
<file path=[Content_Types].xml><?xml version="1.0" encoding="utf-8"?>
<Types xmlns="http://schemas.openxmlformats.org/package/2006/content-types">
  <Default Extension="wmf" ContentType="image/x-wm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s/slide13.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1.xml" ContentType="application/vnd.openxmlformats-officedocument.presentationml.slide+xml"/>
  <Override PartName="/ppt/slideLayouts/slideLayout8.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s/slide9.xml" ContentType="application/vnd.openxmlformats-officedocument.presentationml.slide+xml"/>
  <Override PartName="/ppt/slideLayouts/slideLayout2.xml" ContentType="application/vnd.openxmlformats-officedocument.presentationml.slideLayout+xml"/>
  <Override PartName="/ppt/slides/slide5.xml" ContentType="application/vnd.openxmlformats-officedocument.presentationml.slide+xml"/>
  <Override PartName="/ppt/slides/slide15.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slideLayouts/slideLayout7.xml" ContentType="application/vnd.openxmlformats-officedocument.presentationml.slideLayout+xml"/>
  <Override PartName="/ppt/slides/slide14.xml" ContentType="application/vnd.openxmlformats-officedocument.presentationml.slide+xml"/>
  <Override PartName="/ppt/slideMasters/slideMaster1.xml" ContentType="application/vnd.openxmlformats-officedocument.presentationml.slideMaster+xml"/>
  <Override PartName="/ppt/theme/theme2.xml" ContentType="application/vnd.openxmlformats-officedocument.theme+xml"/>
  <Override PartName="/ppt/tableStyles.xml" ContentType="application/vnd.openxmlformats-officedocument.presentationml.tableStyles+xml"/>
  <Override PartName="/ppt/theme/theme1.xml" ContentType="application/vnd.openxmlformats-officedocument.theme+xml"/>
  <Override PartName="/ppt/slides/slide16.xml" ContentType="application/vnd.openxmlformats-officedocument.presentationml.slide+xml"/>
  <Override PartName="/ppt/slideLayouts/slideLayout1.xml" ContentType="application/vnd.openxmlformats-officedocument.presentationml.slideLayout+xml"/>
  <Override PartName="/ppt/slides/slide2.xml" ContentType="application/vnd.openxmlformats-officedocument.presentationml.slide+xml"/>
  <Override PartName="/ppt/viewProps.xml" ContentType="application/vnd.openxmlformats-officedocument.presentationml.viewProps+xml"/>
  <Override PartName="/ppt/slideLayouts/slideLayout6.xml" ContentType="application/vnd.openxmlformats-officedocument.presentationml.slideLayout+xml"/>
  <Override PartName="/ppt/presProps.xml" ContentType="application/vnd.openxmlformats-officedocument.presentationml.presProps+xml"/>
  <Override PartName="/ppt/slideLayouts/slideLayout5.xml" ContentType="application/vnd.openxmlformats-officedocument.presentationml.slideLayout+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aveSubsetFonts="1" showSpecialPlsOnTitleSld="0">
  <p:sldMasterIdLst>
    <p:sldMasterId id="2147483648" r:id="rId1"/>
  </p:sldMasterIdLst>
  <p:notesMasterIdLst>
    <p:notesMasterId r:id="rId2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Lst>
  <p:sldSz cx="12192000" cy="6858000"/>
  <p:notesSz cx="6858000" cy="121920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236" y="-90"/>
      </p:cViewPr>
      <p:guideLst>
        <p:guide pos="2160" orient="horz"/>
        <p:guide pos="2880"/>
      </p:guideLst>
    </p:cSldViewPr>
  </p:slideViewPr>
  <p:notesTextViewPr>
    <p:cViewPr>
      <p:scale>
        <a:sx n="100" d="100"/>
        <a:sy n="100" d="100"/>
      </p:scale>
      <p:origin x="0" y="0"/>
    </p:cViewPr>
  </p:notesText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notesMaster" Target="notesMasters/notesMaster1.xml"/><Relationship Id="rId21" Type="http://schemas.openxmlformats.org/officeDocument/2006/relationships/presProps" Target="presProps.xml" /><Relationship Id="rId22" Type="http://schemas.openxmlformats.org/officeDocument/2006/relationships/tableStyles" Target="tableStyles.xml" /><Relationship Id="rId23"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hidden="0"/>
        <p:cNvGrpSpPr/>
        <p:nvPr isPhoto="0" userDrawn="0"/>
      </p:nvGrpSpPr>
      <p:grpSpPr bwMode="auto">
        <a:xfrm>
          <a:off x="0" y="0"/>
          <a:ext cx="0" cy="0"/>
          <a:chOff x="0" y="0"/>
          <a:chExt cx="0" cy="0"/>
        </a:xfrm>
      </p:grpSpPr>
      <p:sp>
        <p:nvSpPr>
          <p:cNvPr id="4" name="Kopfzeilenplatzhalter 1" hidden="0"/>
          <p:cNvSpPr>
            <a:spLocks noGrp="1"/>
          </p:cNvSpPr>
          <p:nvPr isPhoto="0" userDrawn="0">
            <p:ph type="hdr" sz="quarter" hasCustomPrompt="0"/>
          </p:nvPr>
        </p:nvSpPr>
        <p:spPr bwMode="auto">
          <a:xfrm>
            <a:off x="0" y="0"/>
            <a:ext cx="2971800" cy="611188"/>
          </a:xfrm>
          <a:prstGeom prst="rect">
            <a:avLst/>
          </a:prstGeom>
        </p:spPr>
        <p:txBody>
          <a:bodyPr vert="horz" lIns="91440" tIns="45720" rIns="91440" bIns="45720" rtlCol="0"/>
          <a:lstStyle>
            <a:lvl1pPr algn="l">
              <a:defRPr sz="1200"/>
            </a:lvl1pPr>
          </a:lstStyle>
          <a:p>
            <a:pPr>
              <a:defRPr/>
            </a:pPr>
            <a:endParaRPr lang="de-DE"/>
          </a:p>
        </p:txBody>
      </p:sp>
      <p:sp>
        <p:nvSpPr>
          <p:cNvPr id="5" name="Datumsplatzhalter 2" hidden="0"/>
          <p:cNvSpPr>
            <a:spLocks noGrp="1"/>
          </p:cNvSpPr>
          <p:nvPr isPhoto="0" userDrawn="0">
            <p:ph type="dt" idx="1" hasCustomPrompt="0"/>
          </p:nvPr>
        </p:nvSpPr>
        <p:spPr bwMode="auto">
          <a:xfrm>
            <a:off x="3884613" y="0"/>
            <a:ext cx="2971800" cy="611188"/>
          </a:xfrm>
          <a:prstGeom prst="rect">
            <a:avLst/>
          </a:prstGeom>
        </p:spPr>
        <p:txBody>
          <a:bodyPr vert="horz" lIns="91440" tIns="45720" rIns="91440" bIns="45720" rtlCol="0"/>
          <a:lstStyle>
            <a:lvl1pPr algn="r">
              <a:defRPr sz="1200"/>
            </a:lvl1pPr>
          </a:lstStyle>
          <a:p>
            <a:pPr>
              <a:defRPr/>
            </a:pPr>
            <a:fld id="{ECEF9432-CA7C-4333-9AD0-A9D5D6BB1630}" type="datetimeFigureOut">
              <a:rPr lang="de-DE"/>
              <a:t/>
            </a:fld>
            <a:endParaRPr lang="de-DE"/>
          </a:p>
        </p:txBody>
      </p:sp>
      <p:sp>
        <p:nvSpPr>
          <p:cNvPr id="6" name="Folienbildplatzhalter 3" hidden="0"/>
          <p:cNvSpPr>
            <a:spLocks noChangeAspect="1" noGrp="1" noRot="1"/>
          </p:cNvSpPr>
          <p:nvPr isPhoto="0" userDrawn="0">
            <p:ph type="sldImg" idx="2" hasCustomPrompt="0"/>
          </p:nvPr>
        </p:nvSpPr>
        <p:spPr bwMode="auto">
          <a:xfrm>
            <a:off x="-228600" y="1524000"/>
            <a:ext cx="7315200" cy="4114800"/>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7" name="Notizenplatzhalter 4" hidden="0"/>
          <p:cNvSpPr>
            <a:spLocks noGrp="1"/>
          </p:cNvSpPr>
          <p:nvPr isPhoto="0" userDrawn="0">
            <p:ph type="body" sz="quarter" idx="3" hasCustomPrompt="0"/>
          </p:nvPr>
        </p:nvSpPr>
        <p:spPr bwMode="auto">
          <a:xfrm>
            <a:off x="685800" y="5867399"/>
            <a:ext cx="5486400" cy="4800600"/>
          </a:xfrm>
          <a:prstGeom prst="rect">
            <a:avLst/>
          </a:prstGeom>
        </p:spPr>
        <p:txBody>
          <a:bodyPr vert="horz" lIns="91440" tIns="45720" rIns="91440" bIns="45720"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Fußzeilenplatzhalter 5" hidden="0"/>
          <p:cNvSpPr>
            <a:spLocks noGrp="1"/>
          </p:cNvSpPr>
          <p:nvPr isPhoto="0" userDrawn="0">
            <p:ph type="ftr" sz="quarter" idx="4" hasCustomPrompt="0"/>
          </p:nvPr>
        </p:nvSpPr>
        <p:spPr bwMode="auto">
          <a:xfrm>
            <a:off x="0" y="11580813"/>
            <a:ext cx="2971800" cy="611187"/>
          </a:xfrm>
          <a:prstGeom prst="rect">
            <a:avLst/>
          </a:prstGeom>
        </p:spPr>
        <p:txBody>
          <a:bodyPr vert="horz" lIns="91440" tIns="45720" rIns="91440" bIns="45720" rtlCol="0" anchor="b"/>
          <a:lstStyle>
            <a:lvl1pPr algn="l">
              <a:defRPr sz="1200"/>
            </a:lvl1pPr>
          </a:lstStyle>
          <a:p>
            <a:pPr>
              <a:defRPr/>
            </a:pPr>
            <a:endParaRPr lang="de-DE"/>
          </a:p>
        </p:txBody>
      </p:sp>
      <p:sp>
        <p:nvSpPr>
          <p:cNvPr id="9" name="Foliennummernplatzhalter 6" hidden="0"/>
          <p:cNvSpPr>
            <a:spLocks noGrp="1"/>
          </p:cNvSpPr>
          <p:nvPr isPhoto="0" userDrawn="0">
            <p:ph type="sldNum" sz="quarter" idx="5" hasCustomPrompt="0"/>
          </p:nvPr>
        </p:nvSpPr>
        <p:spPr bwMode="auto">
          <a:xfrm>
            <a:off x="3884613" y="11580813"/>
            <a:ext cx="2971800" cy="611187"/>
          </a:xfrm>
          <a:prstGeom prst="rect">
            <a:avLst/>
          </a:prstGeom>
        </p:spPr>
        <p:txBody>
          <a:bodyPr vert="horz" lIns="91440" tIns="45720" rIns="91440" bIns="45720" rtlCol="0" anchor="b"/>
          <a:lstStyle>
            <a:lvl1pPr algn="r">
              <a:defRPr sz="1200"/>
            </a:lvl1pPr>
          </a:lstStyle>
          <a:p>
            <a:pPr>
              <a:defRPr/>
            </a:pPr>
            <a:fld id="{3E20AA46-60A4-4649-A2CB-9166409623C5}" type="slidenum">
              <a:rPr lang="de-DE"/>
              <a:t/>
            </a:fld>
            <a:endParaRPr lang="de-DE"/>
          </a:p>
        </p:txBody>
      </p:sp>
    </p:spTree>
  </p:cSld>
  <p:clrMap accent1="accent1" accent2="accent2" accent3="accent3" accent4="accent4" accent5="accent5" accent6="accent6" bg1="lt1" bg2="lt2" folHlink="folHlink" hlink="hlink" tx1="dk1" tx2="dk2"/>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 Id="rId3" Type="http://schemas.openxmlformats.org/officeDocument/2006/relationships/hyperlink" Target="https://bityl.co/6pdT" TargetMode="External"/><Relationship Id="rId4" Type="http://schemas.openxmlformats.org/officeDocument/2006/relationships/hyperlink" Target="https://bityl.co/6pdW"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Folienbildplatzhalter 1" hidden="0"/>
          <p:cNvSpPr>
            <a:spLocks noChangeAspect="1" noGrp="1" noRot="1"/>
          </p:cNvSpPr>
          <p:nvPr isPhoto="0" userDrawn="0">
            <p:ph type="sldImg" hasCustomPrompt="0"/>
          </p:nvPr>
        </p:nvSpPr>
        <p:spPr bwMode="auto"/>
      </p:sp>
      <p:sp>
        <p:nvSpPr>
          <p:cNvPr id="5" name="Notizenplatzhalter 2" hidden="0"/>
          <p:cNvSpPr>
            <a:spLocks noGrp="1"/>
          </p:cNvSpPr>
          <p:nvPr isPhoto="0" userDrawn="0">
            <p:ph type="body" idx="1" hasCustomPrompt="0"/>
          </p:nvPr>
        </p:nvSpPr>
        <p:spPr bwMode="auto"/>
        <p:txBody>
          <a:bodyPr/>
          <a:lstStyle/>
          <a:p>
            <a:pPr marL="0" marR="0" lvl="0" indent="0" algn="l" defTabSz="914400">
              <a:lnSpc>
                <a:spcPct val="100000"/>
              </a:lnSpc>
              <a:spcBef>
                <a:spcPts val="0"/>
              </a:spcBef>
              <a:spcAft>
                <a:spcPts val="0"/>
              </a:spcAft>
              <a:buClrTx/>
              <a:buSzTx/>
              <a:buFontTx/>
              <a:buNone/>
              <a:defRPr/>
            </a:pPr>
            <a:r>
              <a:rPr lang="de-DE" sz="1200">
                <a:solidFill>
                  <a:schemeClr val="tx1"/>
                </a:solidFill>
                <a:latin typeface="+mn-lt"/>
                <a:ea typeface="+mn-ea"/>
                <a:cs typeface="+mn-cs"/>
              </a:rPr>
              <a:t>‚Ökosystemservices' und die Wechselwirkung biotischer und abiotischer Faktoren mit dem Sediment auch hinsichtlich Küstenschutz angesprochen werden. Zu diesem zweiten Themenblock möchten wir von deutscher Seite Vertreter des Projektes ‚Gute Küste Niedersachen‘ einladen, um der Community dieses Großprojekt vorzustellen.</a:t>
            </a:r>
            <a:endParaRPr/>
          </a:p>
          <a:p>
            <a:pPr>
              <a:defRPr/>
            </a:pPr>
            <a:endParaRPr lang="de-DE"/>
          </a:p>
          <a:p>
            <a:pPr>
              <a:defRPr/>
            </a:pPr>
            <a:r>
              <a:rPr lang="de-DE"/>
              <a:t>Vortrag 15-17</a:t>
            </a:r>
            <a:r>
              <a:rPr lang="de-DE"/>
              <a:t> </a:t>
            </a:r>
            <a:r>
              <a:rPr lang="de-DE"/>
              <a:t>minuten</a:t>
            </a:r>
            <a:endParaRPr lang="de-DE"/>
          </a:p>
        </p:txBody>
      </p:sp>
      <p:sp>
        <p:nvSpPr>
          <p:cNvPr id="6" name="Foliennummernplatzhalter 3" hidden="0"/>
          <p:cNvSpPr>
            <a:spLocks noGrp="1"/>
          </p:cNvSpPr>
          <p:nvPr isPhoto="0" userDrawn="0">
            <p:ph type="sldNum" sz="quarter" idx="10" hasCustomPrompt="0"/>
          </p:nvPr>
        </p:nvSpPr>
        <p:spPr bwMode="auto"/>
        <p:txBody>
          <a:bodyPr/>
          <a:lstStyle/>
          <a:p>
            <a:pPr>
              <a:defRPr/>
            </a:pPr>
            <a:fld id="{3E20AA46-60A4-4649-A2CB-9166409623C5}" type="slidenum">
              <a:rPr lang="de-DE"/>
              <a:t/>
            </a:fld>
            <a:endParaRPr lang="de-DE"/>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Folienbildplatzhalter 1" hidden="0"/>
          <p:cNvSpPr>
            <a:spLocks noChangeAspect="1" noGrp="1" noRot="1"/>
          </p:cNvSpPr>
          <p:nvPr isPhoto="0" userDrawn="0">
            <p:ph type="sldImg" hasCustomPrompt="0"/>
          </p:nvPr>
        </p:nvSpPr>
        <p:spPr bwMode="auto"/>
      </p:sp>
      <p:sp>
        <p:nvSpPr>
          <p:cNvPr id="5" name="Notizenplatzhalter 2" hidden="0"/>
          <p:cNvSpPr>
            <a:spLocks noGrp="1"/>
          </p:cNvSpPr>
          <p:nvPr isPhoto="0" userDrawn="0">
            <p:ph type="body" idx="1" hasCustomPrompt="0"/>
          </p:nvPr>
        </p:nvSpPr>
        <p:spPr bwMode="auto"/>
        <p:txBody>
          <a:bodyPr/>
          <a:lstStyle/>
          <a:p>
            <a:pPr>
              <a:defRPr/>
            </a:pPr>
            <a:r>
              <a:rPr lang="de-DE" sz="1200" b="0" i="0" u="none" strike="noStrike" cap="none" spc="0">
                <a:solidFill>
                  <a:schemeClr val="tx1"/>
                </a:solidFill>
                <a:latin typeface="+mn-lt"/>
                <a:ea typeface="+mn-ea"/>
                <a:cs typeface="+mn-cs"/>
              </a:rPr>
              <a:t>In the future, sea level rise accompanied with additional consequences…</a:t>
            </a:r>
            <a:endParaRPr/>
          </a:p>
          <a:p>
            <a:pPr>
              <a:defRPr/>
            </a:pPr>
            <a:r>
              <a:rPr lang="de-DE" sz="1200" b="0" i="0" u="none" strike="noStrike" cap="none" spc="0">
                <a:solidFill>
                  <a:schemeClr val="tx1"/>
                </a:solidFill>
                <a:latin typeface="+mn-lt"/>
                <a:ea typeface="+mn-ea"/>
                <a:cs typeface="+mn-cs"/>
              </a:rPr>
              <a:t>Need to improvement of coastal protection measures.</a:t>
            </a:r>
            <a:endParaRPr/>
          </a:p>
          <a:p>
            <a:pPr>
              <a:defRPr/>
            </a:pPr>
            <a:endParaRPr lang="de-DE" sz="1200" b="0" i="0" u="none" strike="noStrike" cap="none" spc="0">
              <a:solidFill>
                <a:schemeClr val="tx1"/>
              </a:solidFill>
              <a:latin typeface="+mn-lt"/>
              <a:ea typeface="+mn-ea"/>
              <a:cs typeface="+mn-cs"/>
            </a:endParaRPr>
          </a:p>
          <a:p>
            <a:pPr>
              <a:defRPr/>
            </a:pPr>
            <a:r>
              <a:rPr lang="de-DE"/>
              <a:t>Total dike line length of Lower Saxony: 700 km, dike strengthening: 7 km per year, coastal protection costs 40-70 mil Euro per year, time to completion: 100 years, no trial-error approaches</a:t>
            </a:r>
            <a:endParaRPr/>
          </a:p>
          <a:p>
            <a:pPr>
              <a:defRPr/>
            </a:pPr>
            <a:endParaRPr lang="de-DE" sz="1200" b="0" i="0" u="none" strike="noStrike" cap="none" spc="0">
              <a:solidFill>
                <a:schemeClr val="tx1"/>
              </a:solidFill>
              <a:latin typeface="+mn-lt"/>
              <a:ea typeface="+mn-ea"/>
              <a:cs typeface="+mn-cs"/>
            </a:endParaRPr>
          </a:p>
          <a:p>
            <a:pPr>
              <a:defRPr/>
            </a:pPr>
            <a:r>
              <a:rPr lang="de-DE" sz="1200" b="0" i="0" u="none" strike="noStrike" cap="none" spc="0">
                <a:solidFill>
                  <a:schemeClr val="tx1"/>
                </a:solidFill>
                <a:latin typeface="+mn-lt"/>
                <a:ea typeface="+mn-ea"/>
                <a:cs typeface="+mn-cs"/>
              </a:rPr>
              <a:t>nature-based solutions as complement for technical measures</a:t>
            </a:r>
            <a:endParaRPr lang="de-DE" sz="1200">
              <a:solidFill>
                <a:schemeClr val="tx1"/>
              </a:solidFill>
            </a:endParaRPr>
          </a:p>
          <a:p>
            <a:pPr>
              <a:defRPr/>
            </a:pPr>
            <a:endParaRPr lang="de-DE"/>
          </a:p>
        </p:txBody>
      </p:sp>
      <p:sp>
        <p:nvSpPr>
          <p:cNvPr id="6" name="Foliennummernplatzhalter 3" hidden="0"/>
          <p:cNvSpPr>
            <a:spLocks noGrp="1"/>
          </p:cNvSpPr>
          <p:nvPr isPhoto="0" userDrawn="0">
            <p:ph type="sldNum" sz="quarter" idx="10" hasCustomPrompt="0"/>
          </p:nvPr>
        </p:nvSpPr>
        <p:spPr bwMode="auto"/>
        <p:txBody>
          <a:bodyPr/>
          <a:lstStyle/>
          <a:p>
            <a:pPr>
              <a:defRPr/>
            </a:pPr>
            <a:fld id="{3E20AA46-60A4-4649-A2CB-9166409623C5}" type="slidenum">
              <a:rPr lang="de-DE"/>
              <a:t/>
            </a:fld>
            <a:endParaRPr lang="de-DE"/>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Folienbildplatzhalter 1" hidden="0"/>
          <p:cNvSpPr>
            <a:spLocks noChangeAspect="1" noGrp="1" noRot="1"/>
          </p:cNvSpPr>
          <p:nvPr isPhoto="0" userDrawn="0">
            <p:ph type="sldImg" hasCustomPrompt="0"/>
          </p:nvPr>
        </p:nvSpPr>
        <p:spPr bwMode="auto"/>
      </p:sp>
      <p:sp>
        <p:nvSpPr>
          <p:cNvPr id="5" name="Notizenplatzhalter 2" hidden="0"/>
          <p:cNvSpPr>
            <a:spLocks noGrp="1"/>
          </p:cNvSpPr>
          <p:nvPr isPhoto="0" userDrawn="0">
            <p:ph type="body" idx="1" hasCustomPrompt="0"/>
          </p:nvPr>
        </p:nvSpPr>
        <p:spPr bwMode="auto"/>
        <p:txBody>
          <a:bodyPr/>
          <a:lstStyle/>
          <a:p>
            <a:pPr>
              <a:defRPr/>
            </a:pPr>
            <a:r>
              <a:rPr lang="en-GB" sz="1200">
                <a:solidFill>
                  <a:schemeClr val="tx1"/>
                </a:solidFill>
                <a:latin typeface="+mn-lt"/>
                <a:ea typeface="+mn-ea"/>
                <a:cs typeface="+mn-cs"/>
              </a:rPr>
              <a:t>What is meant by coastal protection</a:t>
            </a:r>
            <a:r>
              <a:rPr lang="en-GB" sz="1200">
                <a:solidFill>
                  <a:schemeClr val="tx1"/>
                </a:solidFill>
                <a:latin typeface="+mn-lt"/>
                <a:ea typeface="+mn-ea"/>
                <a:cs typeface="+mn-cs"/>
              </a:rPr>
              <a:t>…</a:t>
            </a:r>
            <a:endParaRPr/>
          </a:p>
          <a:p>
            <a:pPr>
              <a:defRPr/>
            </a:pPr>
            <a:endParaRPr lang="en-GB" sz="1200">
              <a:solidFill>
                <a:schemeClr val="tx1"/>
              </a:solidFill>
              <a:latin typeface="+mn-lt"/>
              <a:ea typeface="+mn-ea"/>
              <a:cs typeface="+mn-cs"/>
            </a:endParaRPr>
          </a:p>
          <a:p>
            <a:pPr>
              <a:defRPr/>
            </a:pPr>
            <a:r>
              <a:rPr lang="en-GB" sz="1200">
                <a:solidFill>
                  <a:schemeClr val="tx1"/>
                </a:solidFill>
                <a:latin typeface="+mn-lt"/>
                <a:ea typeface="+mn-ea"/>
                <a:cs typeface="+mn-cs"/>
              </a:rPr>
              <a:t>We have heard yesterday by</a:t>
            </a:r>
            <a:r>
              <a:rPr lang="en-GB" sz="1200">
                <a:solidFill>
                  <a:schemeClr val="tx1"/>
                </a:solidFill>
                <a:latin typeface="+mn-lt"/>
                <a:ea typeface="+mn-ea"/>
                <a:cs typeface="+mn-cs"/>
              </a:rPr>
              <a:t> Emmanuelle a detailed definition of </a:t>
            </a:r>
            <a:r>
              <a:rPr lang="en-GB" sz="1200">
                <a:solidFill>
                  <a:schemeClr val="tx1"/>
                </a:solidFill>
                <a:latin typeface="+mn-lt"/>
                <a:ea typeface="+mn-ea"/>
                <a:cs typeface="+mn-cs"/>
              </a:rPr>
              <a:t>NbS</a:t>
            </a:r>
            <a:r>
              <a:rPr lang="en-GB" sz="1200">
                <a:solidFill>
                  <a:schemeClr val="tx1"/>
                </a:solidFill>
                <a:latin typeface="+mn-lt"/>
                <a:ea typeface="+mn-ea"/>
                <a:cs typeface="+mn-cs"/>
              </a:rPr>
              <a:t> and if we combine this with costal protection it is considered to…</a:t>
            </a:r>
            <a:endParaRPr/>
          </a:p>
          <a:p>
            <a:pPr>
              <a:defRPr/>
            </a:pPr>
            <a:endParaRPr/>
          </a:p>
          <a:p>
            <a:pPr>
              <a:defRPr/>
            </a:pPr>
            <a:r>
              <a:rPr lang="en-US" sz="1200" b="0" i="0" u="none" strike="noStrike">
                <a:solidFill>
                  <a:schemeClr val="tx1"/>
                </a:solidFill>
                <a:latin typeface="+mn-lt"/>
                <a:ea typeface="+mn-ea"/>
                <a:cs typeface="+mn-cs"/>
              </a:rPr>
              <a:t>Traditional </a:t>
            </a:r>
            <a:r>
              <a:rPr lang="en-US" sz="1200" b="0" i="0" u="none" strike="noStrike">
                <a:solidFill>
                  <a:schemeClr val="tx1"/>
                </a:solidFill>
                <a:latin typeface="+mn-lt"/>
                <a:ea typeface="+mn-ea"/>
                <a:cs typeface="+mn-cs"/>
              </a:rPr>
              <a:t>coastal protection (LEFT): technical measures to separate land and sea or reduce impact of the sea on land.</a:t>
            </a:r>
            <a:endParaRPr/>
          </a:p>
          <a:p>
            <a:pPr>
              <a:defRPr/>
            </a:pPr>
            <a:endParaRPr lang="de-DE"/>
          </a:p>
          <a:p>
            <a:pPr>
              <a:defRPr/>
            </a:pPr>
            <a:r>
              <a:rPr lang="en-GB" sz="1200">
                <a:solidFill>
                  <a:schemeClr val="tx1"/>
                </a:solidFill>
                <a:latin typeface="+mn-lt"/>
                <a:ea typeface="+mn-ea"/>
                <a:cs typeface="+mn-cs"/>
              </a:rPr>
              <a:t>nature-based coastal protection to provide the same standard of coastal protection plus other ES. Sustainability in this context: Dynamic response to changing climate possible</a:t>
            </a:r>
            <a:endParaRPr/>
          </a:p>
          <a:p>
            <a:pPr marL="0" marR="0" lvl="0" indent="0" algn="l" defTabSz="914400">
              <a:lnSpc>
                <a:spcPct val="100000"/>
              </a:lnSpc>
              <a:spcBef>
                <a:spcPts val="0"/>
              </a:spcBef>
              <a:spcAft>
                <a:spcPts val="0"/>
              </a:spcAft>
              <a:buClrTx/>
              <a:buSzTx/>
              <a:buFontTx/>
              <a:buNone/>
              <a:defRPr/>
            </a:pPr>
            <a:r>
              <a:rPr lang="en-GB" sz="1200">
                <a:solidFill>
                  <a:schemeClr val="tx1"/>
                </a:solidFill>
                <a:latin typeface="+mn-lt"/>
                <a:ea typeface="+mn-ea"/>
                <a:cs typeface="+mn-cs"/>
              </a:rPr>
              <a:t>May differ slightly from</a:t>
            </a:r>
            <a:r>
              <a:rPr lang="en-GB" sz="1200">
                <a:solidFill>
                  <a:schemeClr val="tx1"/>
                </a:solidFill>
                <a:latin typeface="+mn-lt"/>
                <a:ea typeface="+mn-ea"/>
                <a:cs typeface="+mn-cs"/>
              </a:rPr>
              <a:t> </a:t>
            </a:r>
            <a:r>
              <a:rPr lang="en-GB" sz="1200">
                <a:solidFill>
                  <a:schemeClr val="tx1"/>
                </a:solidFill>
                <a:latin typeface="+mn-lt"/>
                <a:ea typeface="+mn-ea"/>
                <a:cs typeface="+mn-cs"/>
              </a:rPr>
              <a:t>NbS</a:t>
            </a:r>
            <a:r>
              <a:rPr lang="en-GB" sz="1200">
                <a:solidFill>
                  <a:schemeClr val="tx1"/>
                </a:solidFill>
                <a:latin typeface="+mn-lt"/>
                <a:ea typeface="+mn-ea"/>
                <a:cs typeface="+mn-cs"/>
              </a:rPr>
              <a:t> concept presented yesterday, but coastal engineers not familiar with </a:t>
            </a:r>
            <a:r>
              <a:rPr lang="en-GB" sz="1200">
                <a:solidFill>
                  <a:schemeClr val="tx1"/>
                </a:solidFill>
                <a:latin typeface="+mn-lt"/>
                <a:ea typeface="+mn-ea"/>
                <a:cs typeface="+mn-cs"/>
              </a:rPr>
              <a:t>NbS</a:t>
            </a:r>
            <a:r>
              <a:rPr lang="en-GB" sz="1200">
                <a:solidFill>
                  <a:schemeClr val="tx1"/>
                </a:solidFill>
                <a:latin typeface="+mn-lt"/>
                <a:ea typeface="+mn-ea"/>
                <a:cs typeface="+mn-cs"/>
              </a:rPr>
              <a:t> concept and interpret term more freely. Large gap between disciplines here.</a:t>
            </a:r>
            <a:endParaRPr lang="en-GB" sz="1200">
              <a:solidFill>
                <a:schemeClr val="tx1"/>
              </a:solidFill>
              <a:latin typeface="+mn-lt"/>
              <a:ea typeface="+mn-ea"/>
              <a:cs typeface="+mn-cs"/>
            </a:endParaRPr>
          </a:p>
          <a:p>
            <a:pPr>
              <a:defRPr/>
            </a:pPr>
            <a:endParaRPr lang="en-GB" sz="1200">
              <a:solidFill>
                <a:schemeClr val="tx1"/>
              </a:solidFill>
              <a:latin typeface="+mn-lt"/>
              <a:ea typeface="+mn-ea"/>
              <a:cs typeface="+mn-cs"/>
            </a:endParaRPr>
          </a:p>
          <a:p>
            <a:pPr>
              <a:defRPr/>
            </a:pPr>
            <a:endParaRPr lang="en-GB" sz="1200">
              <a:solidFill>
                <a:schemeClr val="tx1"/>
              </a:solidFill>
              <a:latin typeface="+mn-lt"/>
              <a:ea typeface="+mn-ea"/>
              <a:cs typeface="+mn-cs"/>
            </a:endParaRPr>
          </a:p>
          <a:p>
            <a:pPr>
              <a:defRPr/>
            </a:pPr>
            <a:r>
              <a:rPr lang="en-GB" sz="1200">
                <a:solidFill>
                  <a:schemeClr val="tx1"/>
                </a:solidFill>
                <a:latin typeface="+mn-lt"/>
                <a:ea typeface="+mn-ea"/>
                <a:cs typeface="+mn-cs"/>
              </a:rPr>
              <a:t>IUCN definition of </a:t>
            </a:r>
            <a:r>
              <a:rPr lang="en-GB" sz="1200">
                <a:solidFill>
                  <a:schemeClr val="tx1"/>
                </a:solidFill>
                <a:latin typeface="+mn-lt"/>
                <a:ea typeface="+mn-ea"/>
                <a:cs typeface="+mn-cs"/>
              </a:rPr>
              <a:t>NbS</a:t>
            </a:r>
            <a:r>
              <a:rPr lang="en-GB" sz="1200">
                <a:solidFill>
                  <a:schemeClr val="tx1"/>
                </a:solidFill>
                <a:latin typeface="+mn-lt"/>
                <a:ea typeface="+mn-ea"/>
                <a:cs typeface="+mn-cs"/>
              </a:rPr>
              <a:t> used in the session:</a:t>
            </a:r>
            <a:r>
              <a:rPr lang="en-US" sz="1200" b="0" i="0" u="none" strike="noStrike">
                <a:solidFill>
                  <a:schemeClr val="tx1"/>
                </a:solidFill>
                <a:latin typeface="+mn-lt"/>
                <a:ea typeface="+mn-ea"/>
                <a:cs typeface="+mn-cs"/>
              </a:rPr>
              <a:t> Nature-based Solutions (</a:t>
            </a:r>
            <a:r>
              <a:rPr lang="en-US" sz="1200" b="0" i="0" u="none" strike="noStrike">
                <a:solidFill>
                  <a:schemeClr val="tx1"/>
                </a:solidFill>
                <a:latin typeface="+mn-lt"/>
                <a:ea typeface="+mn-ea"/>
                <a:cs typeface="+mn-cs"/>
              </a:rPr>
              <a:t>NbS</a:t>
            </a:r>
            <a:r>
              <a:rPr lang="en-US" sz="1200" b="0" i="0" u="none" strike="noStrike">
                <a:solidFill>
                  <a:schemeClr val="tx1"/>
                </a:solidFill>
                <a:latin typeface="+mn-lt"/>
                <a:ea typeface="+mn-ea"/>
                <a:cs typeface="+mn-cs"/>
              </a:rPr>
              <a:t>) are actions that protect, restore or sustainably manage ecosystems and the services they provide, to address major societal challenges, simultaneously providing benefits for biodiversity and human well-being. </a:t>
            </a:r>
            <a:endParaRPr/>
          </a:p>
          <a:p>
            <a:pPr>
              <a:defRPr/>
            </a:pPr>
            <a:endParaRPr/>
          </a:p>
        </p:txBody>
      </p:sp>
      <p:sp>
        <p:nvSpPr>
          <p:cNvPr id="6" name="Foliennummernplatzhalter 3" hidden="0"/>
          <p:cNvSpPr>
            <a:spLocks noGrp="1"/>
          </p:cNvSpPr>
          <p:nvPr isPhoto="0" userDrawn="0">
            <p:ph type="sldNum" sz="quarter" idx="10" hasCustomPrompt="0"/>
          </p:nvPr>
        </p:nvSpPr>
        <p:spPr bwMode="auto"/>
        <p:txBody>
          <a:bodyPr/>
          <a:lstStyle/>
          <a:p>
            <a:pPr>
              <a:defRPr/>
            </a:pPr>
            <a:fld id="{3E20AA46-60A4-4649-A2CB-9166409623C5}" type="slidenum">
              <a:rPr lang="de-DE"/>
              <a:t/>
            </a:fld>
            <a:endParaRPr lang="de-DE"/>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Folienbildplatzhalter 1" hidden="0"/>
          <p:cNvSpPr>
            <a:spLocks noChangeAspect="1" noGrp="1" noRot="1"/>
          </p:cNvSpPr>
          <p:nvPr isPhoto="0" userDrawn="0">
            <p:ph type="sldImg" hasCustomPrompt="0"/>
          </p:nvPr>
        </p:nvSpPr>
        <p:spPr bwMode="auto"/>
      </p:sp>
      <p:sp>
        <p:nvSpPr>
          <p:cNvPr id="5" name="Notizenplatzhalter 2" hidden="0"/>
          <p:cNvSpPr>
            <a:spLocks noGrp="1"/>
          </p:cNvSpPr>
          <p:nvPr isPhoto="0" userDrawn="0">
            <p:ph type="body" idx="1" hasCustomPrompt="0"/>
          </p:nvPr>
        </p:nvSpPr>
        <p:spPr bwMode="auto"/>
        <p:txBody>
          <a:bodyPr/>
          <a:lstStyle/>
          <a:p>
            <a:pPr>
              <a:defRPr/>
            </a:pPr>
            <a:r>
              <a:rPr lang="de-DE"/>
              <a:t>Here ES that result in co-benefits are shown.</a:t>
            </a:r>
            <a:endParaRPr/>
          </a:p>
          <a:p>
            <a:pPr>
              <a:defRPr/>
            </a:pPr>
            <a:endParaRPr lang="de-DE"/>
          </a:p>
          <a:p>
            <a:pPr>
              <a:defRPr/>
            </a:pPr>
            <a:r>
              <a:rPr lang="en-US"/>
              <a:t>For coastal protection erosion regulation and flood control the most important ES</a:t>
            </a:r>
            <a:endParaRPr/>
          </a:p>
          <a:p>
            <a:pPr>
              <a:defRPr/>
            </a:pPr>
            <a:r>
              <a:rPr lang="en-US"/>
              <a:t>But: many linkages and interdependencies with other ES. e.g. ...</a:t>
            </a:r>
            <a:endParaRPr/>
          </a:p>
          <a:p>
            <a:pPr>
              <a:defRPr/>
            </a:pPr>
            <a:r>
              <a:rPr lang="en-US"/>
              <a:t>Thus we put the (whole) system into focus and want to find strategies for coastal protection that have co-benefits for other ES as well</a:t>
            </a:r>
            <a:endParaRPr/>
          </a:p>
          <a:p>
            <a:pPr marL="0" marR="0" lvl="0" indent="0" algn="l" defTabSz="914400">
              <a:lnSpc>
                <a:spcPct val="100000"/>
              </a:lnSpc>
              <a:spcBef>
                <a:spcPts val="0"/>
              </a:spcBef>
              <a:spcAft>
                <a:spcPts val="0"/>
              </a:spcAft>
              <a:buClrTx/>
              <a:buSzTx/>
              <a:buFontTx/>
              <a:buNone/>
              <a:defRPr/>
            </a:pPr>
            <a:r>
              <a:rPr lang="de-DE"/>
              <a:t>Point out Kremena‘s talk.</a:t>
            </a:r>
            <a:endParaRPr/>
          </a:p>
          <a:p>
            <a:pPr>
              <a:defRPr/>
            </a:pPr>
            <a:endParaRPr lang="en-US"/>
          </a:p>
          <a:p>
            <a:pPr>
              <a:defRPr/>
            </a:pPr>
            <a:endParaRPr lang="en-US"/>
          </a:p>
          <a:p>
            <a:pPr>
              <a:defRPr/>
            </a:pPr>
            <a:r>
              <a:rPr lang="en-US"/>
              <a:t>Note that within the project we use the term co-benefits </a:t>
            </a:r>
            <a:r>
              <a:rPr lang="de-DE"/>
              <a:t>for the resulting bundles of ES and not in the way it is defined in the ES cascade. Let me show you some examples</a:t>
            </a:r>
            <a:endParaRPr/>
          </a:p>
          <a:p>
            <a:pPr>
              <a:defRPr/>
            </a:pPr>
            <a:endParaRPr/>
          </a:p>
          <a:p>
            <a:pPr>
              <a:defRPr/>
            </a:pPr>
            <a:endParaRPr lang="de-DE"/>
          </a:p>
          <a:p>
            <a:pPr marL="0" marR="0" lvl="0" indent="0" algn="l" defTabSz="914400">
              <a:lnSpc>
                <a:spcPct val="100000"/>
              </a:lnSpc>
              <a:spcBef>
                <a:spcPts val="0"/>
              </a:spcBef>
              <a:spcAft>
                <a:spcPts val="0"/>
              </a:spcAft>
              <a:buClrTx/>
              <a:buSzTx/>
              <a:buFontTx/>
              <a:buNone/>
              <a:defRPr/>
            </a:pPr>
            <a:r>
              <a:rPr lang="en-US">
                <a:solidFill>
                  <a:schemeClr val="accent4">
                    <a:lumMod val="75000"/>
                  </a:schemeClr>
                </a:solidFill>
              </a:rPr>
              <a:t>General comment - while in GKN "co-benefits" is used as a synonym of "bundles of ES", in the ES community it is not like that. Benefits are the consequesnces of ES (ES cascade) and are things like safety, healt, etc. Here is a nice list: </a:t>
            </a:r>
            <a:r>
              <a:rPr lang="en-US" sz="1200" b="0" i="0" u="sng" strike="noStrike" cap="none" spc="0">
                <a:solidFill>
                  <a:schemeClr val="accent4">
                    <a:lumMod val="75000"/>
                  </a:schemeClr>
                </a:solidFill>
                <a:latin typeface="+mn-lt"/>
                <a:ea typeface="Calibri"/>
                <a:cs typeface="Calibri"/>
                <a:hlinkClick r:id="rId3" tooltip="https://bityl.co/6pdT"/>
              </a:rPr>
              <a:t>https://bityl.co/6pdT</a:t>
            </a:r>
            <a:r>
              <a:rPr lang="en-US" sz="1200" b="0" i="0" u="none" strike="noStrike" cap="none" spc="0">
                <a:solidFill>
                  <a:schemeClr val="accent4">
                    <a:lumMod val="75000"/>
                  </a:schemeClr>
                </a:solidFill>
                <a:latin typeface="+mn-lt"/>
                <a:ea typeface="Calibri"/>
                <a:cs typeface="Calibri"/>
              </a:rPr>
              <a:t> (source: </a:t>
            </a:r>
            <a:r>
              <a:rPr lang="en-US" sz="1200" b="0" i="0" u="sng" strike="noStrike" cap="none" spc="0">
                <a:solidFill>
                  <a:schemeClr val="accent4">
                    <a:lumMod val="75000"/>
                  </a:schemeClr>
                </a:solidFill>
                <a:latin typeface="+mn-lt"/>
                <a:ea typeface="Calibri"/>
                <a:cs typeface="Calibri"/>
                <a:hlinkClick r:id="rId4" tooltip="https://bityl.co/6pdW"/>
              </a:rPr>
              <a:t>https://bityl.co/6pdW</a:t>
            </a:r>
            <a:r>
              <a:rPr lang="en-US" sz="1200" b="0" i="0" u="none" strike="noStrike" cap="none" spc="0">
                <a:solidFill>
                  <a:schemeClr val="accent4">
                    <a:lumMod val="75000"/>
                  </a:schemeClr>
                </a:solidFill>
                <a:latin typeface="+mn-lt"/>
                <a:ea typeface="Calibri"/>
                <a:cs typeface="Calibri"/>
              </a:rPr>
              <a:t>). Some social scientists in the ES comunity focus mostly on that part of the cascade. I personaly have mostly worked more on the left part (how ecosystem structures and processes convert to ES). So I am far from an expert on that. But if questions about that come to Maike, it is better to be prepared. I think that it will be enough just explaining that we are aware of the difference and the role of benefits in the system, but we are not focusing heavily on that. Just on the presumption that bundles of ES contribute to more and more diverse benefits for people and the environment.</a:t>
            </a:r>
            <a:endParaRPr lang="en-US">
              <a:solidFill>
                <a:schemeClr val="accent4">
                  <a:lumMod val="75000"/>
                </a:schemeClr>
              </a:solidFill>
            </a:endParaRPr>
          </a:p>
          <a:p>
            <a:pPr>
              <a:defRPr/>
            </a:pPr>
            <a:endParaRPr lang="de-DE"/>
          </a:p>
          <a:p>
            <a:pPr>
              <a:defRPr/>
            </a:pPr>
            <a:endParaRPr lang="de-DE"/>
          </a:p>
        </p:txBody>
      </p:sp>
      <p:sp>
        <p:nvSpPr>
          <p:cNvPr id="6" name="Foliennummernplatzhalter 3" hidden="0"/>
          <p:cNvSpPr>
            <a:spLocks noGrp="1"/>
          </p:cNvSpPr>
          <p:nvPr isPhoto="0" userDrawn="0">
            <p:ph type="sldNum" sz="quarter" idx="10" hasCustomPrompt="0"/>
          </p:nvPr>
        </p:nvSpPr>
        <p:spPr bwMode="auto"/>
        <p:txBody>
          <a:bodyPr/>
          <a:lstStyle/>
          <a:p>
            <a:pPr>
              <a:defRPr/>
            </a:pPr>
            <a:fld id="{3E20AA46-60A4-4649-A2CB-9166409623C5}" type="slidenum">
              <a:rPr lang="de-DE"/>
              <a:t/>
            </a:fld>
            <a:endParaRPr lang="de-DE"/>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Folienbildplatzhalter 1" hidden="0"/>
          <p:cNvSpPr>
            <a:spLocks noChangeAspect="1" noGrp="1" noRot="1"/>
          </p:cNvSpPr>
          <p:nvPr isPhoto="0" userDrawn="0">
            <p:ph type="sldImg" hasCustomPrompt="0"/>
          </p:nvPr>
        </p:nvSpPr>
        <p:spPr bwMode="auto"/>
      </p:sp>
      <p:sp>
        <p:nvSpPr>
          <p:cNvPr id="5" name="Notizenplatzhalter 2" hidden="0"/>
          <p:cNvSpPr>
            <a:spLocks noGrp="1"/>
          </p:cNvSpPr>
          <p:nvPr isPhoto="0" userDrawn="0">
            <p:ph type="body" idx="1" hasCustomPrompt="0"/>
          </p:nvPr>
        </p:nvSpPr>
        <p:spPr bwMode="auto"/>
        <p:txBody>
          <a:bodyPr/>
          <a:lstStyle/>
          <a:p>
            <a:pPr>
              <a:defRPr/>
            </a:pPr>
            <a:r>
              <a:rPr lang="de-DE"/>
              <a:t>To</a:t>
            </a:r>
            <a:r>
              <a:rPr lang="de-DE"/>
              <a:t> </a:t>
            </a:r>
            <a:r>
              <a:rPr lang="de-DE"/>
              <a:t>develop</a:t>
            </a:r>
            <a:r>
              <a:rPr lang="de-DE"/>
              <a:t> such </a:t>
            </a:r>
            <a:r>
              <a:rPr lang="de-DE"/>
              <a:t>strategies</a:t>
            </a:r>
            <a:r>
              <a:rPr lang="de-DE"/>
              <a:t>, </a:t>
            </a:r>
            <a:r>
              <a:rPr lang="de-DE"/>
              <a:t>we</a:t>
            </a:r>
            <a:r>
              <a:rPr lang="de-DE"/>
              <a:t> </a:t>
            </a:r>
            <a:r>
              <a:rPr lang="de-DE"/>
              <a:t>apply</a:t>
            </a:r>
            <a:r>
              <a:rPr lang="de-DE"/>
              <a:t> </a:t>
            </a:r>
            <a:r>
              <a:rPr lang="de-DE"/>
              <a:t>the</a:t>
            </a:r>
            <a:r>
              <a:rPr lang="de-DE"/>
              <a:t> ES </a:t>
            </a:r>
            <a:r>
              <a:rPr lang="de-DE"/>
              <a:t>cascade</a:t>
            </a:r>
            <a:r>
              <a:rPr lang="de-DE"/>
              <a:t> </a:t>
            </a:r>
            <a:r>
              <a:rPr lang="de-DE"/>
              <a:t>by</a:t>
            </a:r>
            <a:r>
              <a:rPr lang="de-DE"/>
              <a:t> CLICK </a:t>
            </a:r>
            <a:r>
              <a:rPr lang="de-DE"/>
              <a:t>assessing</a:t>
            </a:r>
            <a:r>
              <a:rPr lang="de-DE"/>
              <a:t> </a:t>
            </a:r>
            <a:r>
              <a:rPr lang="de-DE"/>
              <a:t>ecosystem</a:t>
            </a:r>
            <a:r>
              <a:rPr lang="de-DE"/>
              <a:t> </a:t>
            </a:r>
            <a:r>
              <a:rPr lang="de-DE"/>
              <a:t>structures</a:t>
            </a:r>
            <a:r>
              <a:rPr lang="de-DE"/>
              <a:t> </a:t>
            </a:r>
            <a:r>
              <a:rPr lang="de-DE"/>
              <a:t>and</a:t>
            </a:r>
            <a:r>
              <a:rPr lang="de-DE"/>
              <a:t> </a:t>
            </a:r>
            <a:r>
              <a:rPr lang="de-DE"/>
              <a:t>processes</a:t>
            </a:r>
            <a:r>
              <a:rPr lang="de-DE"/>
              <a:t>.</a:t>
            </a:r>
            <a:endParaRPr/>
          </a:p>
          <a:p>
            <a:pPr>
              <a:defRPr/>
            </a:pPr>
            <a:endParaRPr lang="de-DE"/>
          </a:p>
          <a:p>
            <a:pPr>
              <a:defRPr/>
            </a:pPr>
            <a:r>
              <a:rPr lang="de-DE"/>
              <a:t>Feed</a:t>
            </a:r>
            <a:r>
              <a:rPr lang="de-DE"/>
              <a:t> </a:t>
            </a:r>
            <a:r>
              <a:rPr lang="de-DE"/>
              <a:t>into</a:t>
            </a:r>
            <a:r>
              <a:rPr lang="de-DE"/>
              <a:t> ES </a:t>
            </a:r>
            <a:r>
              <a:rPr lang="de-DE"/>
              <a:t>assessment</a:t>
            </a:r>
            <a:r>
              <a:rPr lang="de-DE"/>
              <a:t> </a:t>
            </a:r>
            <a:r>
              <a:rPr lang="de-DE"/>
              <a:t>together</a:t>
            </a:r>
            <a:r>
              <a:rPr lang="de-DE"/>
              <a:t> </a:t>
            </a:r>
            <a:r>
              <a:rPr lang="de-DE"/>
              <a:t>with</a:t>
            </a:r>
            <a:r>
              <a:rPr lang="de-DE"/>
              <a:t> </a:t>
            </a:r>
            <a:r>
              <a:rPr lang="de-DE"/>
              <a:t>socio-cultural</a:t>
            </a:r>
            <a:r>
              <a:rPr lang="de-DE"/>
              <a:t> </a:t>
            </a:r>
            <a:r>
              <a:rPr lang="de-DE"/>
              <a:t>assessment</a:t>
            </a:r>
            <a:r>
              <a:rPr lang="de-DE"/>
              <a:t> </a:t>
            </a:r>
            <a:r>
              <a:rPr lang="de-DE"/>
              <a:t>of</a:t>
            </a:r>
            <a:r>
              <a:rPr lang="de-DE"/>
              <a:t> ES </a:t>
            </a:r>
            <a:r>
              <a:rPr lang="de-DE"/>
              <a:t>of</a:t>
            </a:r>
            <a:r>
              <a:rPr lang="de-DE"/>
              <a:t> </a:t>
            </a:r>
            <a:r>
              <a:rPr lang="de-DE"/>
              <a:t>management</a:t>
            </a:r>
            <a:r>
              <a:rPr lang="de-DE"/>
              <a:t> </a:t>
            </a:r>
            <a:r>
              <a:rPr lang="de-DE"/>
              <a:t>strategies</a:t>
            </a:r>
            <a:endParaRPr lang="de-DE"/>
          </a:p>
          <a:p>
            <a:pPr>
              <a:defRPr/>
            </a:pPr>
            <a:endParaRPr lang="de-DE"/>
          </a:p>
          <a:p>
            <a:pPr>
              <a:defRPr/>
            </a:pPr>
            <a:r>
              <a:rPr lang="de-DE"/>
              <a:t>CLICK The </a:t>
            </a:r>
            <a:r>
              <a:rPr lang="de-DE"/>
              <a:t>resulting</a:t>
            </a:r>
            <a:r>
              <a:rPr lang="de-DE"/>
              <a:t> </a:t>
            </a:r>
            <a:r>
              <a:rPr lang="de-DE"/>
              <a:t>co-benefits</a:t>
            </a:r>
            <a:r>
              <a:rPr lang="de-DE"/>
              <a:t> will </a:t>
            </a:r>
            <a:r>
              <a:rPr lang="de-DE"/>
              <a:t>then</a:t>
            </a:r>
            <a:r>
              <a:rPr lang="de-DE"/>
              <a:t> </a:t>
            </a:r>
            <a:r>
              <a:rPr lang="de-DE"/>
              <a:t>help</a:t>
            </a:r>
            <a:r>
              <a:rPr lang="de-DE"/>
              <a:t> </a:t>
            </a:r>
            <a:r>
              <a:rPr lang="de-DE"/>
              <a:t>to</a:t>
            </a:r>
            <a:r>
              <a:rPr lang="de-DE"/>
              <a:t> </a:t>
            </a:r>
            <a:r>
              <a:rPr lang="de-DE"/>
              <a:t>inform</a:t>
            </a:r>
            <a:r>
              <a:rPr lang="de-DE"/>
              <a:t> </a:t>
            </a:r>
            <a:r>
              <a:rPr lang="de-DE"/>
              <a:t>the</a:t>
            </a:r>
            <a:r>
              <a:rPr lang="de-DE"/>
              <a:t> </a:t>
            </a:r>
            <a:r>
              <a:rPr lang="de-DE"/>
              <a:t>choice</a:t>
            </a:r>
            <a:r>
              <a:rPr lang="de-DE"/>
              <a:t> </a:t>
            </a:r>
            <a:r>
              <a:rPr lang="de-DE"/>
              <a:t>of</a:t>
            </a:r>
            <a:r>
              <a:rPr lang="de-DE"/>
              <a:t> </a:t>
            </a:r>
            <a:r>
              <a:rPr lang="de-DE"/>
              <a:t>new</a:t>
            </a:r>
            <a:r>
              <a:rPr lang="de-DE"/>
              <a:t> </a:t>
            </a:r>
            <a:r>
              <a:rPr lang="de-DE"/>
              <a:t>management</a:t>
            </a:r>
            <a:r>
              <a:rPr lang="de-DE"/>
              <a:t> </a:t>
            </a:r>
            <a:r>
              <a:rPr lang="de-DE"/>
              <a:t>strategies</a:t>
            </a:r>
            <a:r>
              <a:rPr lang="de-DE"/>
              <a:t>.</a:t>
            </a:r>
            <a:endParaRPr lang="de-DE"/>
          </a:p>
        </p:txBody>
      </p:sp>
      <p:sp>
        <p:nvSpPr>
          <p:cNvPr id="6" name="Foliennummernplatzhalter 3" hidden="0"/>
          <p:cNvSpPr>
            <a:spLocks noGrp="1"/>
          </p:cNvSpPr>
          <p:nvPr isPhoto="0" userDrawn="0">
            <p:ph type="sldNum" sz="quarter" idx="10" hasCustomPrompt="0"/>
          </p:nvPr>
        </p:nvSpPr>
        <p:spPr bwMode="auto"/>
        <p:txBody>
          <a:bodyPr/>
          <a:lstStyle/>
          <a:p>
            <a:pPr>
              <a:defRPr/>
            </a:pPr>
            <a:fld id="{3E20AA46-60A4-4649-A2CB-9166409623C5}" type="slidenum">
              <a:rPr lang="de-DE"/>
              <a:t/>
            </a:fld>
            <a:endParaRPr lang="de-DE"/>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Folienbildplatzhalter 1" hidden="0"/>
          <p:cNvSpPr>
            <a:spLocks noChangeAspect="1" noGrp="1" noRot="1"/>
          </p:cNvSpPr>
          <p:nvPr isPhoto="0" userDrawn="0">
            <p:ph type="sldImg" hasCustomPrompt="0"/>
          </p:nvPr>
        </p:nvSpPr>
        <p:spPr bwMode="auto"/>
      </p:sp>
      <p:sp>
        <p:nvSpPr>
          <p:cNvPr id="5" name="Notizenplatzhalter 2" hidden="0"/>
          <p:cNvSpPr>
            <a:spLocks noGrp="1"/>
          </p:cNvSpPr>
          <p:nvPr isPhoto="0" userDrawn="0">
            <p:ph type="body" idx="1" hasCustomPrompt="0"/>
          </p:nvPr>
        </p:nvSpPr>
        <p:spPr bwMode="auto"/>
        <p:txBody>
          <a:bodyPr/>
          <a:lstStyle/>
          <a:p>
            <a:pPr>
              <a:defRPr/>
            </a:pPr>
            <a:r>
              <a:rPr lang="de-DE"/>
              <a:t>Biophysical</a:t>
            </a:r>
            <a:r>
              <a:rPr lang="de-DE"/>
              <a:t> </a:t>
            </a:r>
            <a:r>
              <a:rPr lang="de-DE"/>
              <a:t>assessment</a:t>
            </a:r>
            <a:r>
              <a:rPr lang="de-DE"/>
              <a:t> </a:t>
            </a:r>
            <a:r>
              <a:rPr lang="de-DE"/>
              <a:t>to</a:t>
            </a:r>
            <a:r>
              <a:rPr lang="de-DE"/>
              <a:t> </a:t>
            </a:r>
            <a:r>
              <a:rPr lang="de-DE"/>
              <a:t>quantify</a:t>
            </a:r>
            <a:r>
              <a:rPr lang="de-DE"/>
              <a:t> </a:t>
            </a:r>
            <a:r>
              <a:rPr lang="de-DE"/>
              <a:t>processes</a:t>
            </a:r>
            <a:r>
              <a:rPr lang="de-DE"/>
              <a:t> relevant </a:t>
            </a:r>
            <a:r>
              <a:rPr lang="de-DE"/>
              <a:t>for</a:t>
            </a:r>
            <a:r>
              <a:rPr lang="de-DE"/>
              <a:t> </a:t>
            </a:r>
            <a:r>
              <a:rPr lang="de-DE"/>
              <a:t>coastal</a:t>
            </a:r>
            <a:r>
              <a:rPr lang="de-DE"/>
              <a:t> </a:t>
            </a:r>
            <a:r>
              <a:rPr lang="de-DE"/>
              <a:t>protection</a:t>
            </a:r>
            <a:r>
              <a:rPr lang="de-DE"/>
              <a:t> (</a:t>
            </a:r>
            <a:r>
              <a:rPr lang="de-DE"/>
              <a:t>erosion</a:t>
            </a:r>
            <a:r>
              <a:rPr lang="de-DE"/>
              <a:t> </a:t>
            </a:r>
            <a:r>
              <a:rPr lang="de-DE"/>
              <a:t>protection</a:t>
            </a:r>
            <a:r>
              <a:rPr lang="de-DE"/>
              <a:t>, </a:t>
            </a:r>
            <a:r>
              <a:rPr lang="de-DE"/>
              <a:t>flood</a:t>
            </a:r>
            <a:r>
              <a:rPr lang="de-DE"/>
              <a:t> </a:t>
            </a:r>
            <a:r>
              <a:rPr lang="de-DE"/>
              <a:t>protection</a:t>
            </a:r>
            <a:r>
              <a:rPr lang="de-DE"/>
              <a:t>). These </a:t>
            </a:r>
            <a:r>
              <a:rPr lang="de-DE"/>
              <a:t>are</a:t>
            </a:r>
            <a:r>
              <a:rPr lang="de-DE"/>
              <a:t> </a:t>
            </a:r>
            <a:r>
              <a:rPr lang="de-DE"/>
              <a:t>the</a:t>
            </a:r>
            <a:r>
              <a:rPr lang="de-DE"/>
              <a:t> </a:t>
            </a:r>
            <a:r>
              <a:rPr lang="de-DE"/>
              <a:t>processes</a:t>
            </a:r>
            <a:r>
              <a:rPr lang="de-DE"/>
              <a:t> </a:t>
            </a:r>
            <a:r>
              <a:rPr lang="de-DE"/>
              <a:t>nature</a:t>
            </a:r>
            <a:r>
              <a:rPr lang="de-DE"/>
              <a:t> </a:t>
            </a:r>
            <a:r>
              <a:rPr lang="de-DE"/>
              <a:t>based</a:t>
            </a:r>
            <a:r>
              <a:rPr lang="de-DE"/>
              <a:t> </a:t>
            </a:r>
            <a:r>
              <a:rPr lang="de-DE"/>
              <a:t>coastal</a:t>
            </a:r>
            <a:r>
              <a:rPr lang="de-DE"/>
              <a:t> </a:t>
            </a:r>
            <a:r>
              <a:rPr lang="de-DE"/>
              <a:t>protection</a:t>
            </a:r>
            <a:r>
              <a:rPr lang="de-DE"/>
              <a:t> </a:t>
            </a:r>
            <a:r>
              <a:rPr lang="de-DE"/>
              <a:t>is</a:t>
            </a:r>
            <a:r>
              <a:rPr lang="de-DE"/>
              <a:t> </a:t>
            </a:r>
            <a:r>
              <a:rPr lang="de-DE"/>
              <a:t>based</a:t>
            </a:r>
            <a:r>
              <a:rPr lang="de-DE"/>
              <a:t> on.</a:t>
            </a:r>
            <a:endParaRPr/>
          </a:p>
          <a:p>
            <a:pPr>
              <a:defRPr/>
            </a:pPr>
            <a:endParaRPr lang="de-DE"/>
          </a:p>
          <a:p>
            <a:pPr>
              <a:defRPr/>
            </a:pPr>
            <a:endParaRPr lang="de-DE"/>
          </a:p>
          <a:p>
            <a:pPr>
              <a:defRPr/>
            </a:pPr>
            <a:r>
              <a:rPr lang="de-DE"/>
              <a:t>Here</a:t>
            </a:r>
            <a:r>
              <a:rPr lang="de-DE"/>
              <a:t> </a:t>
            </a:r>
            <a:r>
              <a:rPr lang="de-DE"/>
              <a:t>example</a:t>
            </a:r>
            <a:r>
              <a:rPr lang="de-DE"/>
              <a:t> </a:t>
            </a:r>
            <a:r>
              <a:rPr lang="de-DE"/>
              <a:t>for</a:t>
            </a:r>
            <a:r>
              <a:rPr lang="de-DE"/>
              <a:t> </a:t>
            </a:r>
            <a:r>
              <a:rPr lang="de-DE"/>
              <a:t>seagrass</a:t>
            </a:r>
            <a:r>
              <a:rPr lang="de-DE"/>
              <a:t>. Same </a:t>
            </a:r>
            <a:r>
              <a:rPr lang="de-DE"/>
              <a:t>processes</a:t>
            </a:r>
            <a:r>
              <a:rPr lang="de-DE"/>
              <a:t> </a:t>
            </a:r>
            <a:r>
              <a:rPr lang="de-DE"/>
              <a:t>for</a:t>
            </a:r>
            <a:r>
              <a:rPr lang="de-DE"/>
              <a:t> </a:t>
            </a:r>
            <a:r>
              <a:rPr lang="de-DE"/>
              <a:t>other</a:t>
            </a:r>
            <a:r>
              <a:rPr lang="de-DE"/>
              <a:t> </a:t>
            </a:r>
            <a:r>
              <a:rPr lang="de-DE"/>
              <a:t>plants</a:t>
            </a:r>
            <a:r>
              <a:rPr lang="de-DE"/>
              <a:t> in </a:t>
            </a:r>
            <a:r>
              <a:rPr lang="de-DE"/>
              <a:t>water</a:t>
            </a:r>
            <a:r>
              <a:rPr lang="de-DE"/>
              <a:t> </a:t>
            </a:r>
            <a:r>
              <a:rPr lang="de-DE"/>
              <a:t>and</a:t>
            </a:r>
            <a:r>
              <a:rPr lang="de-DE"/>
              <a:t>/</a:t>
            </a:r>
            <a:r>
              <a:rPr lang="de-DE"/>
              <a:t>or</a:t>
            </a:r>
            <a:r>
              <a:rPr lang="de-DE"/>
              <a:t> </a:t>
            </a:r>
            <a:r>
              <a:rPr lang="de-DE"/>
              <a:t>air</a:t>
            </a:r>
            <a:r>
              <a:rPr lang="de-DE"/>
              <a:t>.</a:t>
            </a:r>
            <a:endParaRPr/>
          </a:p>
          <a:p>
            <a:pPr>
              <a:defRPr/>
            </a:pPr>
            <a:r>
              <a:rPr lang="de-DE"/>
              <a:t>Addition: Sediment </a:t>
            </a:r>
            <a:r>
              <a:rPr lang="de-DE"/>
              <a:t>dynamics</a:t>
            </a:r>
            <a:r>
              <a:rPr lang="de-DE"/>
              <a:t>.</a:t>
            </a:r>
            <a:endParaRPr/>
          </a:p>
          <a:p>
            <a:pPr>
              <a:defRPr/>
            </a:pPr>
            <a:endParaRPr lang="de-DE"/>
          </a:p>
          <a:p>
            <a:pPr>
              <a:defRPr/>
            </a:pPr>
            <a:r>
              <a:rPr lang="de-DE"/>
              <a:t>We</a:t>
            </a:r>
            <a:r>
              <a:rPr lang="de-DE"/>
              <a:t> </a:t>
            </a:r>
            <a:r>
              <a:rPr lang="de-DE"/>
              <a:t>study</a:t>
            </a:r>
            <a:r>
              <a:rPr lang="de-DE"/>
              <a:t> </a:t>
            </a:r>
            <a:r>
              <a:rPr lang="de-DE"/>
              <a:t>above</a:t>
            </a:r>
            <a:r>
              <a:rPr lang="de-DE"/>
              <a:t> </a:t>
            </a:r>
            <a:r>
              <a:rPr lang="de-DE"/>
              <a:t>ground</a:t>
            </a:r>
            <a:r>
              <a:rPr lang="de-DE"/>
              <a:t> </a:t>
            </a:r>
            <a:r>
              <a:rPr lang="de-DE"/>
              <a:t>biomass</a:t>
            </a:r>
            <a:r>
              <a:rPr lang="de-DE"/>
              <a:t>, </a:t>
            </a:r>
            <a:r>
              <a:rPr lang="de-DE"/>
              <a:t>below</a:t>
            </a:r>
            <a:r>
              <a:rPr lang="de-DE"/>
              <a:t> </a:t>
            </a:r>
            <a:r>
              <a:rPr lang="de-DE"/>
              <a:t>ground</a:t>
            </a:r>
            <a:r>
              <a:rPr lang="de-DE"/>
              <a:t> </a:t>
            </a:r>
            <a:r>
              <a:rPr lang="de-DE"/>
              <a:t>biomass</a:t>
            </a:r>
            <a:r>
              <a:rPr lang="de-DE"/>
              <a:t>, </a:t>
            </a:r>
            <a:r>
              <a:rPr lang="de-DE"/>
              <a:t>soil</a:t>
            </a:r>
            <a:r>
              <a:rPr lang="de-DE"/>
              <a:t> </a:t>
            </a:r>
            <a:r>
              <a:rPr lang="de-DE"/>
              <a:t>properties</a:t>
            </a:r>
            <a:r>
              <a:rPr lang="de-DE"/>
              <a:t>, </a:t>
            </a:r>
            <a:r>
              <a:rPr lang="de-DE"/>
              <a:t>sediment</a:t>
            </a:r>
            <a:r>
              <a:rPr lang="de-DE"/>
              <a:t> </a:t>
            </a:r>
            <a:r>
              <a:rPr lang="de-DE"/>
              <a:t>transport</a:t>
            </a:r>
            <a:r>
              <a:rPr lang="de-DE"/>
              <a:t>, </a:t>
            </a:r>
            <a:r>
              <a:rPr lang="de-DE"/>
              <a:t>flow</a:t>
            </a:r>
            <a:r>
              <a:rPr lang="de-DE"/>
              <a:t> </a:t>
            </a:r>
            <a:r>
              <a:rPr lang="de-DE"/>
              <a:t>and</a:t>
            </a:r>
            <a:r>
              <a:rPr lang="de-DE"/>
              <a:t> </a:t>
            </a:r>
            <a:r>
              <a:rPr lang="de-DE"/>
              <a:t>wave</a:t>
            </a:r>
            <a:r>
              <a:rPr lang="de-DE"/>
              <a:t> </a:t>
            </a:r>
            <a:r>
              <a:rPr lang="de-DE"/>
              <a:t>patterns</a:t>
            </a:r>
            <a:r>
              <a:rPr lang="de-DE"/>
              <a:t>,</a:t>
            </a:r>
            <a:endParaRPr/>
          </a:p>
        </p:txBody>
      </p:sp>
      <p:sp>
        <p:nvSpPr>
          <p:cNvPr id="6" name="Foliennummernplatzhalter 3" hidden="0"/>
          <p:cNvSpPr>
            <a:spLocks noGrp="1"/>
          </p:cNvSpPr>
          <p:nvPr isPhoto="0" userDrawn="0">
            <p:ph type="sldNum" sz="quarter" idx="10" hasCustomPrompt="0"/>
          </p:nvPr>
        </p:nvSpPr>
        <p:spPr bwMode="auto"/>
        <p:txBody>
          <a:bodyPr/>
          <a:lstStyle/>
          <a:p>
            <a:pPr>
              <a:defRPr/>
            </a:pPr>
            <a:fld id="{3E20AA46-60A4-4649-A2CB-9166409623C5}" type="slidenum">
              <a:rPr lang="de-DE"/>
              <a:t/>
            </a:fld>
            <a:endParaRPr lang="de-DE"/>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Folienbildplatzhalter 1" hidden="0"/>
          <p:cNvSpPr>
            <a:spLocks noChangeAspect="1" noGrp="1" noRot="1"/>
          </p:cNvSpPr>
          <p:nvPr isPhoto="0" userDrawn="0">
            <p:ph type="sldImg" hasCustomPrompt="0"/>
          </p:nvPr>
        </p:nvSpPr>
        <p:spPr bwMode="auto">
          <a:xfrm>
            <a:off x="139700" y="768350"/>
            <a:ext cx="6819900" cy="3836988"/>
          </a:xfrm>
        </p:spPr>
      </p:sp>
      <p:sp>
        <p:nvSpPr>
          <p:cNvPr id="5" name="Notizenplatzhalter 2" hidden="0"/>
          <p:cNvSpPr>
            <a:spLocks noGrp="1"/>
          </p:cNvSpPr>
          <p:nvPr isPhoto="0" userDrawn="0">
            <p:ph type="body" idx="1" hasCustomPrompt="0"/>
          </p:nvPr>
        </p:nvSpPr>
        <p:spPr bwMode="auto"/>
        <p:txBody>
          <a:bodyPr/>
          <a:lstStyle/>
          <a:p>
            <a:pPr>
              <a:defRPr/>
            </a:pPr>
            <a:r>
              <a:rPr lang="de-DE"/>
              <a:t>We</a:t>
            </a:r>
            <a:r>
              <a:rPr lang="de-DE"/>
              <a:t> </a:t>
            </a:r>
            <a:r>
              <a:rPr lang="de-DE"/>
              <a:t>then</a:t>
            </a:r>
            <a:r>
              <a:rPr lang="de-DE"/>
              <a:t> </a:t>
            </a:r>
            <a:r>
              <a:rPr lang="de-DE"/>
              <a:t>mowed</a:t>
            </a:r>
            <a:r>
              <a:rPr lang="de-DE"/>
              <a:t> </a:t>
            </a:r>
            <a:r>
              <a:rPr lang="de-DE"/>
              <a:t>the</a:t>
            </a:r>
            <a:r>
              <a:rPr lang="de-DE"/>
              <a:t> </a:t>
            </a:r>
            <a:r>
              <a:rPr lang="de-DE"/>
              <a:t>vegetation</a:t>
            </a:r>
            <a:r>
              <a:rPr lang="de-DE"/>
              <a:t>…</a:t>
            </a:r>
            <a:endParaRPr/>
          </a:p>
          <a:p>
            <a:pPr>
              <a:defRPr/>
            </a:pPr>
            <a:endParaRPr lang="de-DE"/>
          </a:p>
          <a:p>
            <a:pPr marL="0" marR="0" lvl="0" indent="0" algn="l" defTabSz="914400">
              <a:lnSpc>
                <a:spcPct val="100000"/>
              </a:lnSpc>
              <a:spcBef>
                <a:spcPts val="0"/>
              </a:spcBef>
              <a:spcAft>
                <a:spcPts val="0"/>
              </a:spcAft>
              <a:buClrTx/>
              <a:buSzTx/>
              <a:buFontTx/>
              <a:buNone/>
              <a:defRPr/>
            </a:pPr>
            <a:r>
              <a:rPr lang="de-DE"/>
              <a:t>And</a:t>
            </a:r>
            <a:r>
              <a:rPr lang="de-DE"/>
              <a:t> </a:t>
            </a:r>
            <a:r>
              <a:rPr lang="de-DE"/>
              <a:t>the</a:t>
            </a:r>
            <a:r>
              <a:rPr lang="de-DE"/>
              <a:t> </a:t>
            </a:r>
            <a:r>
              <a:rPr lang="de-DE"/>
              <a:t>question</a:t>
            </a:r>
            <a:r>
              <a:rPr lang="de-DE"/>
              <a:t> was </a:t>
            </a:r>
            <a:r>
              <a:rPr lang="de-DE"/>
              <a:t>what</a:t>
            </a:r>
            <a:r>
              <a:rPr lang="de-DE"/>
              <a:t> </a:t>
            </a:r>
            <a:r>
              <a:rPr lang="de-DE"/>
              <a:t>happens</a:t>
            </a:r>
            <a:r>
              <a:rPr lang="de-DE"/>
              <a:t> in </a:t>
            </a:r>
            <a:r>
              <a:rPr lang="de-DE"/>
              <a:t>winter</a:t>
            </a:r>
            <a:r>
              <a:rPr lang="de-DE"/>
              <a:t> </a:t>
            </a:r>
            <a:r>
              <a:rPr lang="de-DE"/>
              <a:t>when</a:t>
            </a:r>
            <a:r>
              <a:rPr lang="de-DE"/>
              <a:t> </a:t>
            </a:r>
            <a:r>
              <a:rPr lang="de-DE"/>
              <a:t>the</a:t>
            </a:r>
            <a:r>
              <a:rPr lang="de-DE"/>
              <a:t> </a:t>
            </a:r>
            <a:r>
              <a:rPr lang="de-DE"/>
              <a:t>plants</a:t>
            </a:r>
            <a:r>
              <a:rPr lang="de-DE"/>
              <a:t> </a:t>
            </a:r>
            <a:r>
              <a:rPr lang="de-DE"/>
              <a:t>are</a:t>
            </a:r>
            <a:r>
              <a:rPr lang="de-DE"/>
              <a:t> </a:t>
            </a:r>
            <a:r>
              <a:rPr lang="de-DE"/>
              <a:t>less</a:t>
            </a:r>
            <a:r>
              <a:rPr lang="de-DE"/>
              <a:t> vital </a:t>
            </a:r>
            <a:r>
              <a:rPr lang="de-DE"/>
              <a:t>and</a:t>
            </a:r>
            <a:r>
              <a:rPr lang="de-DE"/>
              <a:t> in </a:t>
            </a:r>
            <a:r>
              <a:rPr lang="de-DE"/>
              <a:t>under</a:t>
            </a:r>
            <a:r>
              <a:rPr lang="de-DE"/>
              <a:t> </a:t>
            </a:r>
            <a:r>
              <a:rPr lang="de-DE"/>
              <a:t>breaking</a:t>
            </a:r>
            <a:r>
              <a:rPr lang="de-DE"/>
              <a:t> </a:t>
            </a:r>
            <a:r>
              <a:rPr lang="de-DE"/>
              <a:t>waves</a:t>
            </a:r>
            <a:r>
              <a:rPr lang="de-DE"/>
              <a:t> in </a:t>
            </a:r>
            <a:r>
              <a:rPr lang="de-DE"/>
              <a:t>shallow</a:t>
            </a:r>
            <a:r>
              <a:rPr lang="de-DE"/>
              <a:t> </a:t>
            </a:r>
            <a:r>
              <a:rPr lang="de-DE"/>
              <a:t>water</a:t>
            </a:r>
            <a:r>
              <a:rPr lang="de-DE"/>
              <a:t>?</a:t>
            </a:r>
            <a:endParaRPr lang="de-DE"/>
          </a:p>
          <a:p>
            <a:pPr>
              <a:defRPr/>
            </a:pPr>
            <a:endParaRPr lang="de-DE"/>
          </a:p>
        </p:txBody>
      </p:sp>
      <p:sp>
        <p:nvSpPr>
          <p:cNvPr id="6" name="Foliennummernplatzhalter 3" hidden="0"/>
          <p:cNvSpPr>
            <a:spLocks noGrp="1"/>
          </p:cNvSpPr>
          <p:nvPr isPhoto="0" userDrawn="0">
            <p:ph type="sldNum" sz="quarter" idx="10" hasCustomPrompt="0"/>
          </p:nvPr>
        </p:nvSpPr>
        <p:spPr bwMode="auto"/>
        <p:txBody>
          <a:bodyPr/>
          <a:lstStyle/>
          <a:p>
            <a:pPr>
              <a:defRPr/>
            </a:pPr>
            <a:fld id="{E4AA6088-1FF0-4E53-845C-EFEDD1C948F8}" type="slidenum">
              <a:rPr lang="de-DE"/>
              <a:t/>
            </a:fld>
            <a:endParaRPr lang="de-DE"/>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4" name="Folienbildplatzhalter 1" hidden="0"/>
          <p:cNvSpPr>
            <a:spLocks noChangeAspect="1" noGrp="1" noRot="1"/>
          </p:cNvSpPr>
          <p:nvPr isPhoto="0" userDrawn="0">
            <p:ph type="sldImg" hasCustomPrompt="0"/>
          </p:nvPr>
        </p:nvSpPr>
        <p:spPr bwMode="auto"/>
      </p:sp>
      <p:sp>
        <p:nvSpPr>
          <p:cNvPr id="5" name="Notizenplatzhalter 2" hidden="0"/>
          <p:cNvSpPr>
            <a:spLocks noGrp="1"/>
          </p:cNvSpPr>
          <p:nvPr isPhoto="0" userDrawn="0">
            <p:ph type="body" idx="1" hasCustomPrompt="0"/>
          </p:nvPr>
        </p:nvSpPr>
        <p:spPr bwMode="auto"/>
        <p:txBody>
          <a:bodyPr/>
          <a:lstStyle/>
          <a:p>
            <a:pPr>
              <a:defRPr/>
            </a:pPr>
            <a:r>
              <a:rPr lang="de-DE"/>
              <a:t>And</a:t>
            </a:r>
            <a:r>
              <a:rPr lang="de-DE"/>
              <a:t> </a:t>
            </a:r>
            <a:r>
              <a:rPr lang="de-DE"/>
              <a:t>here</a:t>
            </a:r>
            <a:r>
              <a:rPr lang="de-DE"/>
              <a:t> </a:t>
            </a:r>
            <a:r>
              <a:rPr lang="de-DE"/>
              <a:t>are</a:t>
            </a:r>
            <a:r>
              <a:rPr lang="de-DE"/>
              <a:t> </a:t>
            </a:r>
            <a:r>
              <a:rPr lang="de-DE"/>
              <a:t>the</a:t>
            </a:r>
            <a:r>
              <a:rPr lang="de-DE"/>
              <a:t> </a:t>
            </a:r>
            <a:r>
              <a:rPr lang="de-DE"/>
              <a:t>results</a:t>
            </a:r>
            <a:r>
              <a:rPr lang="de-DE"/>
              <a:t> </a:t>
            </a:r>
            <a:r>
              <a:rPr lang="de-DE"/>
              <a:t>pooled</a:t>
            </a:r>
            <a:r>
              <a:rPr lang="de-DE"/>
              <a:t> </a:t>
            </a:r>
            <a:r>
              <a:rPr lang="de-DE"/>
              <a:t>across</a:t>
            </a:r>
            <a:r>
              <a:rPr lang="de-DE"/>
              <a:t> </a:t>
            </a:r>
            <a:r>
              <a:rPr lang="de-DE"/>
              <a:t>the</a:t>
            </a:r>
            <a:r>
              <a:rPr lang="de-DE"/>
              <a:t> </a:t>
            </a:r>
            <a:r>
              <a:rPr lang="de-DE"/>
              <a:t>whole</a:t>
            </a:r>
            <a:r>
              <a:rPr lang="de-DE"/>
              <a:t> </a:t>
            </a:r>
            <a:r>
              <a:rPr lang="de-DE"/>
              <a:t>patches</a:t>
            </a:r>
            <a:r>
              <a:rPr lang="de-DE"/>
              <a:t>.</a:t>
            </a:r>
            <a:endParaRPr lang="de-DE"/>
          </a:p>
          <a:p>
            <a:pPr>
              <a:defRPr/>
            </a:pPr>
            <a:endParaRPr lang="de-DE"/>
          </a:p>
          <a:p>
            <a:pPr>
              <a:defRPr/>
            </a:pPr>
            <a:r>
              <a:rPr lang="de-DE"/>
              <a:t>Green =</a:t>
            </a:r>
            <a:r>
              <a:rPr lang="de-DE"/>
              <a:t> </a:t>
            </a:r>
            <a:r>
              <a:rPr lang="de-DE"/>
              <a:t>above</a:t>
            </a:r>
            <a:r>
              <a:rPr lang="de-DE"/>
              <a:t> </a:t>
            </a:r>
            <a:r>
              <a:rPr lang="de-DE"/>
              <a:t>ground</a:t>
            </a:r>
            <a:r>
              <a:rPr lang="de-DE"/>
              <a:t> </a:t>
            </a:r>
            <a:r>
              <a:rPr lang="de-DE"/>
              <a:t>biomass</a:t>
            </a:r>
            <a:r>
              <a:rPr lang="de-DE"/>
              <a:t> </a:t>
            </a:r>
            <a:r>
              <a:rPr lang="de-DE"/>
              <a:t>present</a:t>
            </a:r>
            <a:r>
              <a:rPr lang="de-DE"/>
              <a:t>, </a:t>
            </a:r>
            <a:r>
              <a:rPr lang="de-DE"/>
              <a:t>white</a:t>
            </a:r>
            <a:r>
              <a:rPr lang="de-DE"/>
              <a:t> = </a:t>
            </a:r>
            <a:r>
              <a:rPr lang="de-DE"/>
              <a:t>above</a:t>
            </a:r>
            <a:r>
              <a:rPr lang="de-DE"/>
              <a:t> </a:t>
            </a:r>
            <a:r>
              <a:rPr lang="de-DE"/>
              <a:t>ground</a:t>
            </a:r>
            <a:r>
              <a:rPr lang="de-DE"/>
              <a:t> </a:t>
            </a:r>
            <a:r>
              <a:rPr lang="de-DE"/>
              <a:t>biomass</a:t>
            </a:r>
            <a:r>
              <a:rPr lang="de-DE"/>
              <a:t> </a:t>
            </a:r>
            <a:r>
              <a:rPr lang="de-DE"/>
              <a:t>cut</a:t>
            </a:r>
            <a:r>
              <a:rPr lang="de-DE"/>
              <a:t> off, </a:t>
            </a:r>
            <a:r>
              <a:rPr lang="de-DE"/>
              <a:t>brown</a:t>
            </a:r>
            <a:r>
              <a:rPr lang="de-DE"/>
              <a:t> = just </a:t>
            </a:r>
            <a:r>
              <a:rPr lang="de-DE"/>
              <a:t>soil</a:t>
            </a:r>
            <a:r>
              <a:rPr lang="de-DE"/>
              <a:t>, </a:t>
            </a:r>
            <a:r>
              <a:rPr lang="de-DE"/>
              <a:t>no</a:t>
            </a:r>
            <a:r>
              <a:rPr lang="de-DE"/>
              <a:t> </a:t>
            </a:r>
            <a:r>
              <a:rPr lang="de-DE"/>
              <a:t>below</a:t>
            </a:r>
            <a:r>
              <a:rPr lang="de-DE"/>
              <a:t> </a:t>
            </a:r>
            <a:r>
              <a:rPr lang="de-DE"/>
              <a:t>ground</a:t>
            </a:r>
            <a:r>
              <a:rPr lang="de-DE"/>
              <a:t> </a:t>
            </a:r>
            <a:r>
              <a:rPr lang="de-DE"/>
              <a:t>biomass</a:t>
            </a:r>
            <a:endParaRPr lang="de-DE"/>
          </a:p>
          <a:p>
            <a:pPr>
              <a:defRPr/>
            </a:pPr>
            <a:endParaRPr lang="de-DE"/>
          </a:p>
          <a:p>
            <a:pPr>
              <a:defRPr/>
            </a:pPr>
            <a:r>
              <a:rPr lang="de-DE"/>
              <a:t>again</a:t>
            </a:r>
            <a:r>
              <a:rPr lang="de-DE"/>
              <a:t> not </a:t>
            </a:r>
            <a:r>
              <a:rPr lang="de-DE"/>
              <a:t>much</a:t>
            </a:r>
            <a:r>
              <a:rPr lang="de-DE"/>
              <a:t> </a:t>
            </a:r>
            <a:r>
              <a:rPr lang="de-DE"/>
              <a:t>happened</a:t>
            </a:r>
            <a:r>
              <a:rPr lang="de-DE"/>
              <a:t>, but a </a:t>
            </a:r>
            <a:r>
              <a:rPr lang="de-DE"/>
              <a:t>little</a:t>
            </a:r>
            <a:r>
              <a:rPr lang="de-DE"/>
              <a:t> </a:t>
            </a:r>
            <a:r>
              <a:rPr lang="de-DE"/>
              <a:t>bit</a:t>
            </a:r>
            <a:r>
              <a:rPr lang="de-DE"/>
              <a:t> </a:t>
            </a:r>
            <a:r>
              <a:rPr lang="de-DE"/>
              <a:t>more</a:t>
            </a:r>
            <a:r>
              <a:rPr lang="de-DE"/>
              <a:t> </a:t>
            </a:r>
            <a:r>
              <a:rPr lang="de-DE"/>
              <a:t>than</a:t>
            </a:r>
            <a:r>
              <a:rPr lang="de-DE"/>
              <a:t> </a:t>
            </a:r>
            <a:r>
              <a:rPr lang="de-DE"/>
              <a:t>under</a:t>
            </a:r>
            <a:r>
              <a:rPr lang="de-DE"/>
              <a:t> </a:t>
            </a:r>
            <a:r>
              <a:rPr lang="de-DE"/>
              <a:t>the</a:t>
            </a:r>
            <a:r>
              <a:rPr lang="de-DE"/>
              <a:t> </a:t>
            </a:r>
            <a:r>
              <a:rPr lang="de-DE"/>
              <a:t>storm</a:t>
            </a:r>
            <a:r>
              <a:rPr lang="de-DE"/>
              <a:t> </a:t>
            </a:r>
            <a:r>
              <a:rPr lang="de-DE"/>
              <a:t>conditions</a:t>
            </a:r>
            <a:r>
              <a:rPr lang="de-DE"/>
              <a:t> </a:t>
            </a:r>
            <a:r>
              <a:rPr lang="de-DE"/>
              <a:t>shown</a:t>
            </a:r>
            <a:r>
              <a:rPr lang="de-DE"/>
              <a:t> on </a:t>
            </a:r>
            <a:r>
              <a:rPr lang="de-DE"/>
              <a:t>the</a:t>
            </a:r>
            <a:r>
              <a:rPr lang="de-DE"/>
              <a:t> </a:t>
            </a:r>
            <a:r>
              <a:rPr lang="de-DE"/>
              <a:t>first</a:t>
            </a:r>
            <a:r>
              <a:rPr lang="de-DE"/>
              <a:t> </a:t>
            </a:r>
            <a:r>
              <a:rPr lang="de-DE"/>
              <a:t>slide</a:t>
            </a:r>
            <a:r>
              <a:rPr lang="de-DE"/>
              <a:t>. </a:t>
            </a:r>
            <a:r>
              <a:rPr lang="de-DE"/>
              <a:t>And</a:t>
            </a:r>
            <a:r>
              <a:rPr lang="de-DE"/>
              <a:t>, </a:t>
            </a:r>
            <a:r>
              <a:rPr lang="de-DE"/>
              <a:t>no</a:t>
            </a:r>
            <a:r>
              <a:rPr lang="de-DE"/>
              <a:t> </a:t>
            </a:r>
            <a:r>
              <a:rPr lang="de-DE"/>
              <a:t>difference</a:t>
            </a:r>
            <a:r>
              <a:rPr lang="de-DE"/>
              <a:t> </a:t>
            </a:r>
            <a:r>
              <a:rPr lang="de-DE"/>
              <a:t>between</a:t>
            </a:r>
            <a:r>
              <a:rPr lang="de-DE"/>
              <a:t> </a:t>
            </a:r>
            <a:r>
              <a:rPr lang="de-DE"/>
              <a:t>species</a:t>
            </a:r>
            <a:r>
              <a:rPr lang="de-DE"/>
              <a:t> </a:t>
            </a:r>
            <a:r>
              <a:rPr lang="de-DE"/>
              <a:t>or</a:t>
            </a:r>
            <a:r>
              <a:rPr lang="de-DE"/>
              <a:t> </a:t>
            </a:r>
            <a:r>
              <a:rPr lang="de-DE"/>
              <a:t>presence</a:t>
            </a:r>
            <a:r>
              <a:rPr lang="de-DE"/>
              <a:t> – </a:t>
            </a:r>
            <a:r>
              <a:rPr lang="de-DE"/>
              <a:t>absence</a:t>
            </a:r>
            <a:r>
              <a:rPr lang="de-DE"/>
              <a:t> </a:t>
            </a:r>
            <a:r>
              <a:rPr lang="de-DE"/>
              <a:t>of</a:t>
            </a:r>
            <a:r>
              <a:rPr lang="de-DE"/>
              <a:t> </a:t>
            </a:r>
            <a:r>
              <a:rPr lang="de-DE"/>
              <a:t>above</a:t>
            </a:r>
            <a:r>
              <a:rPr lang="de-DE"/>
              <a:t> </a:t>
            </a:r>
            <a:r>
              <a:rPr lang="de-DE"/>
              <a:t>ground</a:t>
            </a:r>
            <a:r>
              <a:rPr lang="de-DE"/>
              <a:t> </a:t>
            </a:r>
            <a:r>
              <a:rPr lang="de-DE"/>
              <a:t>biomass</a:t>
            </a:r>
            <a:r>
              <a:rPr lang="de-DE"/>
              <a:t>. </a:t>
            </a:r>
            <a:r>
              <a:rPr lang="de-DE"/>
              <a:t>Only</a:t>
            </a:r>
            <a:r>
              <a:rPr lang="de-DE"/>
              <a:t> </a:t>
            </a:r>
            <a:r>
              <a:rPr lang="de-DE"/>
              <a:t>the</a:t>
            </a:r>
            <a:r>
              <a:rPr lang="de-DE"/>
              <a:t> </a:t>
            </a:r>
            <a:r>
              <a:rPr lang="de-DE"/>
              <a:t>loose</a:t>
            </a:r>
            <a:r>
              <a:rPr lang="de-DE"/>
              <a:t> </a:t>
            </a:r>
            <a:r>
              <a:rPr lang="de-DE"/>
              <a:t>soil</a:t>
            </a:r>
            <a:r>
              <a:rPr lang="de-DE"/>
              <a:t> </a:t>
            </a:r>
            <a:r>
              <a:rPr lang="de-DE"/>
              <a:t>eroded</a:t>
            </a:r>
            <a:r>
              <a:rPr lang="de-DE"/>
              <a:t> </a:t>
            </a:r>
            <a:r>
              <a:rPr lang="de-DE"/>
              <a:t>significantly</a:t>
            </a:r>
            <a:r>
              <a:rPr lang="de-DE"/>
              <a:t> </a:t>
            </a:r>
            <a:r>
              <a:rPr lang="de-DE"/>
              <a:t>more</a:t>
            </a:r>
            <a:r>
              <a:rPr lang="de-DE"/>
              <a:t>.</a:t>
            </a:r>
            <a:endParaRPr/>
          </a:p>
          <a:p>
            <a:pPr>
              <a:defRPr/>
            </a:pPr>
            <a:endParaRPr lang="de-DE"/>
          </a:p>
          <a:p>
            <a:pPr>
              <a:defRPr/>
            </a:pPr>
            <a:r>
              <a:rPr lang="de-DE"/>
              <a:t>Bulk</a:t>
            </a:r>
            <a:r>
              <a:rPr lang="de-DE"/>
              <a:t> </a:t>
            </a:r>
            <a:r>
              <a:rPr lang="de-DE"/>
              <a:t>density</a:t>
            </a:r>
            <a:r>
              <a:rPr lang="de-DE"/>
              <a:t> </a:t>
            </a:r>
            <a:r>
              <a:rPr lang="de-DE"/>
              <a:t>for</a:t>
            </a:r>
            <a:r>
              <a:rPr lang="de-DE"/>
              <a:t> lose </a:t>
            </a:r>
            <a:r>
              <a:rPr lang="de-DE"/>
              <a:t>soil</a:t>
            </a:r>
            <a:r>
              <a:rPr lang="de-DE"/>
              <a:t> not </a:t>
            </a:r>
            <a:r>
              <a:rPr lang="de-DE"/>
              <a:t>representative</a:t>
            </a:r>
            <a:r>
              <a:rPr lang="de-DE"/>
              <a:t> </a:t>
            </a:r>
            <a:r>
              <a:rPr lang="de-DE"/>
              <a:t>as</a:t>
            </a:r>
            <a:r>
              <a:rPr lang="de-DE"/>
              <a:t> sample </a:t>
            </a:r>
            <a:r>
              <a:rPr lang="de-DE"/>
              <a:t>taken</a:t>
            </a:r>
            <a:r>
              <a:rPr lang="de-DE"/>
              <a:t> after </a:t>
            </a:r>
            <a:r>
              <a:rPr lang="de-DE"/>
              <a:t>the</a:t>
            </a:r>
            <a:r>
              <a:rPr lang="de-DE"/>
              <a:t> </a:t>
            </a:r>
            <a:r>
              <a:rPr lang="de-DE"/>
              <a:t>test</a:t>
            </a:r>
            <a:r>
              <a:rPr lang="de-DE"/>
              <a:t> </a:t>
            </a:r>
            <a:r>
              <a:rPr lang="de-DE"/>
              <a:t>when</a:t>
            </a:r>
            <a:r>
              <a:rPr lang="de-DE"/>
              <a:t> </a:t>
            </a:r>
            <a:r>
              <a:rPr lang="de-DE"/>
              <a:t>most</a:t>
            </a:r>
            <a:r>
              <a:rPr lang="de-DE"/>
              <a:t> </a:t>
            </a:r>
            <a:r>
              <a:rPr lang="de-DE"/>
              <a:t>of</a:t>
            </a:r>
            <a:r>
              <a:rPr lang="de-DE"/>
              <a:t> </a:t>
            </a:r>
            <a:r>
              <a:rPr lang="de-DE"/>
              <a:t>the</a:t>
            </a:r>
            <a:r>
              <a:rPr lang="de-DE"/>
              <a:t> lose </a:t>
            </a:r>
            <a:r>
              <a:rPr lang="de-DE"/>
              <a:t>soil</a:t>
            </a:r>
            <a:r>
              <a:rPr lang="de-DE"/>
              <a:t> was </a:t>
            </a:r>
            <a:r>
              <a:rPr lang="de-DE"/>
              <a:t>eroded</a:t>
            </a:r>
            <a:endParaRPr lang="de-DE"/>
          </a:p>
          <a:p>
            <a:pPr>
              <a:defRPr/>
            </a:pPr>
            <a:endParaRPr lang="de-DE"/>
          </a:p>
          <a:p>
            <a:pPr>
              <a:defRPr/>
            </a:pPr>
            <a:endParaRPr lang="de-DE"/>
          </a:p>
          <a:p>
            <a:pPr>
              <a:defRPr/>
            </a:pPr>
            <a:endParaRPr lang="de-DE"/>
          </a:p>
        </p:txBody>
      </p:sp>
      <p:sp>
        <p:nvSpPr>
          <p:cNvPr id="6" name="Foliennummernplatzhalter 3" hidden="0"/>
          <p:cNvSpPr>
            <a:spLocks noGrp="1"/>
          </p:cNvSpPr>
          <p:nvPr isPhoto="0" userDrawn="0">
            <p:ph type="sldNum" sz="quarter" idx="10" hasCustomPrompt="0"/>
          </p:nvPr>
        </p:nvSpPr>
        <p:spPr bwMode="auto"/>
        <p:txBody>
          <a:bodyPr/>
          <a:lstStyle/>
          <a:p>
            <a:pPr>
              <a:defRPr/>
            </a:pPr>
            <a:fld id="{4E6242ED-0D36-4AEF-8B3D-EAE00E6E8610}" type="slidenum">
              <a:rPr lang="de-DE"/>
              <a:t/>
            </a:fld>
            <a:endParaRPr lang="de-DE"/>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jp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9.png"/><Relationship Id="rId4" Type="http://schemas.openxmlformats.org/officeDocument/2006/relationships/image" Target="../media/image10.jpg"/><Relationship Id="rId5" Type="http://schemas.openxmlformats.org/officeDocument/2006/relationships/image" Target="../media/image11.png"/><Relationship Id="rId6" Type="http://schemas.openxmlformats.org/officeDocument/2006/relationships/image" Target="../media/image4.png"/><Relationship Id="rId7" Type="http://schemas.openxmlformats.org/officeDocument/2006/relationships/image" Target="../media/image5.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Titelfolie">
    <p:bg>
      <p:bgPr shadeToTitle="0">
        <a:blipFill>
          <a:blip r:embed="rId2">
            <a:alphaModFix amt="69000"/>
            <a:lum/>
          </a:blip>
          <a:srcRect l="0" t="980" r="0" b="980"/>
          <a:stretch/>
        </a:blipFill>
      </p:bgPr>
    </p:bg>
    <p:spTree>
      <p:nvGrpSpPr>
        <p:cNvPr id="1" name="" hidden="0"/>
        <p:cNvGrpSpPr/>
        <p:nvPr isPhoto="0" userDrawn="0"/>
      </p:nvGrpSpPr>
      <p:grpSpPr bwMode="auto">
        <a:xfrm>
          <a:off x="0" y="0"/>
          <a:ext cx="0" cy="0"/>
          <a:chOff x="0" y="0"/>
          <a:chExt cx="0" cy="0"/>
        </a:xfrm>
      </p:grpSpPr>
      <p:pic>
        <p:nvPicPr>
          <p:cNvPr id="4" name="Grafik 16" hidden="0"/>
          <p:cNvPicPr>
            <a:picLocks noChangeAspect="1"/>
          </p:cNvPicPr>
          <p:nvPr isPhoto="0" userDrawn="1"/>
        </p:nvPicPr>
        <p:blipFill>
          <a:blip r:embed="rId3"/>
          <a:srcRect l="0" t="19551" r="6915" b="19025"/>
          <a:stretch/>
        </p:blipFill>
        <p:spPr bwMode="auto">
          <a:xfrm>
            <a:off x="0" y="-140774"/>
            <a:ext cx="12192000" cy="7010113"/>
          </a:xfrm>
          <a:prstGeom prst="rect">
            <a:avLst/>
          </a:prstGeom>
        </p:spPr>
      </p:pic>
      <p:sp>
        <p:nvSpPr>
          <p:cNvPr id="5" name="Titel 1" hidden="0"/>
          <p:cNvSpPr>
            <a:spLocks noGrp="1"/>
          </p:cNvSpPr>
          <p:nvPr isPhoto="0" userDrawn="0">
            <p:ph type="ctrTitle" hasCustomPrompt="0"/>
          </p:nvPr>
        </p:nvSpPr>
        <p:spPr bwMode="auto">
          <a:xfrm>
            <a:off x="2639616" y="2599035"/>
            <a:ext cx="8113065" cy="1299827"/>
          </a:xfrm>
          <a:prstGeom prst="rect">
            <a:avLst/>
          </a:prstGeom>
          <a:solidFill>
            <a:schemeClr val="bg1">
              <a:alpha val="60000"/>
            </a:schemeClr>
          </a:solidFill>
        </p:spPr>
        <p:txBody>
          <a:bodyPr anchor="t"/>
          <a:lstStyle>
            <a:lvl1pPr algn="ctr">
              <a:defRPr sz="3200">
                <a:solidFill>
                  <a:srgbClr val="0973A1"/>
                </a:solidFill>
              </a:defRPr>
            </a:lvl1pPr>
          </a:lstStyle>
          <a:p>
            <a:pPr>
              <a:defRPr/>
            </a:pPr>
            <a:endParaRPr lang="de-DE"/>
          </a:p>
        </p:txBody>
      </p:sp>
      <p:sp>
        <p:nvSpPr>
          <p:cNvPr id="6" name="Rechteck 5" hidden="0"/>
          <p:cNvSpPr/>
          <p:nvPr isPhoto="0" userDrawn="1"/>
        </p:nvSpPr>
        <p:spPr bwMode="auto">
          <a:xfrm>
            <a:off x="-10791" y="5972075"/>
            <a:ext cx="12343698" cy="908720"/>
          </a:xfrm>
          <a:prstGeom prst="rect">
            <a:avLst/>
          </a:prstGeom>
          <a:gradFill>
            <a:gsLst>
              <a:gs pos="0">
                <a:schemeClr val="accent1">
                  <a:tint val="44500"/>
                  <a:satMod val="160000"/>
                  <a:alpha val="56000"/>
                </a:schemeClr>
              </a:gs>
              <a:gs pos="100000">
                <a:schemeClr val="accent1">
                  <a:tint val="66000"/>
                  <a:satMod val="160000"/>
                  <a:alpha val="7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srgbClr val="FBFBFB"/>
              </a:solidFill>
              <a:latin typeface="Calibri"/>
              <a:ea typeface="+mn-ea"/>
              <a:cs typeface="+mn-cs"/>
            </a:endParaRPr>
          </a:p>
        </p:txBody>
      </p:sp>
      <p:grpSp>
        <p:nvGrpSpPr>
          <p:cNvPr id="7" name="Gruppieren 6" hidden="0"/>
          <p:cNvGrpSpPr/>
          <p:nvPr isPhoto="0" userDrawn="1"/>
        </p:nvGrpSpPr>
        <p:grpSpPr bwMode="auto">
          <a:xfrm>
            <a:off x="246346" y="6093296"/>
            <a:ext cx="5249901" cy="664779"/>
            <a:chOff x="263352" y="5851309"/>
            <a:chExt cx="5249901" cy="664779"/>
          </a:xfrm>
        </p:grpSpPr>
        <p:pic>
          <p:nvPicPr>
            <p:cNvPr id="8" name="Grafik 7" hidden="0"/>
            <p:cNvPicPr>
              <a:picLocks noChangeAspect="1"/>
            </p:cNvPicPr>
            <p:nvPr isPhoto="0" userDrawn="1"/>
          </p:nvPicPr>
          <p:blipFill>
            <a:blip r:embed="rId4"/>
            <a:stretch/>
          </p:blipFill>
          <p:spPr bwMode="auto">
            <a:xfrm>
              <a:off x="263352" y="5854647"/>
              <a:ext cx="2291418" cy="661441"/>
            </a:xfrm>
            <a:prstGeom prst="rect">
              <a:avLst/>
            </a:prstGeom>
          </p:spPr>
        </p:pic>
        <p:pic>
          <p:nvPicPr>
            <p:cNvPr id="9" name="Grafik 9" hidden="0"/>
            <p:cNvPicPr>
              <a:picLocks noChangeAspect="1"/>
            </p:cNvPicPr>
            <p:nvPr isPhoto="0" userDrawn="1"/>
          </p:nvPicPr>
          <p:blipFill>
            <a:blip r:embed="rId5"/>
            <a:stretch/>
          </p:blipFill>
          <p:spPr bwMode="auto">
            <a:xfrm>
              <a:off x="4494314" y="5851309"/>
              <a:ext cx="1018939" cy="658262"/>
            </a:xfrm>
            <a:prstGeom prst="rect">
              <a:avLst/>
            </a:prstGeom>
          </p:spPr>
        </p:pic>
      </p:grpSp>
      <p:sp>
        <p:nvSpPr>
          <p:cNvPr id="10" name="Textfeld 6" hidden="0"/>
          <p:cNvSpPr/>
          <p:nvPr isPhoto="0" userDrawn="1"/>
        </p:nvSpPr>
        <p:spPr bwMode="auto">
          <a:xfrm>
            <a:off x="-154846" y="435958"/>
            <a:ext cx="12192000" cy="923330"/>
          </a:xfrm>
          <a:prstGeom prst="rect">
            <a:avLst/>
          </a:prstGeom>
          <a:noFill/>
        </p:spPr>
        <p:txBody>
          <a:bodyPr wrap="square" rtlCol="0">
            <a:spAutoFit/>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marL="0" marR="0" lvl="0" indent="0" algn="ctr" defTabSz="914400">
              <a:lnSpc>
                <a:spcPct val="100000"/>
              </a:lnSpc>
              <a:spcBef>
                <a:spcPts val="0"/>
              </a:spcBef>
              <a:spcAft>
                <a:spcPts val="0"/>
              </a:spcAft>
              <a:buClrTx/>
              <a:buSzTx/>
              <a:buFontTx/>
              <a:buNone/>
              <a:defRPr/>
            </a:pPr>
            <a:r>
              <a:rPr lang="de-DE" sz="5400" b="1" i="0" u="none" strike="noStrike" cap="none" spc="0">
                <a:ln>
                  <a:noFill/>
                </a:ln>
                <a:solidFill>
                  <a:srgbClr val="0063AA"/>
                </a:solidFill>
                <a:latin typeface="Calibri"/>
                <a:ea typeface="+mn-ea"/>
                <a:cs typeface="Calibri"/>
              </a:rPr>
              <a:t>Gute</a:t>
            </a:r>
            <a:r>
              <a:rPr lang="de-DE" sz="4800" b="1" i="0" u="none" strike="noStrike" cap="none" spc="0">
                <a:ln>
                  <a:noFill/>
                </a:ln>
                <a:solidFill>
                  <a:srgbClr val="0063AA"/>
                </a:solidFill>
                <a:latin typeface="Calibri"/>
                <a:ea typeface="+mn-ea"/>
                <a:cs typeface="Calibri"/>
              </a:rPr>
              <a:t> Küste Niedersachsen</a:t>
            </a:r>
            <a:endParaRPr sz="1800" b="0" i="0" u="none" strike="noStrike" cap="none" spc="0">
              <a:ln>
                <a:noFill/>
              </a:ln>
              <a:solidFill>
                <a:srgbClr val="04709C"/>
              </a:solidFill>
              <a:latin typeface="Calibri"/>
              <a:ea typeface="+mn-ea"/>
              <a:cs typeface="Calibri"/>
            </a:endParaRPr>
          </a:p>
        </p:txBody>
      </p:sp>
      <p:sp>
        <p:nvSpPr>
          <p:cNvPr id="11" name="Textfeld 7" hidden="0"/>
          <p:cNvSpPr/>
          <p:nvPr isPhoto="0" userDrawn="1"/>
        </p:nvSpPr>
        <p:spPr bwMode="auto">
          <a:xfrm>
            <a:off x="-3726" y="1286806"/>
            <a:ext cx="12192000" cy="461665"/>
          </a:xfrm>
          <a:prstGeom prst="rect">
            <a:avLst/>
          </a:prstGeom>
          <a:noFill/>
        </p:spPr>
        <p:txBody>
          <a:bodyPr wrap="square" rtlCol="0">
            <a:spAutoFit/>
          </a:bodyPr>
          <a:ls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marL="0" marR="0" lvl="0" indent="0" algn="ctr" defTabSz="914400">
              <a:lnSpc>
                <a:spcPct val="100000"/>
              </a:lnSpc>
              <a:spcBef>
                <a:spcPts val="0"/>
              </a:spcBef>
              <a:spcAft>
                <a:spcPts val="0"/>
              </a:spcAft>
              <a:buClrTx/>
              <a:buSzTx/>
              <a:buFontTx/>
              <a:buNone/>
              <a:defRPr/>
            </a:pPr>
            <a:r>
              <a:rPr lang="de-DE" sz="2400" b="0" i="0" u="none" strike="noStrike" cap="none" spc="0">
                <a:ln>
                  <a:noFill/>
                </a:ln>
                <a:solidFill>
                  <a:srgbClr val="0063AA"/>
                </a:solidFill>
                <a:latin typeface="Calibri Light"/>
                <a:ea typeface="+mn-ea"/>
                <a:cs typeface="Arial"/>
              </a:rPr>
              <a:t>Reallabore für einen ökosystemstärkenden Küstenschutz</a:t>
            </a:r>
            <a:endParaRPr sz="1800" b="0" i="0" u="none" strike="noStrike" cap="none" spc="0">
              <a:ln>
                <a:noFill/>
              </a:ln>
              <a:solidFill>
                <a:srgbClr val="04709C"/>
              </a:solidFill>
              <a:latin typeface="Calibri Light"/>
              <a:ea typeface="+mn-ea"/>
              <a:cs typeface="+mn-cs"/>
            </a:endParaRPr>
          </a:p>
        </p:txBody>
      </p:sp>
      <p:pic>
        <p:nvPicPr>
          <p:cNvPr id="12" name="Grafik 2" hidden="0"/>
          <p:cNvPicPr>
            <a:picLocks noChangeAspect="1"/>
          </p:cNvPicPr>
          <p:nvPr isPhoto="0" userDrawn="1"/>
        </p:nvPicPr>
        <p:blipFill>
          <a:blip r:embed="rId6"/>
          <a:stretch/>
        </p:blipFill>
        <p:spPr bwMode="auto">
          <a:xfrm>
            <a:off x="2603650" y="6098743"/>
            <a:ext cx="1764158" cy="659332"/>
          </a:xfrm>
          <a:prstGeom prst="rect">
            <a:avLst/>
          </a:prstGeom>
        </p:spPr>
      </p:pic>
      <p:grpSp>
        <p:nvGrpSpPr>
          <p:cNvPr id="13" name="Gruppieren 45" hidden="0"/>
          <p:cNvGrpSpPr/>
          <p:nvPr isPhoto="0" userDrawn="1"/>
        </p:nvGrpSpPr>
        <p:grpSpPr bwMode="auto">
          <a:xfrm>
            <a:off x="2603650" y="1229575"/>
            <a:ext cx="8149031" cy="45719"/>
            <a:chOff x="4295800" y="2032428"/>
            <a:chExt cx="7344815" cy="191017"/>
          </a:xfrm>
        </p:grpSpPr>
        <p:sp>
          <p:nvSpPr>
            <p:cNvPr id="14" name="Rechteck 46" hidden="0"/>
            <p:cNvSpPr/>
            <p:nvPr isPhoto="0" userDrawn="1"/>
          </p:nvSpPr>
          <p:spPr bwMode="auto">
            <a:xfrm>
              <a:off x="9336359" y="2032430"/>
              <a:ext cx="2304256" cy="186407"/>
            </a:xfrm>
            <a:prstGeom prst="rect">
              <a:avLst/>
            </a:prstGeom>
            <a:gradFill>
              <a:gsLst>
                <a:gs pos="0">
                  <a:srgbClr val="92C1D6"/>
                </a:gs>
                <a:gs pos="100000">
                  <a:srgbClr val="04709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srgbClr val="FBFBFB"/>
                </a:solidFill>
                <a:latin typeface="Calibri"/>
                <a:ea typeface="+mn-ea"/>
                <a:cs typeface="+mn-cs"/>
              </a:endParaRPr>
            </a:p>
          </p:txBody>
        </p:sp>
        <p:sp>
          <p:nvSpPr>
            <p:cNvPr id="15" name="Rechteck 47" hidden="0"/>
            <p:cNvSpPr/>
            <p:nvPr isPhoto="0" userDrawn="1"/>
          </p:nvSpPr>
          <p:spPr bwMode="auto">
            <a:xfrm>
              <a:off x="8758018" y="2032428"/>
              <a:ext cx="576064" cy="186407"/>
            </a:xfrm>
            <a:prstGeom prst="rect">
              <a:avLst/>
            </a:prstGeom>
            <a:gradFill>
              <a:gsLst>
                <a:gs pos="0">
                  <a:schemeClr val="bg1">
                    <a:lumMod val="95000"/>
                  </a:schemeClr>
                </a:gs>
                <a:gs pos="100000">
                  <a:srgbClr val="D7D7D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srgbClr val="FBFBFB"/>
                </a:solidFill>
                <a:latin typeface="Calibri"/>
                <a:ea typeface="+mn-ea"/>
                <a:cs typeface="+mn-cs"/>
              </a:endParaRPr>
            </a:p>
          </p:txBody>
        </p:sp>
        <p:sp>
          <p:nvSpPr>
            <p:cNvPr id="16" name="Rechteck 48" hidden="0"/>
            <p:cNvSpPr/>
            <p:nvPr isPhoto="0" userDrawn="1"/>
          </p:nvSpPr>
          <p:spPr bwMode="auto">
            <a:xfrm>
              <a:off x="6096000" y="2032428"/>
              <a:ext cx="2659740" cy="186407"/>
            </a:xfrm>
            <a:prstGeom prst="rect">
              <a:avLst/>
            </a:prstGeom>
            <a:gradFill>
              <a:gsLst>
                <a:gs pos="0">
                  <a:srgbClr val="FCE4B3"/>
                </a:gs>
                <a:gs pos="100000">
                  <a:srgbClr val="F9BF3C"/>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srgbClr val="FBFBFB"/>
                </a:solidFill>
                <a:latin typeface="Calibri"/>
                <a:ea typeface="+mn-ea"/>
                <a:cs typeface="+mn-cs"/>
              </a:endParaRPr>
            </a:p>
          </p:txBody>
        </p:sp>
        <p:sp>
          <p:nvSpPr>
            <p:cNvPr id="17" name="Rechteck 49" hidden="0"/>
            <p:cNvSpPr/>
            <p:nvPr isPhoto="0" userDrawn="1"/>
          </p:nvSpPr>
          <p:spPr bwMode="auto">
            <a:xfrm>
              <a:off x="4295800" y="2037036"/>
              <a:ext cx="1797922" cy="186409"/>
            </a:xfrm>
            <a:prstGeom prst="rect">
              <a:avLst/>
            </a:prstGeom>
            <a:gradFill>
              <a:gsLst>
                <a:gs pos="0">
                  <a:srgbClr val="D1E5CD"/>
                </a:gs>
                <a:gs pos="100000">
                  <a:srgbClr val="6CAD6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srgbClr val="FBFBFB"/>
                </a:solidFill>
                <a:latin typeface="Calibri"/>
                <a:ea typeface="+mn-ea"/>
                <a:cs typeface="+mn-cs"/>
              </a:endParaRPr>
            </a:p>
          </p:txBody>
        </p:sp>
      </p:grpSp>
      <p:pic>
        <p:nvPicPr>
          <p:cNvPr id="18" name="Grafik 59" hidden="0"/>
          <p:cNvPicPr>
            <a:picLocks noChangeAspect="1"/>
          </p:cNvPicPr>
          <p:nvPr isPhoto="0" userDrawn="1"/>
        </p:nvPicPr>
        <p:blipFill>
          <a:blip r:embed="rId7"/>
          <a:stretch/>
        </p:blipFill>
        <p:spPr bwMode="auto">
          <a:xfrm>
            <a:off x="863624" y="518930"/>
            <a:ext cx="1465905" cy="146590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Abschnitts- überschrift">
    <p:bg>
      <p:bgPr shadeToTitle="0">
        <a:blipFill>
          <a:blip r:embed="rId2">
            <a:alphaModFix amt="42000"/>
            <a:lum/>
          </a:blip>
          <a:srcRect l="0" t="7627" r="0" b="7626"/>
          <a:stretch/>
        </a:blipFill>
      </p:bgPr>
    </p:bg>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1"/>
          </p:nvPr>
        </p:nvSpPr>
        <p:spPr bwMode="auto">
          <a:xfrm>
            <a:off x="831850" y="1709738"/>
            <a:ext cx="10515600" cy="2852737"/>
          </a:xfrm>
        </p:spPr>
        <p:txBody>
          <a:bodyPr anchor="b"/>
          <a:lstStyle>
            <a:lvl1pPr algn="ctr">
              <a:defRPr sz="3600"/>
            </a:lvl1pPr>
          </a:lstStyle>
          <a:p>
            <a:pPr>
              <a:defRPr/>
            </a:pPr>
            <a:r>
              <a:rPr lang="de-DE"/>
              <a:t>Zwischenfolie, Titel eines Kapitels des Vortrags</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Abschlussfolie">
    <p:bg>
      <p:bgPr shadeToTitle="0">
        <a:blipFill>
          <a:blip r:embed="rId2">
            <a:alphaModFix amt="42000"/>
            <a:lum/>
          </a:blip>
          <a:srcRect l="0" t="7627" r="0" b="7626"/>
          <a:stretch/>
        </a:blipFill>
      </p:bgPr>
    </p:bg>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1"/>
          </p:nvPr>
        </p:nvSpPr>
        <p:spPr bwMode="auto">
          <a:xfrm>
            <a:off x="831850" y="1709738"/>
            <a:ext cx="10515600" cy="2852737"/>
          </a:xfrm>
        </p:spPr>
        <p:txBody>
          <a:bodyPr anchor="ctr"/>
          <a:lstStyle>
            <a:lvl1pPr algn="ctr">
              <a:defRPr sz="3600"/>
            </a:lvl1pPr>
          </a:lstStyle>
          <a:p>
            <a:pPr>
              <a:defRPr/>
            </a:pPr>
            <a:r>
              <a:rPr lang="de-DE"/>
              <a:t>Vielen Dank für Ihre Aufmerksamkeit</a:t>
            </a:r>
            <a:endParaRPr/>
          </a:p>
        </p:txBody>
      </p:sp>
      <p:grpSp>
        <p:nvGrpSpPr>
          <p:cNvPr id="5" name="Gruppieren 2" hidden="0"/>
          <p:cNvGrpSpPr/>
          <p:nvPr isPhoto="0" userDrawn="1"/>
        </p:nvGrpSpPr>
        <p:grpSpPr bwMode="auto">
          <a:xfrm>
            <a:off x="606996" y="4948663"/>
            <a:ext cx="10975404" cy="1576681"/>
            <a:chOff x="606996" y="4948663"/>
            <a:chExt cx="10975404" cy="1576681"/>
          </a:xfrm>
        </p:grpSpPr>
        <p:grpSp>
          <p:nvGrpSpPr>
            <p:cNvPr id="6" name="Gruppieren 4" hidden="0"/>
            <p:cNvGrpSpPr/>
            <p:nvPr isPhoto="0" userDrawn="0"/>
          </p:nvGrpSpPr>
          <p:grpSpPr bwMode="auto">
            <a:xfrm>
              <a:off x="609600" y="4948663"/>
              <a:ext cx="10972800" cy="806991"/>
              <a:chOff x="736268" y="5287962"/>
              <a:chExt cx="10972800" cy="806991"/>
            </a:xfrm>
          </p:grpSpPr>
          <p:sp>
            <p:nvSpPr>
              <p:cNvPr id="7" name="Inhaltsplatzhalter 2" hidden="0"/>
              <p:cNvSpPr/>
              <p:nvPr isPhoto="0" userDrawn="0"/>
            </p:nvSpPr>
            <p:spPr bwMode="auto">
              <a:xfrm>
                <a:off x="736268" y="5287962"/>
                <a:ext cx="10972800" cy="274786"/>
              </a:xfrm>
              <a:prstGeom prst="rect">
                <a:avLst/>
              </a:prstGeom>
              <a:grpFill/>
            </p:spPr>
            <p:txBody>
              <a:bodyPr vert="horz" lIns="91440" tIns="45720" rIns="91440" bIns="45720" rtlCol="0">
                <a:noAutofit/>
              </a:bodyPr>
              <a:lstStyle>
                <a:lvl1pPr marL="342900" indent="-342900" algn="l" defTabSz="914400">
                  <a:spcBef>
                    <a:spcPts val="0"/>
                  </a:spcBef>
                  <a:buClr>
                    <a:srgbClr val="B1C91F"/>
                  </a:buClr>
                  <a:buSzPct val="130000"/>
                  <a:buFont typeface="Wingdings"/>
                  <a:buChar char="§"/>
                  <a:defRPr sz="2200">
                    <a:solidFill>
                      <a:schemeClr val="tx1"/>
                    </a:solidFill>
                    <a:latin typeface="Arial"/>
                    <a:ea typeface="+mn-ea"/>
                    <a:cs typeface="Arial"/>
                  </a:defRPr>
                </a:lvl1pPr>
                <a:lvl2pPr marL="742950" indent="-285750" algn="l" defTabSz="914400">
                  <a:spcBef>
                    <a:spcPts val="0"/>
                  </a:spcBef>
                  <a:buClr>
                    <a:srgbClr val="B1C91F"/>
                  </a:buClr>
                  <a:buSzPct val="130000"/>
                  <a:buFont typeface="Wingdings"/>
                  <a:buChar char="§"/>
                  <a:defRPr sz="1800">
                    <a:solidFill>
                      <a:schemeClr val="tx1"/>
                    </a:solidFill>
                    <a:latin typeface="Arial"/>
                    <a:ea typeface="+mn-ea"/>
                    <a:cs typeface="Arial"/>
                  </a:defRPr>
                </a:lvl2pPr>
                <a:lvl3pPr marL="1143000" indent="-228600" algn="l" defTabSz="914400">
                  <a:spcBef>
                    <a:spcPts val="0"/>
                  </a:spcBef>
                  <a:buClr>
                    <a:srgbClr val="B1C91F"/>
                  </a:buClr>
                  <a:buSzPct val="130000"/>
                  <a:buFont typeface="Wingdings"/>
                  <a:buChar char="§"/>
                  <a:defRPr sz="1800">
                    <a:solidFill>
                      <a:schemeClr val="tx1"/>
                    </a:solidFill>
                    <a:latin typeface="Arial"/>
                    <a:ea typeface="+mn-ea"/>
                    <a:cs typeface="Arial"/>
                  </a:defRPr>
                </a:lvl3pPr>
                <a:lvl4pPr marL="1600200" indent="-228600" algn="l" defTabSz="914400">
                  <a:spcBef>
                    <a:spcPts val="0"/>
                  </a:spcBef>
                  <a:buClr>
                    <a:srgbClr val="B1C91F"/>
                  </a:buClr>
                  <a:buSzPct val="130000"/>
                  <a:buFont typeface="Wingdings"/>
                  <a:buChar char="§"/>
                  <a:defRPr sz="1800">
                    <a:solidFill>
                      <a:schemeClr val="tx1"/>
                    </a:solidFill>
                    <a:latin typeface="Arial"/>
                    <a:ea typeface="+mn-ea"/>
                    <a:cs typeface="Arial"/>
                  </a:defRPr>
                </a:lvl4pPr>
                <a:lvl5pPr marL="2057400" indent="-228600" algn="l" defTabSz="914400">
                  <a:spcBef>
                    <a:spcPts val="0"/>
                  </a:spcBef>
                  <a:buClr>
                    <a:srgbClr val="B1C91F"/>
                  </a:buClr>
                  <a:buSzPct val="130000"/>
                  <a:buFont typeface="Wingdings"/>
                  <a:buChar char="§"/>
                  <a:defRPr sz="1800">
                    <a:solidFill>
                      <a:schemeClr val="tx1"/>
                    </a:solidFill>
                    <a:latin typeface="Arial"/>
                    <a:ea typeface="+mn-ea"/>
                    <a:cs typeface="Arial"/>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a:lstStyle>
              <a:p>
                <a:pPr marL="0" indent="0">
                  <a:lnSpc>
                    <a:spcPct val="80000"/>
                  </a:lnSpc>
                  <a:buFont typeface="Wingdings"/>
                  <a:buNone/>
                  <a:defRPr/>
                </a:pPr>
                <a:r>
                  <a:rPr lang="de-DE" sz="1800">
                    <a:solidFill>
                      <a:srgbClr val="0973A1"/>
                    </a:solidFill>
                    <a:latin typeface="+mn-lt"/>
                  </a:rPr>
                  <a:t>gefördert durch:</a:t>
                </a:r>
                <a:endParaRPr/>
              </a:p>
              <a:p>
                <a:pPr>
                  <a:lnSpc>
                    <a:spcPct val="80000"/>
                  </a:lnSpc>
                  <a:defRPr/>
                </a:pPr>
                <a:endParaRPr lang="de-DE" sz="1800">
                  <a:latin typeface="+mn-lt"/>
                </a:endParaRPr>
              </a:p>
            </p:txBody>
          </p:sp>
          <p:pic>
            <p:nvPicPr>
              <p:cNvPr id="8" name="Grafik 10" hidden="0"/>
              <p:cNvPicPr>
                <a:picLocks noChangeAspect="1"/>
              </p:cNvPicPr>
              <p:nvPr isPhoto="0" userDrawn="0"/>
            </p:nvPicPr>
            <p:blipFill>
              <a:blip r:embed="rId3"/>
              <a:stretch/>
            </p:blipFill>
            <p:spPr bwMode="auto">
              <a:xfrm>
                <a:off x="846191" y="5620859"/>
                <a:ext cx="2409977" cy="474094"/>
              </a:xfrm>
              <a:prstGeom prst="rect">
                <a:avLst/>
              </a:prstGeom>
            </p:spPr>
          </p:pic>
        </p:grpSp>
        <p:pic>
          <p:nvPicPr>
            <p:cNvPr id="9" name="Grafik 8" hidden="0"/>
            <p:cNvPicPr>
              <a:picLocks noChangeAspect="1"/>
            </p:cNvPicPr>
            <p:nvPr isPhoto="0" userDrawn="0"/>
          </p:nvPicPr>
          <p:blipFill>
            <a:blip r:embed="rId4"/>
            <a:stretch/>
          </p:blipFill>
          <p:spPr bwMode="auto">
            <a:xfrm>
              <a:off x="606996" y="5889405"/>
              <a:ext cx="2779723" cy="635939"/>
            </a:xfrm>
            <a:prstGeom prst="rect">
              <a:avLst/>
            </a:prstGeom>
          </p:spPr>
        </p:pic>
      </p:grpSp>
      <p:grpSp>
        <p:nvGrpSpPr>
          <p:cNvPr id="10" name="Gruppieren 8" hidden="0"/>
          <p:cNvGrpSpPr/>
          <p:nvPr isPhoto="0" userDrawn="1"/>
        </p:nvGrpSpPr>
        <p:grpSpPr bwMode="auto">
          <a:xfrm>
            <a:off x="8112224" y="6032650"/>
            <a:ext cx="3788829" cy="492694"/>
            <a:chOff x="7635763" y="5823135"/>
            <a:chExt cx="3788829" cy="492694"/>
          </a:xfrm>
        </p:grpSpPr>
        <p:pic>
          <p:nvPicPr>
            <p:cNvPr id="11" name="Grafik 2" hidden="0"/>
            <p:cNvPicPr>
              <a:picLocks noChangeAspect="1"/>
            </p:cNvPicPr>
            <p:nvPr isPhoto="0" userDrawn="0"/>
          </p:nvPicPr>
          <p:blipFill>
            <a:blip r:embed="rId5"/>
            <a:stretch/>
          </p:blipFill>
          <p:spPr bwMode="auto">
            <a:xfrm>
              <a:off x="9321794" y="5877270"/>
              <a:ext cx="1163561" cy="432000"/>
            </a:xfrm>
            <a:prstGeom prst="rect">
              <a:avLst/>
            </a:prstGeom>
          </p:spPr>
        </p:pic>
        <p:pic>
          <p:nvPicPr>
            <p:cNvPr id="12" name="Grafik 10" hidden="0"/>
            <p:cNvPicPr>
              <a:picLocks noChangeAspect="1"/>
            </p:cNvPicPr>
            <p:nvPr isPhoto="0" userDrawn="0"/>
          </p:nvPicPr>
          <p:blipFill>
            <a:blip r:embed="rId6"/>
            <a:stretch/>
          </p:blipFill>
          <p:spPr bwMode="auto">
            <a:xfrm>
              <a:off x="7635763" y="5870711"/>
              <a:ext cx="1542015" cy="445118"/>
            </a:xfrm>
            <a:prstGeom prst="rect">
              <a:avLst/>
            </a:prstGeom>
          </p:spPr>
        </p:pic>
        <p:pic>
          <p:nvPicPr>
            <p:cNvPr id="13" name="Grafik 11" hidden="0"/>
            <p:cNvPicPr>
              <a:picLocks noChangeAspect="1"/>
            </p:cNvPicPr>
            <p:nvPr isPhoto="0" userDrawn="0"/>
          </p:nvPicPr>
          <p:blipFill>
            <a:blip r:embed="rId7"/>
            <a:stretch/>
          </p:blipFill>
          <p:spPr bwMode="auto">
            <a:xfrm>
              <a:off x="10661939" y="5823135"/>
              <a:ext cx="762653" cy="492694"/>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FI_Folie_1x1">
    <p:spTree>
      <p:nvGrpSpPr>
        <p:cNvPr id="1" name="" hidden="0"/>
        <p:cNvGrpSpPr/>
        <p:nvPr isPhoto="0" userDrawn="0"/>
      </p:nvGrpSpPr>
      <p:grpSpPr bwMode="auto">
        <a:xfrm>
          <a:off x="0" y="0"/>
          <a:ext cx="0" cy="0"/>
          <a:chOff x="0" y="0"/>
          <a:chExt cx="0" cy="0"/>
        </a:xfrm>
      </p:grpSpPr>
      <p:sp>
        <p:nvSpPr>
          <p:cNvPr id="4" name="Textplatzhalter 17" hidden="0"/>
          <p:cNvSpPr>
            <a:spLocks noGrp="1"/>
          </p:cNvSpPr>
          <p:nvPr isPhoto="0" userDrawn="0">
            <p:ph idx="1" hasCustomPrompt="1"/>
          </p:nvPr>
        </p:nvSpPr>
        <p:spPr bwMode="auto">
          <a:xfrm>
            <a:off x="811200" y="1258495"/>
            <a:ext cx="10972800" cy="4525963"/>
          </a:xfrm>
          <a:prstGeom prst="rect">
            <a:avLst/>
          </a:prstGeom>
        </p:spPr>
        <p:txBody>
          <a:bodyPr vert="horz" lIns="91440" tIns="45720" rIns="91440" bIns="45720" rtlCol="0">
            <a:normAutofit/>
          </a:bodyPr>
          <a:lstStyle>
            <a:lvl1pPr marL="342900" indent="-342900">
              <a:buClr>
                <a:srgbClr val="0973A1"/>
              </a:buClr>
              <a:buFont typeface="Arial"/>
              <a:buChar char="•"/>
              <a:defRPr>
                <a:solidFill>
                  <a:srgbClr val="0973A1"/>
                </a:solidFill>
              </a:defRPr>
            </a:lvl1pPr>
          </a:lstStyle>
          <a:p>
            <a:pPr lvl="0">
              <a:defRPr/>
            </a:pPr>
            <a:r>
              <a:rPr lang="de-DE"/>
              <a:t>Asdkfj</a:t>
            </a:r>
            <a:endParaRPr/>
          </a:p>
          <a:p>
            <a:pPr lvl="0">
              <a:defRPr/>
            </a:pPr>
            <a:r>
              <a:rPr lang="de-DE"/>
              <a:t>alskdfj</a:t>
            </a:r>
            <a:endParaRPr/>
          </a:p>
        </p:txBody>
      </p:sp>
      <p:sp>
        <p:nvSpPr>
          <p:cNvPr id="5" name="Datumsplatzhalter 6" hidden="0"/>
          <p:cNvSpPr>
            <a:spLocks noGrp="1"/>
          </p:cNvSpPr>
          <p:nvPr isPhoto="0" userDrawn="0">
            <p:ph type="dt" sz="half" idx="10" hasCustomPrompt="0"/>
          </p:nvPr>
        </p:nvSpPr>
        <p:spPr bwMode="auto"/>
        <p:txBody>
          <a:bodyPr/>
          <a:lstStyle>
            <a:lvl1pPr>
              <a:defRPr>
                <a:solidFill>
                  <a:srgbClr val="0973A1"/>
                </a:solidFill>
              </a:defRPr>
            </a:lvl1pPr>
          </a:lstStyle>
          <a:p>
            <a:pPr>
              <a:defRPr/>
            </a:pPr>
            <a:r>
              <a:rPr lang="en-GB"/>
              <a:t>18/06/20218</a:t>
            </a:r>
            <a:endParaRPr lang="en-GB"/>
          </a:p>
        </p:txBody>
      </p:sp>
      <p:sp>
        <p:nvSpPr>
          <p:cNvPr id="6" name="Fußzeilenplatzhalter 7" hidden="0"/>
          <p:cNvSpPr>
            <a:spLocks noGrp="1"/>
          </p:cNvSpPr>
          <p:nvPr isPhoto="0" userDrawn="0">
            <p:ph type="ftr" sz="quarter" idx="11" hasCustomPrompt="0"/>
          </p:nvPr>
        </p:nvSpPr>
        <p:spPr bwMode="auto"/>
        <p:txBody>
          <a:bodyPr/>
          <a:lstStyle>
            <a:lvl1pPr>
              <a:defRPr>
                <a:solidFill>
                  <a:srgbClr val="0973A1"/>
                </a:solidFill>
              </a:defRPr>
            </a:lvl1pPr>
          </a:lstStyle>
          <a:p>
            <a:pPr>
              <a:defRPr/>
            </a:pPr>
            <a:r>
              <a:rPr lang="en-US"/>
              <a:t>Lojek and Paul | CoU 2021 | Retaining sediment as foundation for ecosystem services of coastal vegetation</a:t>
            </a:r>
            <a:endParaRPr/>
          </a:p>
        </p:txBody>
      </p:sp>
      <p:sp>
        <p:nvSpPr>
          <p:cNvPr id="7" name="Foliennummernplatzhalter 8" hidden="0"/>
          <p:cNvSpPr>
            <a:spLocks noGrp="1"/>
          </p:cNvSpPr>
          <p:nvPr isPhoto="0" userDrawn="0">
            <p:ph type="sldNum" sz="quarter" idx="12" hasCustomPrompt="0"/>
          </p:nvPr>
        </p:nvSpPr>
        <p:spPr bwMode="auto"/>
        <p:txBody>
          <a:bodyPr/>
          <a:lstStyle>
            <a:lvl1pPr>
              <a:defRPr>
                <a:solidFill>
                  <a:srgbClr val="0973A1"/>
                </a:solidFill>
              </a:defRPr>
            </a:lvl1pPr>
          </a:lstStyle>
          <a:p>
            <a:pPr>
              <a:defRPr/>
            </a:pPr>
            <a:fld id="{FE81191F-8773-4EAA-BB1C-B6070A0DC8B1}" type="slidenum">
              <a:rPr lang="en-GB"/>
              <a:t/>
            </a:fld>
            <a:endParaRPr lang="en-GB"/>
          </a:p>
        </p:txBody>
      </p:sp>
      <p:grpSp>
        <p:nvGrpSpPr>
          <p:cNvPr id="8" name="Gruppieren 14" hidden="0"/>
          <p:cNvGrpSpPr/>
          <p:nvPr isPhoto="0" userDrawn="1"/>
        </p:nvGrpSpPr>
        <p:grpSpPr bwMode="auto">
          <a:xfrm>
            <a:off x="0" y="899762"/>
            <a:ext cx="12192000" cy="45719"/>
            <a:chOff x="4295800" y="2032428"/>
            <a:chExt cx="7344816" cy="191017"/>
          </a:xfrm>
        </p:grpSpPr>
        <p:sp>
          <p:nvSpPr>
            <p:cNvPr id="9" name="Rechteck 15" hidden="0"/>
            <p:cNvSpPr/>
            <p:nvPr isPhoto="0" userDrawn="0"/>
          </p:nvSpPr>
          <p:spPr bwMode="auto">
            <a:xfrm>
              <a:off x="9336359" y="2032430"/>
              <a:ext cx="2304256" cy="186407"/>
            </a:xfrm>
            <a:prstGeom prst="rect">
              <a:avLst/>
            </a:prstGeom>
            <a:gradFill>
              <a:gsLst>
                <a:gs pos="0">
                  <a:srgbClr val="92C1D6"/>
                </a:gs>
                <a:gs pos="100000">
                  <a:srgbClr val="04709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0" name="Rechteck 16" hidden="0"/>
            <p:cNvSpPr/>
            <p:nvPr isPhoto="0" userDrawn="0"/>
          </p:nvSpPr>
          <p:spPr bwMode="auto">
            <a:xfrm>
              <a:off x="8758018" y="2032428"/>
              <a:ext cx="576064" cy="186407"/>
            </a:xfrm>
            <a:prstGeom prst="rect">
              <a:avLst/>
            </a:prstGeom>
            <a:gradFill>
              <a:gsLst>
                <a:gs pos="0">
                  <a:schemeClr val="bg1">
                    <a:lumMod val="95000"/>
                  </a:schemeClr>
                </a:gs>
                <a:gs pos="100000">
                  <a:srgbClr val="D7D7D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1" name="Rechteck 17" hidden="0"/>
            <p:cNvSpPr/>
            <p:nvPr isPhoto="0" userDrawn="0"/>
          </p:nvSpPr>
          <p:spPr bwMode="auto">
            <a:xfrm>
              <a:off x="6096000" y="2032428"/>
              <a:ext cx="2659740" cy="186407"/>
            </a:xfrm>
            <a:prstGeom prst="rect">
              <a:avLst/>
            </a:prstGeom>
            <a:gradFill>
              <a:gsLst>
                <a:gs pos="0">
                  <a:srgbClr val="FCE4B3"/>
                </a:gs>
                <a:gs pos="100000">
                  <a:srgbClr val="F9BF3C"/>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2" name="Rechteck 18" hidden="0"/>
            <p:cNvSpPr/>
            <p:nvPr isPhoto="0" userDrawn="0"/>
          </p:nvSpPr>
          <p:spPr bwMode="auto">
            <a:xfrm>
              <a:off x="4295800" y="2037038"/>
              <a:ext cx="1797922" cy="186407"/>
            </a:xfrm>
            <a:prstGeom prst="rect">
              <a:avLst/>
            </a:prstGeom>
            <a:gradFill>
              <a:gsLst>
                <a:gs pos="0">
                  <a:srgbClr val="D1E5CD"/>
                </a:gs>
                <a:gs pos="100000">
                  <a:srgbClr val="6CAD6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13" name="Titel 13" hidden="0"/>
          <p:cNvSpPr>
            <a:spLocks noGrp="1"/>
          </p:cNvSpPr>
          <p:nvPr isPhoto="0" userDrawn="0">
            <p:ph type="title" hasCustomPrompt="0"/>
          </p:nvPr>
        </p:nvSpPr>
        <p:spPr bwMode="auto"/>
        <p:txBody>
          <a:bodyPr/>
          <a:lstStyle>
            <a:lvl1pPr>
              <a:defRPr>
                <a:solidFill>
                  <a:srgbClr val="0973A1"/>
                </a:solidFill>
              </a:defRPr>
            </a:lvl1pPr>
          </a:lstStyle>
          <a:p>
            <a:pPr>
              <a:defRPr/>
            </a:pPr>
            <a:r>
              <a:rPr lang="de-DE"/>
              <a:t>Mastertitelformat bearbeiten</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FI_Folie_2x1">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1"/>
          </p:nvPr>
        </p:nvSpPr>
        <p:spPr bwMode="auto"/>
        <p:txBody>
          <a:bodyPr/>
          <a:lstStyle/>
          <a:p>
            <a:pPr>
              <a:defRPr/>
            </a:pPr>
            <a:r>
              <a:rPr lang="de-DE"/>
              <a:t>Folientitel</a:t>
            </a:r>
            <a:endParaRPr/>
          </a:p>
        </p:txBody>
      </p:sp>
      <p:sp>
        <p:nvSpPr>
          <p:cNvPr id="5" name="Textplatzhalter 17" hidden="0"/>
          <p:cNvSpPr>
            <a:spLocks noGrp="1"/>
          </p:cNvSpPr>
          <p:nvPr isPhoto="0" userDrawn="0">
            <p:ph idx="1" hasCustomPrompt="1"/>
          </p:nvPr>
        </p:nvSpPr>
        <p:spPr bwMode="auto">
          <a:xfrm>
            <a:off x="798248" y="1166018"/>
            <a:ext cx="5081600" cy="4525963"/>
          </a:xfrm>
          <a:prstGeom prst="rect">
            <a:avLst/>
          </a:prstGeom>
        </p:spPr>
        <p:txBody>
          <a:bodyPr vert="horz" lIns="91440" tIns="45720" rIns="91440" bIns="45720" rtlCol="0">
            <a:normAutofit/>
          </a:bodyPr>
          <a:lstStyle>
            <a:lvl1pPr marL="342900" indent="-342900">
              <a:buClr>
                <a:srgbClr val="0973A1"/>
              </a:buClr>
              <a:buFont typeface="Arial"/>
              <a:buChar char="•"/>
              <a:defRPr>
                <a:solidFill>
                  <a:srgbClr val="0973A1"/>
                </a:solidFill>
              </a:defRPr>
            </a:lvl1pPr>
          </a:lstStyle>
          <a:p>
            <a:pPr lvl="0">
              <a:defRPr/>
            </a:pPr>
            <a:r>
              <a:rPr lang="de-DE"/>
              <a:t>Asdkfj</a:t>
            </a:r>
            <a:endParaRPr/>
          </a:p>
          <a:p>
            <a:pPr lvl="0">
              <a:defRPr/>
            </a:pPr>
            <a:r>
              <a:rPr lang="de-DE"/>
              <a:t>alskdfj</a:t>
            </a:r>
            <a:endParaRPr/>
          </a:p>
        </p:txBody>
      </p:sp>
      <p:sp>
        <p:nvSpPr>
          <p:cNvPr id="6" name="Textplatzhalter 17" hidden="0"/>
          <p:cNvSpPr>
            <a:spLocks noGrp="1"/>
          </p:cNvSpPr>
          <p:nvPr isPhoto="0" userDrawn="0">
            <p:ph idx="11" hasCustomPrompt="1"/>
          </p:nvPr>
        </p:nvSpPr>
        <p:spPr bwMode="auto">
          <a:xfrm>
            <a:off x="6288052" y="1166018"/>
            <a:ext cx="5081600" cy="4525963"/>
          </a:xfrm>
          <a:prstGeom prst="rect">
            <a:avLst/>
          </a:prstGeom>
        </p:spPr>
        <p:txBody>
          <a:bodyPr vert="horz" lIns="91440" tIns="45720" rIns="91440" bIns="45720" rtlCol="0">
            <a:normAutofit/>
          </a:bodyPr>
          <a:lstStyle>
            <a:lvl1pPr>
              <a:buClr>
                <a:srgbClr val="0973A1"/>
              </a:buClr>
              <a:defRPr/>
            </a:lvl1pPr>
          </a:lstStyle>
          <a:p>
            <a:pPr lvl="0">
              <a:defRPr/>
            </a:pPr>
            <a:r>
              <a:rPr lang="de-DE"/>
              <a:t>Asdkfj</a:t>
            </a:r>
            <a:endParaRPr/>
          </a:p>
          <a:p>
            <a:pPr lvl="0">
              <a:defRPr/>
            </a:pPr>
            <a:r>
              <a:rPr lang="de-DE"/>
              <a:t>alskdfj</a:t>
            </a:r>
            <a:endParaRPr/>
          </a:p>
        </p:txBody>
      </p:sp>
      <p:sp>
        <p:nvSpPr>
          <p:cNvPr id="7" name="Datumsplatzhalter 1" hidden="0"/>
          <p:cNvSpPr>
            <a:spLocks noGrp="1"/>
          </p:cNvSpPr>
          <p:nvPr isPhoto="0" userDrawn="0">
            <p:ph type="dt" sz="half" idx="12" hasCustomPrompt="0"/>
          </p:nvPr>
        </p:nvSpPr>
        <p:spPr bwMode="auto"/>
        <p:txBody>
          <a:bodyPr/>
          <a:lstStyle/>
          <a:p>
            <a:pPr>
              <a:defRPr/>
            </a:pPr>
            <a:r>
              <a:rPr lang="en-GB"/>
              <a:t>18/06/20218</a:t>
            </a:r>
            <a:endParaRPr lang="de-DE"/>
          </a:p>
        </p:txBody>
      </p:sp>
      <p:sp>
        <p:nvSpPr>
          <p:cNvPr id="8" name="Fußzeilenplatzhalter 2" hidden="0"/>
          <p:cNvSpPr>
            <a:spLocks noGrp="1"/>
          </p:cNvSpPr>
          <p:nvPr isPhoto="0" userDrawn="0">
            <p:ph type="ftr" sz="quarter" idx="13" hasCustomPrompt="0"/>
          </p:nvPr>
        </p:nvSpPr>
        <p:spPr bwMode="auto"/>
        <p:txBody>
          <a:bodyPr/>
          <a:lstStyle/>
          <a:p>
            <a:pPr>
              <a:defRPr/>
            </a:pPr>
            <a:r>
              <a:rPr lang="en-US"/>
              <a:t>Lojek and Paul | CoU 2021 | Retaining sediment as foundation for ecosystem services of coastal vegetation</a:t>
            </a:r>
            <a:endParaRPr lang="de-DE"/>
          </a:p>
        </p:txBody>
      </p:sp>
      <p:sp>
        <p:nvSpPr>
          <p:cNvPr id="9" name="Foliennummernplatzhalter 7" hidden="0"/>
          <p:cNvSpPr>
            <a:spLocks noGrp="1"/>
          </p:cNvSpPr>
          <p:nvPr isPhoto="0" userDrawn="0">
            <p:ph type="sldNum" sz="quarter" idx="14" hasCustomPrompt="0"/>
          </p:nvPr>
        </p:nvSpPr>
        <p:spPr bwMode="auto"/>
        <p:txBody>
          <a:bodyPr/>
          <a:lstStyle/>
          <a:p>
            <a:pPr>
              <a:defRPr/>
            </a:pPr>
            <a:fld id="{FE81191F-8773-4EAA-BB1C-B6070A0DC8B1}" type="slidenum">
              <a:rPr lang="de-DE"/>
              <a:t/>
            </a:fld>
            <a:endParaRPr lang="de-DE"/>
          </a:p>
        </p:txBody>
      </p:sp>
      <p:grpSp>
        <p:nvGrpSpPr>
          <p:cNvPr id="10" name="Gruppieren 12" hidden="0"/>
          <p:cNvGrpSpPr/>
          <p:nvPr isPhoto="0" userDrawn="1"/>
        </p:nvGrpSpPr>
        <p:grpSpPr bwMode="auto">
          <a:xfrm>
            <a:off x="0" y="899762"/>
            <a:ext cx="12192000" cy="45719"/>
            <a:chOff x="4295800" y="2032428"/>
            <a:chExt cx="7344816" cy="191017"/>
          </a:xfrm>
        </p:grpSpPr>
        <p:sp>
          <p:nvSpPr>
            <p:cNvPr id="11" name="Rechteck 13" hidden="0"/>
            <p:cNvSpPr/>
            <p:nvPr isPhoto="0" userDrawn="0"/>
          </p:nvSpPr>
          <p:spPr bwMode="auto">
            <a:xfrm>
              <a:off x="9336359" y="2032430"/>
              <a:ext cx="2304256" cy="186407"/>
            </a:xfrm>
            <a:prstGeom prst="rect">
              <a:avLst/>
            </a:prstGeom>
            <a:gradFill>
              <a:gsLst>
                <a:gs pos="0">
                  <a:srgbClr val="92C1D6"/>
                </a:gs>
                <a:gs pos="100000">
                  <a:srgbClr val="04709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2" name="Rechteck 14" hidden="0"/>
            <p:cNvSpPr/>
            <p:nvPr isPhoto="0" userDrawn="0"/>
          </p:nvSpPr>
          <p:spPr bwMode="auto">
            <a:xfrm>
              <a:off x="8758018" y="2032428"/>
              <a:ext cx="576064" cy="186407"/>
            </a:xfrm>
            <a:prstGeom prst="rect">
              <a:avLst/>
            </a:prstGeom>
            <a:gradFill>
              <a:gsLst>
                <a:gs pos="0">
                  <a:schemeClr val="bg1">
                    <a:lumMod val="95000"/>
                  </a:schemeClr>
                </a:gs>
                <a:gs pos="100000">
                  <a:srgbClr val="D7D7D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3" name="Rechteck 15" hidden="0"/>
            <p:cNvSpPr/>
            <p:nvPr isPhoto="0" userDrawn="0"/>
          </p:nvSpPr>
          <p:spPr bwMode="auto">
            <a:xfrm>
              <a:off x="6096000" y="2032428"/>
              <a:ext cx="2659740" cy="186407"/>
            </a:xfrm>
            <a:prstGeom prst="rect">
              <a:avLst/>
            </a:prstGeom>
            <a:gradFill>
              <a:gsLst>
                <a:gs pos="0">
                  <a:srgbClr val="FCE4B3"/>
                </a:gs>
                <a:gs pos="100000">
                  <a:srgbClr val="F9BF3C"/>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4" name="Rechteck 16" hidden="0"/>
            <p:cNvSpPr/>
            <p:nvPr isPhoto="0" userDrawn="0"/>
          </p:nvSpPr>
          <p:spPr bwMode="auto">
            <a:xfrm>
              <a:off x="4295800" y="2037038"/>
              <a:ext cx="1797922" cy="186407"/>
            </a:xfrm>
            <a:prstGeom prst="rect">
              <a:avLst/>
            </a:prstGeom>
            <a:gradFill>
              <a:gsLst>
                <a:gs pos="0">
                  <a:srgbClr val="D1E5CD"/>
                </a:gs>
                <a:gs pos="100000">
                  <a:srgbClr val="6CAD6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TxTwoObj" userDrawn="1">
  <p:cSld name="Vergleich">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a:xfrm>
            <a:off x="847969" y="150447"/>
            <a:ext cx="8632407" cy="637952"/>
          </a:xfrm>
        </p:spPr>
        <p:txBody>
          <a:bodyPr/>
          <a:lstStyle/>
          <a:p>
            <a:pPr>
              <a:defRPr/>
            </a:pPr>
            <a:r>
              <a:rPr lang="de-DE"/>
              <a:t>Mastertitelformat bearbeiten</a:t>
            </a:r>
            <a:endParaRPr/>
          </a:p>
        </p:txBody>
      </p:sp>
      <p:sp>
        <p:nvSpPr>
          <p:cNvPr id="5" name="Textplatzhalter 2" hidden="0"/>
          <p:cNvSpPr>
            <a:spLocks noGrp="1"/>
          </p:cNvSpPr>
          <p:nvPr isPhoto="0" userDrawn="0">
            <p:ph type="body" idx="1" hasCustomPrompt="0"/>
          </p:nvPr>
        </p:nvSpPr>
        <p:spPr bwMode="auto">
          <a:xfrm>
            <a:off x="839788" y="1124745"/>
            <a:ext cx="5157787" cy="576064"/>
          </a:xfrm>
        </p:spPr>
        <p:txBody>
          <a:bodyPr anchor="t"/>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6" name="Inhaltsplatzhalter 3" hidden="0"/>
          <p:cNvSpPr>
            <a:spLocks noGrp="1"/>
          </p:cNvSpPr>
          <p:nvPr isPhoto="0" userDrawn="0">
            <p:ph sz="half" idx="2" hasCustomPrompt="0"/>
          </p:nvPr>
        </p:nvSpPr>
        <p:spPr bwMode="auto">
          <a:xfrm>
            <a:off x="839788" y="1700809"/>
            <a:ext cx="5157787" cy="4488854"/>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7" name="Textplatzhalter 4" hidden="0"/>
          <p:cNvSpPr>
            <a:spLocks noGrp="1"/>
          </p:cNvSpPr>
          <p:nvPr isPhoto="0" userDrawn="0">
            <p:ph type="body" sz="quarter" idx="3" hasCustomPrompt="0"/>
          </p:nvPr>
        </p:nvSpPr>
        <p:spPr bwMode="auto">
          <a:xfrm>
            <a:off x="6172200" y="1124745"/>
            <a:ext cx="5183188" cy="576064"/>
          </a:xfrm>
        </p:spPr>
        <p:txBody>
          <a:bodyPr anchor="t">
            <a:normAutofit/>
          </a:bodyPr>
          <a:lstStyle>
            <a:lvl1pPr marL="0" indent="0">
              <a:buNone/>
              <a:defRPr lang="de-DE" sz="2400" b="0">
                <a:solidFill>
                  <a:srgbClr val="0973A1"/>
                </a:solidFill>
                <a:latin typeface="+mj-lt"/>
                <a:ea typeface="+mn-ea"/>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8" name="Inhaltsplatzhalter 5" hidden="0"/>
          <p:cNvSpPr>
            <a:spLocks noGrp="1"/>
          </p:cNvSpPr>
          <p:nvPr isPhoto="0" userDrawn="0">
            <p:ph sz="quarter" idx="4" hasCustomPrompt="0"/>
          </p:nvPr>
        </p:nvSpPr>
        <p:spPr bwMode="auto">
          <a:xfrm>
            <a:off x="6172200" y="1700809"/>
            <a:ext cx="5183188" cy="4488853"/>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9" name="Datumsplatzhalter 6" hidden="0"/>
          <p:cNvSpPr>
            <a:spLocks noGrp="1"/>
          </p:cNvSpPr>
          <p:nvPr isPhoto="0" userDrawn="0">
            <p:ph type="dt" sz="half" idx="10" hasCustomPrompt="0"/>
          </p:nvPr>
        </p:nvSpPr>
        <p:spPr bwMode="auto"/>
        <p:txBody>
          <a:bodyPr/>
          <a:lstStyle/>
          <a:p>
            <a:pPr>
              <a:defRPr/>
            </a:pPr>
            <a:r>
              <a:rPr lang="en-GB"/>
              <a:t>18/06/20218</a:t>
            </a:r>
            <a:endParaRPr lang="de-DE"/>
          </a:p>
        </p:txBody>
      </p:sp>
      <p:sp>
        <p:nvSpPr>
          <p:cNvPr id="10" name="Fußzeilenplatzhalter 7" hidden="0"/>
          <p:cNvSpPr>
            <a:spLocks noGrp="1"/>
          </p:cNvSpPr>
          <p:nvPr isPhoto="0" userDrawn="0">
            <p:ph type="ftr" sz="quarter" idx="11" hasCustomPrompt="0"/>
          </p:nvPr>
        </p:nvSpPr>
        <p:spPr bwMode="auto"/>
        <p:txBody>
          <a:bodyPr/>
          <a:lstStyle/>
          <a:p>
            <a:pPr>
              <a:defRPr/>
            </a:pPr>
            <a:r>
              <a:rPr lang="en-US"/>
              <a:t>Lojek and Paul | CoU 2021 | Retaining sediment as foundation for ecosystem services of coastal vegetation</a:t>
            </a:r>
            <a:endParaRPr lang="de-DE"/>
          </a:p>
        </p:txBody>
      </p:sp>
      <p:sp>
        <p:nvSpPr>
          <p:cNvPr id="11" name="Foliennummernplatzhalter 8" hidden="0"/>
          <p:cNvSpPr>
            <a:spLocks noGrp="1"/>
          </p:cNvSpPr>
          <p:nvPr isPhoto="0" userDrawn="0">
            <p:ph type="sldNum" sz="quarter" idx="12" hasCustomPrompt="0"/>
          </p:nvPr>
        </p:nvSpPr>
        <p:spPr bwMode="auto"/>
        <p:txBody>
          <a:bodyPr/>
          <a:lstStyle/>
          <a:p>
            <a:pPr>
              <a:defRPr/>
            </a:pPr>
            <a:fld id="{34CA32BF-0B2F-4DE2-AB00-F762F03C5686}" type="slidenum">
              <a:rPr lang="de-DE"/>
              <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picTx" userDrawn="1">
  <p:cSld name="Bild mit Überschrift">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a:xfrm>
            <a:off x="839788" y="987424"/>
            <a:ext cx="3932237" cy="1069975"/>
          </a:xfrm>
        </p:spPr>
        <p:txBody>
          <a:bodyPr anchor="b"/>
          <a:lstStyle>
            <a:lvl1pPr>
              <a:defRPr sz="3200"/>
            </a:lvl1pPr>
          </a:lstStyle>
          <a:p>
            <a:pPr>
              <a:defRPr/>
            </a:pPr>
            <a:r>
              <a:rPr lang="de-DE"/>
              <a:t>Mastertitelformat bearbeiten</a:t>
            </a:r>
            <a:endParaRPr/>
          </a:p>
        </p:txBody>
      </p:sp>
      <p:sp>
        <p:nvSpPr>
          <p:cNvPr id="5" name="Bildplatzhalter 2" hidden="0"/>
          <p:cNvSpPr>
            <a:spLocks noGrp="1"/>
          </p:cNvSpPr>
          <p:nvPr isPhoto="0" userDrawn="0">
            <p:ph type="pic" idx="1" hasCustomPrompt="0"/>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de-DE"/>
          </a:p>
        </p:txBody>
      </p:sp>
      <p:sp>
        <p:nvSpPr>
          <p:cNvPr id="6" name="Textplatzhalter 3" hidden="0"/>
          <p:cNvSpPr>
            <a:spLocks noGrp="1"/>
          </p:cNvSpPr>
          <p:nvPr isPhoto="0" userDrawn="0">
            <p:ph type="body" sz="half" idx="2" hasCustomPrompt="0"/>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Mastertextformat bearbeiten</a:t>
            </a:r>
            <a:endParaRPr/>
          </a:p>
        </p:txBody>
      </p:sp>
      <p:sp>
        <p:nvSpPr>
          <p:cNvPr id="7" name="Datumsplatzhalter 4" hidden="0"/>
          <p:cNvSpPr>
            <a:spLocks noGrp="1"/>
          </p:cNvSpPr>
          <p:nvPr isPhoto="0" userDrawn="0">
            <p:ph type="dt" sz="half" idx="10" hasCustomPrompt="0"/>
          </p:nvPr>
        </p:nvSpPr>
        <p:spPr bwMode="auto"/>
        <p:txBody>
          <a:bodyPr/>
          <a:lstStyle/>
          <a:p>
            <a:pPr>
              <a:defRPr/>
            </a:pPr>
            <a:r>
              <a:rPr lang="en-GB"/>
              <a:t>18/06/20218</a:t>
            </a:r>
            <a:endParaRPr lang="de-DE"/>
          </a:p>
        </p:txBody>
      </p:sp>
      <p:sp>
        <p:nvSpPr>
          <p:cNvPr id="8" name="Fußzeilenplatzhalter 5" hidden="0"/>
          <p:cNvSpPr>
            <a:spLocks noGrp="1"/>
          </p:cNvSpPr>
          <p:nvPr isPhoto="0" userDrawn="0">
            <p:ph type="ftr" sz="quarter" idx="11" hasCustomPrompt="0"/>
          </p:nvPr>
        </p:nvSpPr>
        <p:spPr bwMode="auto"/>
        <p:txBody>
          <a:bodyPr/>
          <a:lstStyle/>
          <a:p>
            <a:pPr>
              <a:defRPr/>
            </a:pPr>
            <a:r>
              <a:rPr lang="en-US"/>
              <a:t>Lojek and Paul | CoU 2021 | Retaining sediment as foundation for ecosystem services of coastal vegetation</a:t>
            </a:r>
            <a:endParaRPr lang="de-DE"/>
          </a:p>
        </p:txBody>
      </p:sp>
      <p:sp>
        <p:nvSpPr>
          <p:cNvPr id="9" name="Foliennummernplatzhalter 6" hidden="0"/>
          <p:cNvSpPr>
            <a:spLocks noGrp="1"/>
          </p:cNvSpPr>
          <p:nvPr isPhoto="0" userDrawn="0">
            <p:ph type="sldNum" sz="quarter" idx="12" hasCustomPrompt="0"/>
          </p:nvPr>
        </p:nvSpPr>
        <p:spPr bwMode="auto"/>
        <p:txBody>
          <a:bodyPr/>
          <a:lstStyle/>
          <a:p>
            <a:pPr>
              <a:defRPr/>
            </a:pPr>
            <a:fld id="{34CA32BF-0B2F-4DE2-AB00-F762F03C5686}" type="slidenum">
              <a:rPr lang="de-DE"/>
              <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blank" userDrawn="1">
  <p:cSld name="Leer">
    <p:spTree>
      <p:nvGrpSpPr>
        <p:cNvPr id="1" name="" hidden="0"/>
        <p:cNvGrpSpPr/>
        <p:nvPr isPhoto="0" userDrawn="0"/>
      </p:nvGrpSpPr>
      <p:grpSpPr bwMode="auto">
        <a:xfrm>
          <a:off x="0" y="0"/>
          <a:ext cx="0" cy="0"/>
          <a:chOff x="0" y="0"/>
          <a:chExt cx="0" cy="0"/>
        </a:xfrm>
      </p:grpSpPr>
      <p:sp>
        <p:nvSpPr>
          <p:cNvPr id="4" name="Datumsplatzhalter 1" hidden="0"/>
          <p:cNvSpPr>
            <a:spLocks noGrp="1"/>
          </p:cNvSpPr>
          <p:nvPr isPhoto="0" userDrawn="0">
            <p:ph type="dt" sz="half" idx="10" hasCustomPrompt="0"/>
          </p:nvPr>
        </p:nvSpPr>
        <p:spPr bwMode="auto"/>
        <p:txBody>
          <a:bodyPr/>
          <a:lstStyle/>
          <a:p>
            <a:pPr>
              <a:defRPr/>
            </a:pPr>
            <a:r>
              <a:rPr lang="en-GB"/>
              <a:t>18/06/20218</a:t>
            </a:r>
            <a:endParaRPr lang="de-DE"/>
          </a:p>
        </p:txBody>
      </p:sp>
      <p:sp>
        <p:nvSpPr>
          <p:cNvPr id="5" name="Fußzeilenplatzhalter 2" hidden="0"/>
          <p:cNvSpPr>
            <a:spLocks noGrp="1"/>
          </p:cNvSpPr>
          <p:nvPr isPhoto="0" userDrawn="0">
            <p:ph type="ftr" sz="quarter" idx="11" hasCustomPrompt="0"/>
          </p:nvPr>
        </p:nvSpPr>
        <p:spPr bwMode="auto"/>
        <p:txBody>
          <a:bodyPr/>
          <a:lstStyle/>
          <a:p>
            <a:pPr>
              <a:defRPr/>
            </a:pPr>
            <a:r>
              <a:rPr lang="en-US"/>
              <a:t>Lojek and Paul | CoU 2021 | Retaining sediment as foundation for ecosystem services of coastal vegetation</a:t>
            </a:r>
            <a:endParaRPr lang="de-DE"/>
          </a:p>
        </p:txBody>
      </p:sp>
      <p:sp>
        <p:nvSpPr>
          <p:cNvPr id="6" name="Foliennummernplatzhalter 3" hidden="0"/>
          <p:cNvSpPr>
            <a:spLocks noGrp="1"/>
          </p:cNvSpPr>
          <p:nvPr isPhoto="0" userDrawn="0">
            <p:ph type="sldNum" sz="quarter" idx="12" hasCustomPrompt="0"/>
          </p:nvPr>
        </p:nvSpPr>
        <p:spPr bwMode="auto"/>
        <p:txBody>
          <a:bodyPr/>
          <a:lstStyle/>
          <a:p>
            <a:pPr>
              <a:defRPr/>
            </a:pPr>
            <a:fld id="{34CA32BF-0B2F-4DE2-AB00-F762F03C5686}" type="slidenum">
              <a:rPr lang="de-DE"/>
              <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userDrawn="1">
  <p:cSld name="2_Benutzerdefiniertes Layout">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a:xfrm>
            <a:off x="143339" y="764704"/>
            <a:ext cx="11713301" cy="925984"/>
          </a:xfrm>
          <a:prstGeom prst="rect">
            <a:avLst/>
          </a:prstGeom>
        </p:spPr>
        <p:txBody>
          <a:bodyPr/>
          <a:lstStyle>
            <a:lvl1pPr algn="l">
              <a:defRPr sz="2400" b="1">
                <a:solidFill>
                  <a:srgbClr val="0063AA"/>
                </a:solidFill>
                <a:latin typeface="Arial"/>
                <a:cs typeface="Arial"/>
              </a:defRPr>
            </a:lvl1pPr>
          </a:lstStyle>
          <a:p>
            <a:pPr>
              <a:defRPr/>
            </a:pPr>
            <a:r>
              <a:rPr lang="de-DE"/>
              <a:t>Titelmasterformat durch Klicken bearbeiten</a:t>
            </a:r>
            <a:endParaRPr lang="de-DE"/>
          </a:p>
        </p:txBody>
      </p:sp>
      <p:sp>
        <p:nvSpPr>
          <p:cNvPr id="5" name="Textplatzhalter 3" hidden="0"/>
          <p:cNvSpPr>
            <a:spLocks noGrp="1"/>
          </p:cNvSpPr>
          <p:nvPr isPhoto="0" userDrawn="0">
            <p:ph type="body" sz="quarter" idx="10" hasCustomPrompt="0"/>
          </p:nvPr>
        </p:nvSpPr>
        <p:spPr bwMode="auto">
          <a:xfrm>
            <a:off x="143339" y="1340769"/>
            <a:ext cx="11713301" cy="4967957"/>
          </a:xfrm>
          <a:prstGeom prst="rect">
            <a:avLst/>
          </a:prstGeom>
        </p:spPr>
        <p:txBody>
          <a:bodyPr/>
          <a:lstStyle>
            <a:lvl1pPr marL="342900" indent="-342900">
              <a:buFont typeface="Wingdings"/>
              <a:buChar char="§"/>
              <a:defRPr sz="2000" b="0">
                <a:solidFill>
                  <a:srgbClr val="0063AA"/>
                </a:solidFill>
                <a:latin typeface="Arial"/>
                <a:cs typeface="Arial"/>
              </a:defRPr>
            </a:lvl1pPr>
            <a:lvl2pPr marL="742950" indent="-285750">
              <a:buFont typeface="Arial"/>
              <a:buChar char="•"/>
              <a:defRPr sz="1800">
                <a:solidFill>
                  <a:srgbClr val="0063AA"/>
                </a:solidFill>
                <a:latin typeface="Arial"/>
                <a:cs typeface="Arial"/>
              </a:defRPr>
            </a:lvl2pPr>
            <a:lvl3pPr>
              <a:defRPr sz="1600">
                <a:solidFill>
                  <a:srgbClr val="0063AA"/>
                </a:solidFill>
                <a:latin typeface="Arial"/>
                <a:cs typeface="Arial"/>
              </a:defRPr>
            </a:lvl3pPr>
            <a:lvl4pPr>
              <a:defRPr sz="1600">
                <a:solidFill>
                  <a:srgbClr val="0063AA"/>
                </a:solidFill>
                <a:latin typeface="Arial"/>
                <a:cs typeface="Arial"/>
              </a:defRPr>
            </a:lvl4pPr>
            <a:lvl5pPr>
              <a:defRPr sz="1600">
                <a:solidFill>
                  <a:srgbClr val="0063AA"/>
                </a:solidFill>
                <a:latin typeface="Arial"/>
                <a:cs typeface="Arial"/>
              </a:defRPr>
            </a:lvl5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DE"/>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1">
  <p:cSld name="">
    <p:bg>
      <p:bgRef idx="1001">
        <a:schemeClr val="bg1"/>
      </p:bgRef>
    </p:bg>
    <p:spTree>
      <p:nvGrpSpPr>
        <p:cNvPr id="1" name="" hidden="0"/>
        <p:cNvGrpSpPr/>
        <p:nvPr isPhoto="0" userDrawn="0"/>
      </p:nvGrpSpPr>
      <p:grpSpPr bwMode="auto">
        <a:xfrm>
          <a:off x="0" y="0"/>
          <a:ext cx="0" cy="0"/>
          <a:chOff x="0" y="0"/>
          <a:chExt cx="0" cy="0"/>
        </a:xfrm>
      </p:grpSpPr>
      <p:sp>
        <p:nvSpPr>
          <p:cNvPr id="4" name="Rectangle 24" hidden="0"/>
          <p:cNvSpPr>
            <a:spLocks noChangeArrowheads="1"/>
          </p:cNvSpPr>
          <p:nvPr isPhoto="0" userDrawn="1"/>
        </p:nvSpPr>
        <p:spPr bwMode="auto">
          <a:xfrm>
            <a:off x="0" y="1"/>
            <a:ext cx="12192000" cy="908720"/>
          </a:xfrm>
          <a:prstGeom prst="rect">
            <a:avLst/>
          </a:prstGeom>
          <a:solidFill>
            <a:srgbClr val="EEEEEE"/>
          </a:solidFill>
          <a:ln w="9525">
            <a:noFill/>
            <a:miter lim="800000"/>
            <a:headEnd/>
            <a:tailEnd/>
          </a:ln>
        </p:spPr>
        <p:txBody>
          <a:bodyPr wrap="none" anchor="ctr"/>
          <a:lstStyle/>
          <a:p>
            <a:pPr>
              <a:defRPr/>
            </a:pPr>
            <a:endParaRPr lang="en-GB" sz="1800">
              <a:latin typeface="Arial"/>
            </a:endParaRPr>
          </a:p>
        </p:txBody>
      </p:sp>
      <p:sp>
        <p:nvSpPr>
          <p:cNvPr id="5" name="Titelplatzhalter 15" hidden="0"/>
          <p:cNvSpPr>
            <a:spLocks noChangeAspect="1" noGrp="1"/>
          </p:cNvSpPr>
          <p:nvPr isPhoto="0" userDrawn="0">
            <p:ph type="title" hasCustomPrompt="0"/>
          </p:nvPr>
        </p:nvSpPr>
        <p:spPr bwMode="auto">
          <a:xfrm>
            <a:off x="811200" y="353178"/>
            <a:ext cx="8741184" cy="396000"/>
          </a:xfrm>
          <a:prstGeom prst="rect">
            <a:avLst/>
          </a:prstGeom>
        </p:spPr>
        <p:txBody>
          <a:bodyPr vert="horz" lIns="91440" tIns="45720" rIns="91440" bIns="45720" rtlCol="0" anchor="ctr">
            <a:noAutofit/>
          </a:bodyPr>
          <a:lstStyle/>
          <a:p>
            <a:pPr>
              <a:defRPr/>
            </a:pPr>
            <a:r>
              <a:rPr lang="de-DE"/>
              <a:t>Folientitel</a:t>
            </a:r>
            <a:endParaRPr/>
          </a:p>
        </p:txBody>
      </p:sp>
      <p:sp>
        <p:nvSpPr>
          <p:cNvPr id="6" name="Textplatzhalter 17" hidden="0"/>
          <p:cNvSpPr>
            <a:spLocks noGrp="1"/>
          </p:cNvSpPr>
          <p:nvPr isPhoto="0" userDrawn="0">
            <p:ph type="body" idx="1" hasCustomPrompt="0"/>
          </p:nvPr>
        </p:nvSpPr>
        <p:spPr bwMode="auto">
          <a:xfrm>
            <a:off x="811200" y="1117940"/>
            <a:ext cx="10972800" cy="4978061"/>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7" name="Grafik 5" hidden="0"/>
          <p:cNvPicPr>
            <a:picLocks noChangeAspect="1"/>
          </p:cNvPicPr>
          <p:nvPr isPhoto="0" userDrawn="1"/>
        </p:nvPicPr>
        <p:blipFill>
          <a:blip r:embed="rId11"/>
          <a:stretch/>
        </p:blipFill>
        <p:spPr bwMode="auto">
          <a:xfrm>
            <a:off x="9676219" y="52241"/>
            <a:ext cx="2174981" cy="764762"/>
          </a:xfrm>
          <a:prstGeom prst="rect">
            <a:avLst/>
          </a:prstGeom>
        </p:spPr>
      </p:pic>
      <p:sp>
        <p:nvSpPr>
          <p:cNvPr id="8" name="Foliennummernplatzhalter 1" hidden="0"/>
          <p:cNvSpPr>
            <a:spLocks noGrp="1"/>
          </p:cNvSpPr>
          <p:nvPr isPhoto="0" userDrawn="0">
            <p:ph type="sldNum" sz="quarter" idx="4" hasCustomPrompt="0"/>
          </p:nvPr>
        </p:nvSpPr>
        <p:spPr bwMode="auto">
          <a:xfrm>
            <a:off x="9040800" y="6356350"/>
            <a:ext cx="2743200" cy="365125"/>
          </a:xfrm>
          <a:prstGeom prst="rect">
            <a:avLst/>
          </a:prstGeom>
        </p:spPr>
        <p:txBody>
          <a:bodyPr vert="horz" lIns="91440" tIns="45720" rIns="91440" bIns="45720" rtlCol="0" anchor="ctr"/>
          <a:lstStyle>
            <a:lvl1pPr algn="r">
              <a:defRPr lang="de-DE" sz="1400">
                <a:solidFill>
                  <a:srgbClr val="0973A1"/>
                </a:solidFill>
                <a:latin typeface="+mn-lt"/>
                <a:ea typeface="+mn-ea"/>
                <a:cs typeface="+mn-cs"/>
              </a:defRPr>
            </a:lvl1pPr>
          </a:lstStyle>
          <a:p>
            <a:pPr>
              <a:defRPr/>
            </a:pPr>
            <a:fld id="{FE81191F-8773-4EAA-BB1C-B6070A0DC8B1}" type="slidenum">
              <a:rPr lang="de-DE"/>
              <a:t/>
            </a:fld>
            <a:endParaRPr lang="de-DE"/>
          </a:p>
        </p:txBody>
      </p:sp>
      <p:sp>
        <p:nvSpPr>
          <p:cNvPr id="9" name="Fußzeilenplatzhalter 2" hidden="0"/>
          <p:cNvSpPr>
            <a:spLocks noGrp="1"/>
          </p:cNvSpPr>
          <p:nvPr isPhoto="0" userDrawn="0">
            <p:ph type="ftr" sz="quarter" idx="3" hasCustomPrompt="0"/>
          </p:nvPr>
        </p:nvSpPr>
        <p:spPr bwMode="auto">
          <a:xfrm>
            <a:off x="3833548" y="6356350"/>
            <a:ext cx="4995304" cy="365125"/>
          </a:xfrm>
          <a:prstGeom prst="rect">
            <a:avLst/>
          </a:prstGeom>
        </p:spPr>
        <p:txBody>
          <a:bodyPr vert="horz" lIns="91440" tIns="45720" rIns="91440" bIns="45720" rtlCol="0" anchor="ctr"/>
          <a:lstStyle>
            <a:lvl1pPr algn="ctr">
              <a:defRPr sz="1400">
                <a:solidFill>
                  <a:srgbClr val="0063AA"/>
                </a:solidFill>
              </a:defRPr>
            </a:lvl1pPr>
          </a:lstStyle>
          <a:p>
            <a:pPr>
              <a:defRPr/>
            </a:pPr>
            <a:r>
              <a:rPr lang="en-US"/>
              <a:t>Lojek and Paul | CoU 2021 | Retaining sediment as foundation for ecosystem services of coastal vegetation</a:t>
            </a:r>
            <a:endParaRPr lang="de-DE"/>
          </a:p>
        </p:txBody>
      </p:sp>
      <p:sp>
        <p:nvSpPr>
          <p:cNvPr id="10" name="Datumsplatzhalter 4" hidden="0"/>
          <p:cNvSpPr>
            <a:spLocks noGrp="1"/>
          </p:cNvSpPr>
          <p:nvPr isPhoto="0" userDrawn="0">
            <p:ph type="dt" sz="half" idx="2" hasCustomPrompt="0"/>
          </p:nvPr>
        </p:nvSpPr>
        <p:spPr bwMode="auto">
          <a:xfrm>
            <a:off x="838200" y="6356350"/>
            <a:ext cx="2743200" cy="365125"/>
          </a:xfrm>
          <a:prstGeom prst="rect">
            <a:avLst/>
          </a:prstGeom>
        </p:spPr>
        <p:txBody>
          <a:bodyPr vert="horz" lIns="91440" tIns="45720" rIns="91440" bIns="45720" rtlCol="0" anchor="ctr"/>
          <a:lstStyle>
            <a:lvl1pPr algn="l">
              <a:defRPr lang="de-DE" sz="1400">
                <a:solidFill>
                  <a:srgbClr val="0973A1"/>
                </a:solidFill>
                <a:latin typeface="+mn-lt"/>
                <a:ea typeface="+mn-ea"/>
                <a:cs typeface="+mn-cs"/>
              </a:defRPr>
            </a:lvl1pPr>
          </a:lstStyle>
          <a:p>
            <a:pPr>
              <a:defRPr/>
            </a:pPr>
            <a:r>
              <a:rPr lang="en-GB"/>
              <a:t>18/06/20218</a:t>
            </a:r>
            <a:endParaRPr lang="de-DE"/>
          </a:p>
        </p:txBody>
      </p:sp>
      <p:grpSp>
        <p:nvGrpSpPr>
          <p:cNvPr id="11" name="Gruppieren 14" hidden="0"/>
          <p:cNvGrpSpPr/>
          <p:nvPr isPhoto="0" userDrawn="1"/>
        </p:nvGrpSpPr>
        <p:grpSpPr bwMode="auto">
          <a:xfrm>
            <a:off x="0" y="899762"/>
            <a:ext cx="12192000" cy="45719"/>
            <a:chOff x="4295800" y="2032428"/>
            <a:chExt cx="7344816" cy="191017"/>
          </a:xfrm>
        </p:grpSpPr>
        <p:sp>
          <p:nvSpPr>
            <p:cNvPr id="12" name="Rechteck 15" hidden="0"/>
            <p:cNvSpPr/>
            <p:nvPr isPhoto="0" userDrawn="0"/>
          </p:nvSpPr>
          <p:spPr bwMode="auto">
            <a:xfrm>
              <a:off x="9336359" y="2032430"/>
              <a:ext cx="2304256" cy="186407"/>
            </a:xfrm>
            <a:prstGeom prst="rect">
              <a:avLst/>
            </a:prstGeom>
            <a:gradFill>
              <a:gsLst>
                <a:gs pos="0">
                  <a:srgbClr val="92C1D6"/>
                </a:gs>
                <a:gs pos="100000">
                  <a:srgbClr val="04709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3" name="Rechteck 16" hidden="0"/>
            <p:cNvSpPr/>
            <p:nvPr isPhoto="0" userDrawn="0"/>
          </p:nvSpPr>
          <p:spPr bwMode="auto">
            <a:xfrm>
              <a:off x="8758018" y="2032428"/>
              <a:ext cx="576064" cy="186407"/>
            </a:xfrm>
            <a:prstGeom prst="rect">
              <a:avLst/>
            </a:prstGeom>
            <a:gradFill>
              <a:gsLst>
                <a:gs pos="0">
                  <a:schemeClr val="bg1">
                    <a:lumMod val="95000"/>
                  </a:schemeClr>
                </a:gs>
                <a:gs pos="100000">
                  <a:srgbClr val="D7D7D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4" name="Rechteck 17" hidden="0"/>
            <p:cNvSpPr/>
            <p:nvPr isPhoto="0" userDrawn="0"/>
          </p:nvSpPr>
          <p:spPr bwMode="auto">
            <a:xfrm>
              <a:off x="6096000" y="2032428"/>
              <a:ext cx="2659740" cy="186407"/>
            </a:xfrm>
            <a:prstGeom prst="rect">
              <a:avLst/>
            </a:prstGeom>
            <a:gradFill>
              <a:gsLst>
                <a:gs pos="0">
                  <a:srgbClr val="FCE4B3"/>
                </a:gs>
                <a:gs pos="100000">
                  <a:srgbClr val="F9BF3C"/>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5" name="Rechteck 18" hidden="0"/>
            <p:cNvSpPr/>
            <p:nvPr isPhoto="0" userDrawn="0"/>
          </p:nvSpPr>
          <p:spPr bwMode="auto">
            <a:xfrm>
              <a:off x="4295800" y="2037038"/>
              <a:ext cx="1797922" cy="186407"/>
            </a:xfrm>
            <a:prstGeom prst="rect">
              <a:avLst/>
            </a:prstGeom>
            <a:gradFill>
              <a:gsLst>
                <a:gs pos="0">
                  <a:srgbClr val="D1E5CD"/>
                </a:gs>
                <a:gs pos="100000">
                  <a:srgbClr val="6CAD6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Tree>
  </p:cSld>
  <p:clrMap accent1="accent1" accent2="accent2" accent3="accent3" accent4="accent4" accent5="accent5" accent6="accent6" bg1="lt1" bg2="lt2" folHlink="folHlink" hlink="hlink" tx1="dk1" tx2="dk2"/>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1" ftr="0" hdr="0" sldNum="1"/>
  <p:txStyles>
    <p:titleStyle>
      <a:lvl1pPr algn="l" defTabSz="914400">
        <a:spcBef>
          <a:spcPts val="0"/>
        </a:spcBef>
        <a:buNone/>
        <a:defRPr sz="3200">
          <a:solidFill>
            <a:srgbClr val="0973A1"/>
          </a:solidFill>
          <a:latin typeface="+mj-lt"/>
          <a:ea typeface="+mj-ea"/>
          <a:cs typeface="Arial"/>
        </a:defRPr>
      </a:lvl1pPr>
    </p:titleStyle>
    <p:bodyStyle>
      <a:lvl1pPr marL="342900" indent="-342900" algn="l" defTabSz="914400">
        <a:spcBef>
          <a:spcPts val="0"/>
        </a:spcBef>
        <a:buClr>
          <a:srgbClr val="0973A1"/>
        </a:buClr>
        <a:buSzPct val="130000"/>
        <a:buFont typeface="Arial"/>
        <a:buChar char="•"/>
        <a:defRPr sz="2400">
          <a:solidFill>
            <a:srgbClr val="0973A1"/>
          </a:solidFill>
          <a:latin typeface="+mn-lt"/>
          <a:ea typeface="+mn-ea"/>
          <a:cs typeface="Arial"/>
        </a:defRPr>
      </a:lvl1pPr>
      <a:lvl2pPr marL="742950" indent="-285750" algn="l" defTabSz="914400">
        <a:spcBef>
          <a:spcPts val="0"/>
        </a:spcBef>
        <a:buClr>
          <a:srgbClr val="0973A1"/>
        </a:buClr>
        <a:buSzPct val="130000"/>
        <a:buFont typeface="Arial"/>
        <a:buChar char="•"/>
        <a:defRPr sz="2000">
          <a:solidFill>
            <a:srgbClr val="0973A1"/>
          </a:solidFill>
          <a:latin typeface="+mn-lt"/>
          <a:ea typeface="+mn-ea"/>
          <a:cs typeface="Arial"/>
        </a:defRPr>
      </a:lvl2pPr>
      <a:lvl3pPr marL="1143000" indent="-228600" algn="l" defTabSz="914400">
        <a:spcBef>
          <a:spcPts val="0"/>
        </a:spcBef>
        <a:buClr>
          <a:srgbClr val="0973A1"/>
        </a:buClr>
        <a:buSzPct val="130000"/>
        <a:buFont typeface="Arial"/>
        <a:buChar char="•"/>
        <a:defRPr sz="2000">
          <a:solidFill>
            <a:srgbClr val="0973A1"/>
          </a:solidFill>
          <a:latin typeface="+mn-lt"/>
          <a:ea typeface="+mn-ea"/>
          <a:cs typeface="Arial"/>
        </a:defRPr>
      </a:lvl3pPr>
      <a:lvl4pPr marL="1600200" indent="-228600" algn="l" defTabSz="914400">
        <a:spcBef>
          <a:spcPts val="0"/>
        </a:spcBef>
        <a:buClr>
          <a:srgbClr val="0973A1"/>
        </a:buClr>
        <a:buSzPct val="130000"/>
        <a:buFont typeface="Arial"/>
        <a:buChar char="•"/>
        <a:defRPr sz="2000">
          <a:solidFill>
            <a:srgbClr val="0973A1"/>
          </a:solidFill>
          <a:latin typeface="+mn-lt"/>
          <a:ea typeface="+mn-ea"/>
          <a:cs typeface="Arial"/>
        </a:defRPr>
      </a:lvl4pPr>
      <a:lvl5pPr marL="2057400" indent="-228600" algn="l" defTabSz="914400">
        <a:spcBef>
          <a:spcPts val="0"/>
        </a:spcBef>
        <a:buClr>
          <a:srgbClr val="0973A1"/>
        </a:buClr>
        <a:buSzPct val="130000"/>
        <a:buFont typeface="Arial"/>
        <a:buChar char="•"/>
        <a:defRPr sz="2000">
          <a:solidFill>
            <a:srgbClr val="0973A1"/>
          </a:solidFill>
          <a:latin typeface="+mn-lt"/>
          <a:ea typeface="+mn-ea"/>
          <a:cs typeface="Arial"/>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g"/><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41.jp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png"/><Relationship Id="rId3" Type="http://schemas.openxmlformats.org/officeDocument/2006/relationships/image" Target="../media/image43.jpg"/><Relationship Id="rId4" Type="http://schemas.openxmlformats.org/officeDocument/2006/relationships/image" Target="../media/image44.jp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jp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png"/><Relationship Id="rId3" Type="http://schemas.openxmlformats.org/officeDocument/2006/relationships/image" Target="../media/image49.jpg"/><Relationship Id="rId4" Type="http://schemas.openxmlformats.org/officeDocument/2006/relationships/image" Target="../media/image50.jpg"/><Relationship Id="rId5" Type="http://schemas.openxmlformats.org/officeDocument/2006/relationships/image" Target="../media/image51.jpg"/><Relationship Id="rId6" Type="http://schemas.openxmlformats.org/officeDocument/2006/relationships/image" Target="../media/image52.jpg"/><Relationship Id="rId7" Type="http://schemas.openxmlformats.org/officeDocument/2006/relationships/image" Target="../media/image53.jpg"/><Relationship Id="rId8" Type="http://schemas.openxmlformats.org/officeDocument/2006/relationships/image" Target="../media/image54.jpg"/><Relationship Id="rId9" Type="http://schemas.openxmlformats.org/officeDocument/2006/relationships/image" Target="../media/image55.png"/><Relationship Id="rId10" Type="http://schemas.openxmlformats.org/officeDocument/2006/relationships/image" Target="../media/image56.png"/><Relationship Id="rId11" Type="http://schemas.openxmlformats.org/officeDocument/2006/relationships/image" Target="../media/image57.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 Id="rId3" Type="http://schemas.openxmlformats.org/officeDocument/2006/relationships/image" Target="../media/image59.jpg"/><Relationship Id="rId4" Type="http://schemas.openxmlformats.org/officeDocument/2006/relationships/image" Target="../media/image60.png"/><Relationship Id="rId5" Type="http://schemas.openxmlformats.org/officeDocument/2006/relationships/image" Target="../media/image6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doi.org/10.1016/j.ecoleng.2021.106233" TargetMode="External"/><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jp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png"/><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0.jpg"/><Relationship Id="rId6" Type="http://schemas.openxmlformats.org/officeDocument/2006/relationships/image" Target="../media/image5.png"/><Relationship Id="rId7" Type="http://schemas.openxmlformats.org/officeDocument/2006/relationships/image" Target="../media/image70.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7.png"/><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1.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4.png"/><Relationship Id="rId4" Type="http://schemas.openxmlformats.org/officeDocument/2006/relationships/image" Target="../media/image35.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ctrTitle" hasCustomPrompt="0"/>
          </p:nvPr>
        </p:nvSpPr>
        <p:spPr bwMode="auto">
          <a:xfrm>
            <a:off x="2639616" y="1988840"/>
            <a:ext cx="8113065" cy="3744416"/>
          </a:xfrm>
        </p:spPr>
        <p:txBody>
          <a:bodyPr/>
          <a:lstStyle/>
          <a:p>
            <a:pPr lvl="0">
              <a:defRPr/>
            </a:pPr>
            <a:r>
              <a:rPr lang="en-US"/>
              <a:t>Retaining sediment as foundation for ecosystem services of coastal vegetation</a:t>
            </a:r>
            <a:br>
              <a:rPr lang="en-US"/>
            </a:br>
            <a:br>
              <a:rPr lang="de-DE">
                <a:solidFill>
                  <a:srgbClr val="0063AA"/>
                </a:solidFill>
              </a:rPr>
            </a:br>
            <a:r>
              <a:rPr lang="de-DE" u="sng">
                <a:solidFill>
                  <a:srgbClr val="0063AA"/>
                </a:solidFill>
              </a:rPr>
              <a:t>Oliver </a:t>
            </a:r>
            <a:r>
              <a:rPr lang="de-DE" u="sng">
                <a:solidFill>
                  <a:srgbClr val="0063AA"/>
                </a:solidFill>
              </a:rPr>
              <a:t>Lojek</a:t>
            </a:r>
            <a:r>
              <a:rPr lang="de-DE" u="sng">
                <a:solidFill>
                  <a:srgbClr val="0063AA"/>
                </a:solidFill>
              </a:rPr>
              <a:t> </a:t>
            </a:r>
            <a:r>
              <a:rPr lang="de-DE">
                <a:solidFill>
                  <a:srgbClr val="0063AA"/>
                </a:solidFill>
              </a:rPr>
              <a:t>&amp; Maike Paul</a:t>
            </a:r>
            <a:endParaRPr lang="de-DE">
              <a:solidFill>
                <a:srgbClr val="0063AA"/>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Inhaltsplatzhalter 2" hidden="0"/>
          <p:cNvSpPr>
            <a:spLocks noGrp="1"/>
          </p:cNvSpPr>
          <p:nvPr isPhoto="0" userDrawn="0">
            <p:ph idx="1" hasCustomPrompt="0"/>
          </p:nvPr>
        </p:nvSpPr>
        <p:spPr bwMode="auto">
          <a:xfrm>
            <a:off x="451216" y="1258495"/>
            <a:ext cx="9022204" cy="5338857"/>
          </a:xfrm>
        </p:spPr>
        <p:txBody>
          <a:bodyPr>
            <a:normAutofit fontScale="92500" lnSpcReduction="20000"/>
          </a:bodyPr>
          <a:lstStyle/>
          <a:p>
            <a:pPr>
              <a:defRPr/>
            </a:pPr>
            <a:r>
              <a:rPr lang="en-US" b="1"/>
              <a:t>Aim: </a:t>
            </a:r>
            <a:r>
              <a:rPr lang="en-US"/>
              <a:t>Develop </a:t>
            </a:r>
            <a:r>
              <a:rPr lang="en-US" u="sng"/>
              <a:t>dynamically</a:t>
            </a:r>
            <a:r>
              <a:rPr lang="en-US"/>
              <a:t> and </a:t>
            </a:r>
            <a:r>
              <a:rPr lang="en-US" u="sng"/>
              <a:t>geometrically</a:t>
            </a:r>
            <a:r>
              <a:rPr lang="en-US"/>
              <a:t> scaled </a:t>
            </a:r>
            <a:r>
              <a:rPr lang="en-US" u="sng"/>
              <a:t>surrogate</a:t>
            </a:r>
            <a:r>
              <a:rPr lang="en-US" b="1"/>
              <a:t> </a:t>
            </a:r>
            <a:br>
              <a:rPr lang="en-US" b="1"/>
            </a:br>
            <a:r>
              <a:rPr lang="en-US" u="sng"/>
              <a:t>vegetation</a:t>
            </a:r>
            <a:r>
              <a:rPr lang="en-US" b="1"/>
              <a:t> </a:t>
            </a:r>
            <a:r>
              <a:rPr lang="en-US"/>
              <a:t>models for systematic laboratory tests to </a:t>
            </a:r>
            <a:r>
              <a:rPr lang="en-US" u="sng"/>
              <a:t>quantify</a:t>
            </a:r>
            <a:r>
              <a:rPr lang="en-US" b="1"/>
              <a:t> </a:t>
            </a:r>
            <a:br>
              <a:rPr lang="en-US" b="1"/>
            </a:br>
            <a:r>
              <a:rPr lang="en-US" u="sng"/>
              <a:t>ecosystem</a:t>
            </a:r>
            <a:r>
              <a:rPr lang="en-US" b="1"/>
              <a:t> </a:t>
            </a:r>
            <a:r>
              <a:rPr lang="en-US" u="sng"/>
              <a:t>services</a:t>
            </a:r>
            <a:r>
              <a:rPr lang="en-US" b="1"/>
              <a:t> </a:t>
            </a:r>
            <a:r>
              <a:rPr lang="en-US"/>
              <a:t>wave dampening &amp; erosion protection</a:t>
            </a:r>
            <a:endParaRPr/>
          </a:p>
          <a:p>
            <a:pPr>
              <a:defRPr/>
            </a:pPr>
            <a:endParaRPr lang="de-DE"/>
          </a:p>
          <a:p>
            <a:pPr>
              <a:defRPr/>
            </a:pPr>
            <a:r>
              <a:rPr lang="en-US" b="1"/>
              <a:t>Methods</a:t>
            </a:r>
            <a:r>
              <a:rPr lang="de-DE" b="1"/>
              <a:t>:</a:t>
            </a:r>
            <a:endParaRPr b="1"/>
          </a:p>
          <a:p>
            <a:pPr lvl="1" indent="-342900">
              <a:spcAft>
                <a:spcPts val="600"/>
              </a:spcAft>
              <a:buFont typeface="Wingdings"/>
              <a:buChar char="§"/>
              <a:defRPr/>
            </a:pPr>
            <a:r>
              <a:rPr lang="de-DE" sz="2400"/>
              <a:t>Vegetation </a:t>
            </a:r>
            <a:r>
              <a:rPr lang="de-DE" sz="2400"/>
              <a:t>mapping</a:t>
            </a:r>
            <a:r>
              <a:rPr lang="de-DE" sz="2400"/>
              <a:t> </a:t>
            </a:r>
            <a:r>
              <a:rPr lang="de-DE" sz="2400"/>
              <a:t>(</a:t>
            </a:r>
            <a:r>
              <a:rPr lang="de-DE" sz="2400"/>
              <a:t>predominant</a:t>
            </a:r>
            <a:r>
              <a:rPr lang="de-DE" sz="2400"/>
              <a:t> </a:t>
            </a:r>
            <a:r>
              <a:rPr lang="de-DE" sz="2400"/>
              <a:t>species</a:t>
            </a:r>
            <a:r>
              <a:rPr lang="de-DE" sz="2400"/>
              <a:t>)</a:t>
            </a:r>
            <a:endParaRPr sz="2400"/>
          </a:p>
          <a:p>
            <a:pPr lvl="1" indent="-342900">
              <a:spcAft>
                <a:spcPts val="600"/>
              </a:spcAft>
              <a:buFont typeface="Wingdings"/>
              <a:buChar char="§"/>
              <a:defRPr/>
            </a:pPr>
            <a:r>
              <a:rPr lang="de-DE" sz="2400"/>
              <a:t>Monthly</a:t>
            </a:r>
            <a:r>
              <a:rPr lang="de-DE" sz="2400"/>
              <a:t> </a:t>
            </a:r>
            <a:r>
              <a:rPr lang="de-DE" sz="2400"/>
              <a:t>assessment</a:t>
            </a:r>
            <a:r>
              <a:rPr lang="de-DE" sz="2400"/>
              <a:t> </a:t>
            </a:r>
            <a:r>
              <a:rPr lang="de-DE" sz="2400"/>
              <a:t>(</a:t>
            </a:r>
            <a:r>
              <a:rPr lang="de-DE" sz="2400"/>
              <a:t>biomechanics</a:t>
            </a:r>
            <a:r>
              <a:rPr lang="de-DE" sz="2400"/>
              <a:t> &amp; </a:t>
            </a:r>
            <a:r>
              <a:rPr lang="de-DE" sz="2400"/>
              <a:t>soil</a:t>
            </a:r>
            <a:r>
              <a:rPr lang="de-DE" sz="2400"/>
              <a:t> </a:t>
            </a:r>
            <a:r>
              <a:rPr lang="de-DE" sz="2400"/>
              <a:t>characteristics</a:t>
            </a:r>
            <a:r>
              <a:rPr lang="de-DE" sz="2400"/>
              <a:t>)</a:t>
            </a:r>
            <a:endParaRPr sz="2400"/>
          </a:p>
          <a:p>
            <a:pPr lvl="1" indent="-342900">
              <a:spcAft>
                <a:spcPts val="600"/>
              </a:spcAft>
              <a:buFont typeface="Wingdings"/>
              <a:buChar char="§"/>
              <a:defRPr/>
            </a:pPr>
            <a:r>
              <a:rPr lang="de-DE" sz="2400"/>
              <a:t>Environmental </a:t>
            </a:r>
            <a:r>
              <a:rPr lang="de-DE" sz="2400"/>
              <a:t>parameters</a:t>
            </a:r>
            <a:r>
              <a:rPr lang="de-DE" sz="2400"/>
              <a:t> (</a:t>
            </a:r>
            <a:r>
              <a:rPr lang="de-DE" sz="2400"/>
              <a:t>aeolic</a:t>
            </a:r>
            <a:r>
              <a:rPr lang="de-DE" sz="2400"/>
              <a:t> </a:t>
            </a:r>
            <a:r>
              <a:rPr lang="de-DE" sz="2400"/>
              <a:t>sand</a:t>
            </a:r>
            <a:r>
              <a:rPr lang="de-DE" sz="2400"/>
              <a:t> </a:t>
            </a:r>
            <a:r>
              <a:rPr lang="de-DE" sz="2400"/>
              <a:t>transport</a:t>
            </a:r>
            <a:r>
              <a:rPr lang="de-DE" sz="2400"/>
              <a:t>, </a:t>
            </a:r>
            <a:r>
              <a:rPr lang="de-DE" sz="2400"/>
              <a:t>waves</a:t>
            </a:r>
            <a:r>
              <a:rPr lang="de-DE" sz="2400"/>
              <a:t>, </a:t>
            </a:r>
            <a:r>
              <a:rPr lang="de-DE" sz="2400"/>
              <a:t>hydrology</a:t>
            </a:r>
            <a:r>
              <a:rPr lang="de-DE" sz="2400"/>
              <a:t>)</a:t>
            </a:r>
            <a:endParaRPr sz="2400"/>
          </a:p>
          <a:p>
            <a:pPr lvl="1" indent="-342900">
              <a:spcAft>
                <a:spcPts val="600"/>
              </a:spcAft>
              <a:buFont typeface="Wingdings"/>
              <a:buChar char="§"/>
              <a:defRPr/>
            </a:pPr>
            <a:r>
              <a:rPr lang="de-DE" sz="2400"/>
              <a:t>In situ </a:t>
            </a:r>
            <a:r>
              <a:rPr lang="de-DE" sz="2400"/>
              <a:t>sensors</a:t>
            </a:r>
            <a:r>
              <a:rPr lang="de-DE" sz="2400"/>
              <a:t> </a:t>
            </a:r>
            <a:r>
              <a:rPr lang="de-DE" sz="2400"/>
              <a:t>for</a:t>
            </a:r>
            <a:r>
              <a:rPr lang="de-DE" sz="2400"/>
              <a:t> </a:t>
            </a:r>
            <a:r>
              <a:rPr lang="de-DE" sz="2400"/>
              <a:t>contineous</a:t>
            </a:r>
            <a:r>
              <a:rPr lang="de-DE" sz="2400"/>
              <a:t> </a:t>
            </a:r>
            <a:r>
              <a:rPr lang="de-DE" sz="2400"/>
              <a:t>soil</a:t>
            </a:r>
            <a:r>
              <a:rPr lang="de-DE" sz="2400"/>
              <a:t> </a:t>
            </a:r>
            <a:r>
              <a:rPr lang="de-DE" sz="2400"/>
              <a:t>monitoring</a:t>
            </a:r>
            <a:r>
              <a:rPr lang="de-DE" sz="2400"/>
              <a:t> (</a:t>
            </a:r>
            <a:r>
              <a:rPr lang="de-DE" sz="2400"/>
              <a:t>salinity</a:t>
            </a:r>
            <a:r>
              <a:rPr lang="de-DE" sz="2400"/>
              <a:t>, </a:t>
            </a:r>
            <a:r>
              <a:rPr lang="de-DE" sz="2400"/>
              <a:t>temp</a:t>
            </a:r>
            <a:r>
              <a:rPr lang="de-DE" sz="2400"/>
              <a:t>., </a:t>
            </a:r>
            <a:r>
              <a:rPr lang="de-DE" sz="2400"/>
              <a:t>humidity</a:t>
            </a:r>
            <a:r>
              <a:rPr lang="de-DE" sz="2400"/>
              <a:t>)</a:t>
            </a:r>
            <a:endParaRPr sz="2400"/>
          </a:p>
          <a:p>
            <a:pPr lvl="1" indent="-342900">
              <a:spcAft>
                <a:spcPts val="600"/>
              </a:spcAft>
              <a:buFont typeface="Wingdings"/>
              <a:buChar char="§"/>
              <a:defRPr/>
            </a:pPr>
            <a:r>
              <a:rPr lang="de-DE" sz="2400"/>
              <a:t>Regular </a:t>
            </a:r>
            <a:r>
              <a:rPr lang="de-DE" sz="2400"/>
              <a:t>terrerstrial</a:t>
            </a:r>
            <a:r>
              <a:rPr lang="de-DE" sz="2400"/>
              <a:t>/</a:t>
            </a:r>
            <a:r>
              <a:rPr lang="de-DE" sz="2400"/>
              <a:t>aerial</a:t>
            </a:r>
            <a:r>
              <a:rPr lang="de-DE" sz="2400"/>
              <a:t> </a:t>
            </a:r>
            <a:r>
              <a:rPr lang="de-DE" sz="2400"/>
              <a:t>laser</a:t>
            </a:r>
            <a:r>
              <a:rPr lang="de-DE" sz="2400"/>
              <a:t> </a:t>
            </a:r>
            <a:r>
              <a:rPr lang="de-DE" sz="2400"/>
              <a:t>scans</a:t>
            </a:r>
            <a:r>
              <a:rPr lang="de-DE" sz="2400"/>
              <a:t> </a:t>
            </a:r>
            <a:r>
              <a:rPr lang="de-DE" sz="2400"/>
              <a:t>to</a:t>
            </a:r>
            <a:r>
              <a:rPr lang="de-DE" sz="2400"/>
              <a:t> </a:t>
            </a:r>
            <a:r>
              <a:rPr lang="de-DE" sz="2400"/>
              <a:t>map</a:t>
            </a:r>
            <a:r>
              <a:rPr lang="de-DE" sz="2400"/>
              <a:t> </a:t>
            </a:r>
            <a:r>
              <a:rPr lang="de-DE" sz="2400"/>
              <a:t>topogrpahic</a:t>
            </a:r>
            <a:r>
              <a:rPr lang="de-DE" sz="2400"/>
              <a:t> </a:t>
            </a:r>
            <a:r>
              <a:rPr lang="de-DE" sz="2400"/>
              <a:t>changes</a:t>
            </a:r>
            <a:endParaRPr sz="2400"/>
          </a:p>
          <a:p>
            <a:pPr lvl="1" indent="-342900">
              <a:spcAft>
                <a:spcPts val="600"/>
              </a:spcAft>
              <a:buFont typeface="Wingdings"/>
              <a:buChar char="§"/>
              <a:defRPr/>
            </a:pPr>
            <a:r>
              <a:rPr lang="de-DE" sz="2400"/>
              <a:t>Lab </a:t>
            </a:r>
            <a:r>
              <a:rPr lang="de-DE" sz="2400"/>
              <a:t>analysis</a:t>
            </a:r>
            <a:r>
              <a:rPr lang="de-DE" sz="2400"/>
              <a:t> </a:t>
            </a:r>
            <a:r>
              <a:rPr lang="de-DE" sz="2400"/>
              <a:t>of</a:t>
            </a:r>
            <a:r>
              <a:rPr lang="de-DE" sz="2400"/>
              <a:t> </a:t>
            </a:r>
            <a:r>
              <a:rPr lang="de-DE" sz="2400"/>
              <a:t>vegetation</a:t>
            </a:r>
            <a:r>
              <a:rPr lang="de-DE" sz="2400"/>
              <a:t> </a:t>
            </a:r>
            <a:r>
              <a:rPr lang="de-DE" sz="2400"/>
              <a:t>samples</a:t>
            </a:r>
            <a:r>
              <a:rPr lang="de-DE" sz="2400"/>
              <a:t> (</a:t>
            </a:r>
            <a:r>
              <a:rPr lang="de-DE" sz="2400"/>
              <a:t>histology</a:t>
            </a:r>
            <a:r>
              <a:rPr lang="de-DE" sz="2400"/>
              <a:t>, </a:t>
            </a:r>
            <a:r>
              <a:rPr lang="de-DE" sz="2400"/>
              <a:t>flexural</a:t>
            </a:r>
            <a:r>
              <a:rPr lang="de-DE" sz="2400"/>
              <a:t> </a:t>
            </a:r>
            <a:r>
              <a:rPr lang="de-DE" sz="2400"/>
              <a:t>stiffness</a:t>
            </a:r>
            <a:r>
              <a:rPr lang="de-DE" sz="2400"/>
              <a:t>)</a:t>
            </a:r>
            <a:endParaRPr sz="2400"/>
          </a:p>
          <a:p>
            <a:pPr lvl="1" indent="-342900">
              <a:spcAft>
                <a:spcPts val="600"/>
              </a:spcAft>
              <a:buFont typeface="Wingdings"/>
              <a:buChar char="§"/>
              <a:defRPr/>
            </a:pPr>
            <a:r>
              <a:rPr lang="de-DE" sz="2400"/>
              <a:t>Complimentary</a:t>
            </a:r>
            <a:r>
              <a:rPr lang="de-DE" sz="2400"/>
              <a:t> </a:t>
            </a:r>
            <a:r>
              <a:rPr lang="de-DE" sz="2400"/>
              <a:t>data</a:t>
            </a:r>
            <a:r>
              <a:rPr lang="de-DE" sz="2400"/>
              <a:t> </a:t>
            </a:r>
            <a:r>
              <a:rPr lang="de-DE" sz="2400"/>
              <a:t>acquisition</a:t>
            </a:r>
            <a:r>
              <a:rPr lang="de-DE" sz="2400"/>
              <a:t> </a:t>
            </a:r>
            <a:r>
              <a:rPr lang="de-DE" sz="2400"/>
              <a:t>of</a:t>
            </a:r>
            <a:r>
              <a:rPr lang="de-DE" sz="2400"/>
              <a:t> </a:t>
            </a:r>
            <a:r>
              <a:rPr lang="de-DE" sz="2400"/>
              <a:t>nearfield</a:t>
            </a:r>
            <a:r>
              <a:rPr lang="de-DE" sz="2400"/>
              <a:t> </a:t>
            </a:r>
            <a:r>
              <a:rPr lang="de-DE" sz="2400"/>
              <a:t>wave</a:t>
            </a:r>
            <a:r>
              <a:rPr lang="de-DE" sz="2400"/>
              <a:t> </a:t>
            </a:r>
            <a:r>
              <a:rPr lang="de-DE" sz="2400"/>
              <a:t>charactertistics</a:t>
            </a:r>
            <a:r>
              <a:rPr lang="de-DE" sz="2400"/>
              <a:t> </a:t>
            </a:r>
            <a:r>
              <a:rPr lang="de-DE" sz="2400"/>
              <a:t>and</a:t>
            </a:r>
            <a:r>
              <a:rPr lang="de-DE" sz="2400"/>
              <a:t> </a:t>
            </a:r>
            <a:r>
              <a:rPr lang="de-DE" sz="2400"/>
              <a:t>currents</a:t>
            </a:r>
            <a:r>
              <a:rPr lang="de-DE" sz="2400"/>
              <a:t> </a:t>
            </a:r>
            <a:r>
              <a:rPr lang="de-DE" sz="2400"/>
              <a:t>through</a:t>
            </a:r>
            <a:r>
              <a:rPr lang="de-DE" sz="2400"/>
              <a:t> permanent </a:t>
            </a:r>
            <a:r>
              <a:rPr lang="de-DE" sz="2400"/>
              <a:t>radar</a:t>
            </a:r>
            <a:r>
              <a:rPr lang="de-DE" sz="2400"/>
              <a:t> </a:t>
            </a:r>
            <a:r>
              <a:rPr lang="de-DE" sz="2400"/>
              <a:t>station</a:t>
            </a:r>
            <a:r>
              <a:rPr lang="de-DE" sz="2400"/>
              <a:t>, </a:t>
            </a:r>
            <a:r>
              <a:rPr lang="de-DE" sz="2400"/>
              <a:t>cameras</a:t>
            </a:r>
            <a:r>
              <a:rPr lang="de-DE" sz="2400"/>
              <a:t> </a:t>
            </a:r>
            <a:r>
              <a:rPr lang="de-DE" sz="2400"/>
              <a:t>and</a:t>
            </a:r>
            <a:r>
              <a:rPr lang="de-DE" sz="2400"/>
              <a:t> </a:t>
            </a:r>
            <a:r>
              <a:rPr lang="de-DE" sz="2400"/>
              <a:t>episodic</a:t>
            </a:r>
            <a:r>
              <a:rPr lang="de-DE" sz="2400"/>
              <a:t> </a:t>
            </a:r>
            <a:r>
              <a:rPr lang="de-DE" sz="2400"/>
              <a:t>ship</a:t>
            </a:r>
            <a:r>
              <a:rPr lang="de-DE" sz="2400"/>
              <a:t> </a:t>
            </a:r>
            <a:r>
              <a:rPr lang="de-DE" sz="2400"/>
              <a:t>based</a:t>
            </a:r>
            <a:r>
              <a:rPr lang="de-DE" sz="2400"/>
              <a:t> </a:t>
            </a:r>
            <a:r>
              <a:rPr lang="en-US" sz="2400"/>
              <a:t>campaigns</a:t>
            </a:r>
            <a:r>
              <a:rPr lang="de-DE" sz="2400"/>
              <a:t> (MBES, ADCP, CTDs, LISST)</a:t>
            </a:r>
            <a:endParaRPr sz="2400"/>
          </a:p>
          <a:p>
            <a:pPr lvl="1" indent="-342900">
              <a:buFont typeface="Wingdings"/>
              <a:buChar char="q"/>
              <a:defRPr/>
            </a:pPr>
            <a:endParaRPr lang="de-DE" sz="2400"/>
          </a:p>
          <a:p>
            <a:pPr>
              <a:defRPr/>
            </a:pPr>
            <a:r>
              <a:rPr lang="en-US" b="1"/>
              <a:t>Results</a:t>
            </a:r>
            <a:r>
              <a:rPr lang="de-DE" b="1"/>
              <a:t>: </a:t>
            </a:r>
            <a:r>
              <a:rPr lang="en-US"/>
              <a:t>Supra- and subterranean seasonal characterization</a:t>
            </a:r>
            <a:endParaRPr lang="en-US"/>
          </a:p>
        </p:txBody>
      </p:sp>
      <p:sp>
        <p:nvSpPr>
          <p:cNvPr id="5" name="Rechteck 19" hidden="0"/>
          <p:cNvSpPr/>
          <p:nvPr isPhoto="0" userDrawn="0"/>
        </p:nvSpPr>
        <p:spPr bwMode="auto">
          <a:xfrm>
            <a:off x="0" y="6356350"/>
            <a:ext cx="12192000" cy="50165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6" name="Titel 1" hidden="0"/>
          <p:cNvSpPr>
            <a:spLocks noGrp="1"/>
          </p:cNvSpPr>
          <p:nvPr isPhoto="0" userDrawn="0">
            <p:ph type="title" hasCustomPrompt="0"/>
          </p:nvPr>
        </p:nvSpPr>
        <p:spPr bwMode="auto"/>
        <p:txBody>
          <a:bodyPr/>
          <a:lstStyle/>
          <a:p>
            <a:pPr>
              <a:defRPr/>
            </a:pPr>
            <a:r>
              <a:rPr lang="de-DE"/>
              <a:t>Vegetation </a:t>
            </a:r>
            <a:r>
              <a:rPr lang="de-DE"/>
              <a:t>characteristics</a:t>
            </a:r>
            <a:r>
              <a:rPr lang="de-DE"/>
              <a:t> (Salt </a:t>
            </a:r>
            <a:r>
              <a:rPr lang="de-DE"/>
              <a:t>marsh</a:t>
            </a:r>
            <a:r>
              <a:rPr lang="de-DE"/>
              <a:t> &amp; </a:t>
            </a:r>
            <a:r>
              <a:rPr lang="de-DE"/>
              <a:t>dune</a:t>
            </a:r>
            <a:r>
              <a:rPr lang="de-DE"/>
              <a:t>)</a:t>
            </a:r>
            <a:endParaRPr lang="de-DE"/>
          </a:p>
        </p:txBody>
      </p:sp>
      <p:sp>
        <p:nvSpPr>
          <p:cNvPr id="7" name="Foliennummernplatzhalter 3" hidden="0"/>
          <p:cNvSpPr>
            <a:spLocks noGrp="1"/>
          </p:cNvSpPr>
          <p:nvPr isPhoto="0" userDrawn="0">
            <p:ph type="sldNum" sz="quarter" idx="12" hasCustomPrompt="0"/>
          </p:nvPr>
        </p:nvSpPr>
        <p:spPr bwMode="auto">
          <a:xfrm>
            <a:off x="9040800" y="6356350"/>
            <a:ext cx="2743200" cy="365125"/>
          </a:xfrm>
        </p:spPr>
        <p:txBody>
          <a:bodyPr/>
          <a:lstStyle/>
          <a:p>
            <a:pPr>
              <a:defRPr/>
            </a:pPr>
            <a:fld id="{FE81191F-8773-4EAA-BB1C-B6070A0DC8B1}" type="slidenum">
              <a:rPr lang="de-DE"/>
              <a:t>10</a:t>
            </a:fld>
            <a:endParaRPr lang="de-DE"/>
          </a:p>
        </p:txBody>
      </p:sp>
      <p:grpSp>
        <p:nvGrpSpPr>
          <p:cNvPr id="8" name="Gruppieren 9" hidden="0"/>
          <p:cNvGrpSpPr/>
          <p:nvPr isPhoto="0" userDrawn="0"/>
        </p:nvGrpSpPr>
        <p:grpSpPr bwMode="auto">
          <a:xfrm>
            <a:off x="8703973" y="999361"/>
            <a:ext cx="2300554" cy="1355063"/>
            <a:chOff x="9552384" y="1686655"/>
            <a:chExt cx="2300554" cy="1355063"/>
          </a:xfrm>
        </p:grpSpPr>
        <p:pic>
          <p:nvPicPr>
            <p:cNvPr id="9" name="Grafik 4" hidden="0"/>
            <p:cNvPicPr>
              <a:picLocks noChangeAspect="1"/>
            </p:cNvPicPr>
            <p:nvPr isPhoto="0" userDrawn="0"/>
          </p:nvPicPr>
          <p:blipFill>
            <a:blip r:embed="rId2"/>
            <a:stretch/>
          </p:blipFill>
          <p:spPr bwMode="auto">
            <a:xfrm>
              <a:off x="9552384" y="1697569"/>
              <a:ext cx="2016224" cy="1344149"/>
            </a:xfrm>
            <a:prstGeom prst="rect">
              <a:avLst/>
            </a:prstGeom>
          </p:spPr>
        </p:pic>
        <p:sp>
          <p:nvSpPr>
            <p:cNvPr id="10" name="Textfeld 7" hidden="0"/>
            <p:cNvSpPr/>
            <p:nvPr isPhoto="0" userDrawn="0"/>
          </p:nvSpPr>
          <p:spPr bwMode="auto">
            <a:xfrm>
              <a:off x="10760835" y="1686655"/>
              <a:ext cx="1092103" cy="261610"/>
            </a:xfrm>
            <a:prstGeom prst="rect">
              <a:avLst/>
            </a:prstGeom>
            <a:noFill/>
          </p:spPr>
          <p:txBody>
            <a:bodyPr wrap="square" rtlCol="0">
              <a:spAutoFit/>
            </a:bodyPr>
            <a:lstStyle/>
            <a:p>
              <a:pPr>
                <a:defRPr/>
              </a:pPr>
              <a:r>
                <a:rPr lang="de-DE" sz="1100">
                  <a:solidFill>
                    <a:schemeClr val="bg1"/>
                  </a:solidFill>
                </a:rPr>
                <a:t>© </a:t>
              </a:r>
              <a:r>
                <a:rPr lang="de-DE" sz="1100">
                  <a:solidFill>
                    <a:schemeClr val="bg1"/>
                  </a:solidFill>
                </a:rPr>
                <a:t>Keimer</a:t>
              </a:r>
              <a:endParaRPr lang="de-DE" sz="1100">
                <a:solidFill>
                  <a:schemeClr val="bg1"/>
                </a:solidFill>
              </a:endParaRPr>
            </a:p>
          </p:txBody>
        </p:sp>
      </p:grpSp>
      <p:grpSp>
        <p:nvGrpSpPr>
          <p:cNvPr id="11" name="Gruppieren 10" hidden="0"/>
          <p:cNvGrpSpPr/>
          <p:nvPr isPhoto="0" userDrawn="0"/>
        </p:nvGrpSpPr>
        <p:grpSpPr bwMode="auto">
          <a:xfrm>
            <a:off x="10056440" y="1503934"/>
            <a:ext cx="2388247" cy="1343999"/>
            <a:chOff x="9552384" y="3885201"/>
            <a:chExt cx="2388247" cy="1343999"/>
          </a:xfrm>
        </p:grpSpPr>
        <p:pic>
          <p:nvPicPr>
            <p:cNvPr id="12" name="Grafik 6" hidden="0"/>
            <p:cNvPicPr>
              <a:picLocks noChangeAspect="1"/>
            </p:cNvPicPr>
            <p:nvPr isPhoto="0" userDrawn="0"/>
          </p:nvPicPr>
          <p:blipFill>
            <a:blip r:embed="rId3"/>
            <a:stretch/>
          </p:blipFill>
          <p:spPr bwMode="auto">
            <a:xfrm>
              <a:off x="9552384" y="3885201"/>
              <a:ext cx="2016000" cy="1343999"/>
            </a:xfrm>
            <a:prstGeom prst="rect">
              <a:avLst/>
            </a:prstGeom>
          </p:spPr>
        </p:pic>
        <p:sp>
          <p:nvSpPr>
            <p:cNvPr id="13" name="Textfeld 8" hidden="0"/>
            <p:cNvSpPr/>
            <p:nvPr isPhoto="0" userDrawn="0"/>
          </p:nvSpPr>
          <p:spPr bwMode="auto">
            <a:xfrm>
              <a:off x="10848528" y="4929024"/>
              <a:ext cx="1092103" cy="261610"/>
            </a:xfrm>
            <a:prstGeom prst="rect">
              <a:avLst/>
            </a:prstGeom>
            <a:noFill/>
          </p:spPr>
          <p:txBody>
            <a:bodyPr wrap="square" rtlCol="0">
              <a:spAutoFit/>
            </a:bodyPr>
            <a:lstStyle/>
            <a:p>
              <a:pPr>
                <a:defRPr/>
              </a:pPr>
              <a:r>
                <a:rPr lang="de-DE" sz="1100">
                  <a:solidFill>
                    <a:schemeClr val="bg1"/>
                  </a:solidFill>
                </a:rPr>
                <a:t>© Keimer</a:t>
              </a:r>
              <a:endParaRPr/>
            </a:p>
          </p:txBody>
        </p:sp>
      </p:grpSp>
      <p:sp>
        <p:nvSpPr>
          <p:cNvPr id="14" name="Datumsplatzhalter 17" hidden="0"/>
          <p:cNvSpPr>
            <a:spLocks noGrp="1"/>
          </p:cNvSpPr>
          <p:nvPr isPhoto="0" userDrawn="0">
            <p:ph type="dt" sz="half" idx="10" hasCustomPrompt="0"/>
          </p:nvPr>
        </p:nvSpPr>
        <p:spPr bwMode="auto">
          <a:xfrm>
            <a:off x="838200" y="6356350"/>
            <a:ext cx="2743200" cy="365125"/>
          </a:xfrm>
        </p:spPr>
        <p:txBody>
          <a:bodyPr/>
          <a:lstStyle/>
          <a:p>
            <a:pPr>
              <a:defRPr/>
            </a:pPr>
            <a:r>
              <a:rPr lang="en-GB"/>
              <a:t>18/06/20218</a:t>
            </a:r>
            <a:endParaRPr lang="de-DE"/>
          </a:p>
        </p:txBody>
      </p:sp>
      <p:sp>
        <p:nvSpPr>
          <p:cNvPr id="15" name="Pfeil nach unten 5" hidden="0"/>
          <p:cNvSpPr/>
          <p:nvPr isPhoto="0" userDrawn="0"/>
        </p:nvSpPr>
        <p:spPr bwMode="auto">
          <a:xfrm rot="18382790">
            <a:off x="9983052" y="1798196"/>
            <a:ext cx="220104" cy="452516"/>
          </a:xfrm>
          <a:prstGeom prst="downArrow">
            <a:avLst>
              <a:gd name="adj1" fmla="val 50000"/>
              <a:gd name="adj2"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de-DE"/>
          </a:p>
        </p:txBody>
      </p:sp>
      <p:grpSp>
        <p:nvGrpSpPr>
          <p:cNvPr id="16" name="Gruppieren 2" hidden="0"/>
          <p:cNvGrpSpPr/>
          <p:nvPr isPhoto="0" userDrawn="0"/>
        </p:nvGrpSpPr>
        <p:grpSpPr bwMode="auto">
          <a:xfrm>
            <a:off x="9336361" y="2894953"/>
            <a:ext cx="2731196" cy="1800000"/>
            <a:chOff x="6059921" y="2552000"/>
            <a:chExt cx="5436086" cy="3652622"/>
          </a:xfrm>
        </p:grpSpPr>
        <p:pic>
          <p:nvPicPr>
            <p:cNvPr id="17" name="Grafik 11" hidden="0"/>
            <p:cNvPicPr>
              <a:picLocks noChangeAspect="1"/>
            </p:cNvPicPr>
            <p:nvPr isPhoto="0" userDrawn="0"/>
          </p:nvPicPr>
          <p:blipFill>
            <a:blip r:embed="rId4"/>
            <a:stretch/>
          </p:blipFill>
          <p:spPr bwMode="auto">
            <a:xfrm>
              <a:off x="6168007" y="2552000"/>
              <a:ext cx="5328000" cy="3552000"/>
            </a:xfrm>
            <a:prstGeom prst="rect">
              <a:avLst/>
            </a:prstGeom>
            <a:effectLst>
              <a:outerShdw blurRad="50800" dist="38100" dir="2700000" rotWithShape="0" algn="tl">
                <a:prstClr val="black">
                  <a:alpha val="40000"/>
                </a:prstClr>
              </a:outerShdw>
            </a:effectLst>
          </p:spPr>
        </p:pic>
        <p:sp>
          <p:nvSpPr>
            <p:cNvPr id="18" name="Textfeld 12" hidden="0"/>
            <p:cNvSpPr/>
            <p:nvPr isPhoto="0" userDrawn="0"/>
          </p:nvSpPr>
          <p:spPr bwMode="auto">
            <a:xfrm>
              <a:off x="6059921" y="5699158"/>
              <a:ext cx="2082328" cy="505464"/>
            </a:xfrm>
            <a:prstGeom prst="rect">
              <a:avLst/>
            </a:prstGeom>
            <a:noFill/>
          </p:spPr>
          <p:txBody>
            <a:bodyPr wrap="square" rtlCol="0">
              <a:spAutoFit/>
            </a:bodyPr>
            <a:lstStyle/>
            <a:p>
              <a:pPr>
                <a:defRPr/>
              </a:pPr>
              <a:r>
                <a:rPr lang="de-DE" sz="1000">
                  <a:solidFill>
                    <a:schemeClr val="bg1"/>
                  </a:solidFill>
                </a:rPr>
                <a:t>© </a:t>
              </a:r>
              <a:r>
                <a:rPr lang="de-DE" sz="1000">
                  <a:solidFill>
                    <a:schemeClr val="bg1"/>
                  </a:solidFill>
                </a:rPr>
                <a:t>Keimer</a:t>
              </a:r>
              <a:endParaRPr lang="en-GB" sz="1000">
                <a:solidFill>
                  <a:schemeClr val="bg1"/>
                </a:solidFill>
              </a:endParaRPr>
            </a:p>
          </p:txBody>
        </p:sp>
      </p:grpSp>
      <p:grpSp>
        <p:nvGrpSpPr>
          <p:cNvPr id="19" name="Gruppieren 1" hidden="0"/>
          <p:cNvGrpSpPr/>
          <p:nvPr isPhoto="0" userDrawn="0"/>
        </p:nvGrpSpPr>
        <p:grpSpPr bwMode="auto">
          <a:xfrm>
            <a:off x="9336359" y="4723639"/>
            <a:ext cx="2743779" cy="1682297"/>
            <a:chOff x="22820688" y="2905416"/>
            <a:chExt cx="5599980" cy="3702972"/>
          </a:xfrm>
        </p:grpSpPr>
        <p:pic>
          <p:nvPicPr>
            <p:cNvPr id="20" name="Grafik 13" hidden="0"/>
            <p:cNvPicPr>
              <a:picLocks noChangeAspect="1"/>
            </p:cNvPicPr>
            <p:nvPr isPhoto="0" userDrawn="0"/>
          </p:nvPicPr>
          <p:blipFill>
            <a:blip r:embed="rId5"/>
            <a:stretch/>
          </p:blipFill>
          <p:spPr bwMode="auto">
            <a:xfrm>
              <a:off x="22902538" y="2905416"/>
              <a:ext cx="5518130" cy="3550971"/>
            </a:xfrm>
            <a:prstGeom prst="rect">
              <a:avLst/>
            </a:prstGeom>
            <a:effectLst>
              <a:outerShdw blurRad="50800" dist="38100" dir="2700000" rotWithShape="0" algn="tl">
                <a:prstClr val="black">
                  <a:alpha val="40000"/>
                </a:prstClr>
              </a:outerShdw>
            </a:effectLst>
          </p:spPr>
        </p:pic>
        <p:sp>
          <p:nvSpPr>
            <p:cNvPr id="21" name="Textfeld 15" hidden="0"/>
            <p:cNvSpPr/>
            <p:nvPr isPhoto="0" userDrawn="0"/>
          </p:nvSpPr>
          <p:spPr bwMode="auto">
            <a:xfrm>
              <a:off x="22820688" y="5986491"/>
              <a:ext cx="2009106" cy="621897"/>
            </a:xfrm>
            <a:prstGeom prst="rect">
              <a:avLst/>
            </a:prstGeom>
            <a:noFill/>
          </p:spPr>
          <p:txBody>
            <a:bodyPr wrap="square" rtlCol="0">
              <a:spAutoFit/>
            </a:bodyPr>
            <a:lstStyle/>
            <a:p>
              <a:pPr>
                <a:defRPr/>
              </a:pPr>
              <a:r>
                <a:rPr lang="de-DE" sz="1050">
                  <a:solidFill>
                    <a:schemeClr val="bg1"/>
                  </a:solidFill>
                </a:rPr>
                <a:t>© </a:t>
              </a:r>
              <a:r>
                <a:rPr lang="de-DE" sz="1050">
                  <a:solidFill>
                    <a:schemeClr val="bg1"/>
                  </a:solidFill>
                </a:rPr>
                <a:t>Kosmalla</a:t>
              </a:r>
              <a:endParaRPr lang="en-GB" sz="1050">
                <a:solidFill>
                  <a:schemeClr val="bg1"/>
                </a:solidFill>
              </a:endParaRPr>
            </a:p>
          </p:txBody>
        </p:sp>
      </p:grpSp>
      <p:sp>
        <p:nvSpPr>
          <p:cNvPr id="22" name="Fußzeilenplatzhalter 3" hidden="0"/>
          <p:cNvSpPr>
            <a:spLocks noGrp="1"/>
          </p:cNvSpPr>
          <p:nvPr isPhoto="0" userDrawn="0">
            <p:ph type="ftr" sz="quarter" idx="11" hasCustomPrompt="0"/>
          </p:nvPr>
        </p:nvSpPr>
        <p:spPr bwMode="auto">
          <a:xfrm>
            <a:off x="2207568" y="6356350"/>
            <a:ext cx="7992888" cy="365125"/>
          </a:xfrm>
        </p:spPr>
        <p:txBody>
          <a:bodyPr/>
          <a:lstStyle/>
          <a:p>
            <a:pPr>
              <a:defRPr/>
            </a:pPr>
            <a:r>
              <a:rPr lang="en-US"/>
              <a:t>Lojek and Paul | </a:t>
            </a:r>
            <a:r>
              <a:rPr lang="en-US"/>
              <a:t>CoU</a:t>
            </a:r>
            <a:r>
              <a:rPr lang="en-US"/>
              <a:t> 2021 | Retaining </a:t>
            </a:r>
            <a:r>
              <a:rPr lang="en-US"/>
              <a:t>sediment as foundation for ecosystem services of coastal vegetation</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Inhaltsplatzhalter 2" hidden="0"/>
          <p:cNvSpPr>
            <a:spLocks noGrp="1"/>
          </p:cNvSpPr>
          <p:nvPr isPhoto="0" userDrawn="0">
            <p:ph idx="1" hasCustomPrompt="0"/>
          </p:nvPr>
        </p:nvSpPr>
        <p:spPr bwMode="auto">
          <a:xfrm>
            <a:off x="811200" y="1258495"/>
            <a:ext cx="9677288" cy="5338857"/>
          </a:xfrm>
        </p:spPr>
        <p:txBody>
          <a:bodyPr>
            <a:normAutofit/>
          </a:bodyPr>
          <a:lstStyle/>
          <a:p>
            <a:pPr>
              <a:defRPr/>
            </a:pPr>
            <a:r>
              <a:rPr lang="en-US" sz="2200" b="1"/>
              <a:t>Monthly</a:t>
            </a:r>
            <a:r>
              <a:rPr lang="de-DE" sz="2200" b="1"/>
              <a:t> </a:t>
            </a:r>
            <a:r>
              <a:rPr lang="en-US" sz="2200" b="1"/>
              <a:t>vegetation</a:t>
            </a:r>
            <a:r>
              <a:rPr lang="de-DE" sz="2200" b="1"/>
              <a:t> </a:t>
            </a:r>
            <a:r>
              <a:rPr lang="en-US" sz="2200" b="1"/>
              <a:t>assessment</a:t>
            </a:r>
            <a:endParaRPr lang="en-US"/>
          </a:p>
          <a:p>
            <a:pPr marL="0" indent="0">
              <a:buNone/>
              <a:defRPr/>
            </a:pPr>
            <a:endParaRPr lang="de-DE" sz="2200" b="1"/>
          </a:p>
          <a:p>
            <a:pPr marL="0" indent="0">
              <a:buNone/>
              <a:defRPr/>
            </a:pPr>
            <a:r>
              <a:rPr lang="de-DE" sz="2200" b="1"/>
              <a:t>1. </a:t>
            </a:r>
            <a:r>
              <a:rPr lang="de-DE" sz="2200" b="1"/>
              <a:t>Height </a:t>
            </a:r>
            <a:r>
              <a:rPr lang="de-DE" sz="2200" b="1"/>
              <a:t>and</a:t>
            </a:r>
            <a:r>
              <a:rPr lang="de-DE" sz="2200" b="1"/>
              <a:t> </a:t>
            </a:r>
            <a:r>
              <a:rPr lang="de-DE" sz="2200" b="1"/>
              <a:t>density</a:t>
            </a:r>
            <a:endParaRPr/>
          </a:p>
          <a:p>
            <a:pPr marL="0" indent="0">
              <a:buNone/>
              <a:defRPr/>
            </a:pPr>
            <a:r>
              <a:rPr lang="de-DE" sz="2200" b="1"/>
              <a:t>	</a:t>
            </a:r>
            <a:r>
              <a:rPr lang="de-DE" sz="2200" b="1" i="1"/>
              <a:t>Fotomethod</a:t>
            </a:r>
            <a:endParaRPr/>
          </a:p>
          <a:p>
            <a:pPr marL="0" indent="0">
              <a:buNone/>
              <a:defRPr/>
            </a:pPr>
            <a:r>
              <a:rPr lang="de-DE" sz="2200" b="1"/>
              <a:t>2. </a:t>
            </a:r>
            <a:r>
              <a:rPr lang="de-DE" sz="2200" b="1"/>
              <a:t>Soil</a:t>
            </a:r>
            <a:r>
              <a:rPr lang="de-DE" sz="2200" b="1"/>
              <a:t> </a:t>
            </a:r>
            <a:r>
              <a:rPr lang="de-DE" sz="2200" b="1"/>
              <a:t>shear</a:t>
            </a:r>
            <a:r>
              <a:rPr lang="de-DE" sz="2200" b="1"/>
              <a:t> </a:t>
            </a:r>
            <a:r>
              <a:rPr lang="de-DE" sz="2200" b="1"/>
              <a:t>resistance</a:t>
            </a:r>
            <a:r>
              <a:rPr lang="de-DE" sz="2200" b="1"/>
              <a:t> </a:t>
            </a:r>
            <a:endParaRPr/>
          </a:p>
          <a:p>
            <a:pPr marL="0" indent="0">
              <a:buNone/>
              <a:defRPr/>
            </a:pPr>
            <a:r>
              <a:rPr lang="de-DE" sz="2200" b="1"/>
              <a:t>	</a:t>
            </a:r>
            <a:r>
              <a:rPr lang="de-DE" sz="2200" b="1" i="1"/>
              <a:t>DiCoastar</a:t>
            </a:r>
            <a:endParaRPr lang="de-DE" sz="2200" b="1" i="1"/>
          </a:p>
          <a:p>
            <a:pPr marL="0" indent="0">
              <a:buNone/>
              <a:defRPr/>
            </a:pPr>
            <a:r>
              <a:rPr lang="de-DE" sz="2200" b="1"/>
              <a:t>3. </a:t>
            </a:r>
            <a:r>
              <a:rPr lang="de-DE" sz="2200" b="1"/>
              <a:t>Pull-out-</a:t>
            </a:r>
            <a:r>
              <a:rPr lang="de-DE" sz="2200" b="1"/>
              <a:t>resistance</a:t>
            </a:r>
            <a:endParaRPr/>
          </a:p>
          <a:p>
            <a:pPr marL="0" indent="0">
              <a:buNone/>
              <a:defRPr/>
            </a:pPr>
            <a:endParaRPr lang="de-DE" sz="2200" b="1"/>
          </a:p>
          <a:p>
            <a:pPr marL="0" indent="0">
              <a:buNone/>
              <a:defRPr/>
            </a:pPr>
            <a:r>
              <a:rPr lang="en-US" sz="2200"/>
              <a:t>Complementary</a:t>
            </a:r>
            <a:r>
              <a:rPr lang="de-DE" sz="2200"/>
              <a:t>:</a:t>
            </a:r>
            <a:endParaRPr/>
          </a:p>
          <a:p>
            <a:pPr>
              <a:buFont typeface="Wingdings"/>
              <a:buChar char="§"/>
              <a:defRPr/>
            </a:pPr>
            <a:r>
              <a:rPr lang="en-US" sz="2200"/>
              <a:t>Soil sensors, wave gauges, wave buoys</a:t>
            </a:r>
            <a:endParaRPr lang="en-US"/>
          </a:p>
          <a:p>
            <a:pPr>
              <a:buFont typeface="Wingdings"/>
              <a:buChar char="§"/>
              <a:defRPr/>
            </a:pPr>
            <a:r>
              <a:rPr lang="de-DE" sz="2200"/>
              <a:t>Laserscans </a:t>
            </a:r>
            <a:r>
              <a:rPr lang="en-US" sz="2200"/>
              <a:t>for topographic data (</a:t>
            </a:r>
            <a:r>
              <a:rPr lang="en-US" sz="2200"/>
              <a:t>dGPS</a:t>
            </a:r>
            <a:r>
              <a:rPr lang="en-US" sz="2200"/>
              <a:t> referenced</a:t>
            </a:r>
            <a:r>
              <a:rPr lang="de-DE" sz="2200"/>
              <a:t>)</a:t>
            </a:r>
            <a:endParaRPr/>
          </a:p>
          <a:p>
            <a:pPr>
              <a:buFont typeface="Wingdings"/>
              <a:buChar char="§"/>
              <a:defRPr/>
            </a:pPr>
            <a:r>
              <a:rPr lang="de-DE" sz="2200"/>
              <a:t>Sandtraps </a:t>
            </a:r>
            <a:r>
              <a:rPr lang="en-US" sz="2200"/>
              <a:t>for </a:t>
            </a:r>
            <a:r>
              <a:rPr lang="en-US" sz="2200"/>
              <a:t>aeolic</a:t>
            </a:r>
            <a:r>
              <a:rPr lang="en-US" sz="2200"/>
              <a:t> transport characteristics</a:t>
            </a:r>
            <a:endParaRPr lang="en-US"/>
          </a:p>
          <a:p>
            <a:pPr>
              <a:buFont typeface="Wingdings"/>
              <a:buChar char="§"/>
              <a:defRPr/>
            </a:pPr>
            <a:r>
              <a:rPr lang="de-DE" sz="2200"/>
              <a:t>Vegetation </a:t>
            </a:r>
            <a:r>
              <a:rPr lang="de-DE" sz="2200"/>
              <a:t>samples</a:t>
            </a:r>
            <a:r>
              <a:rPr lang="de-DE" sz="2200"/>
              <a:t> </a:t>
            </a:r>
            <a:endParaRPr lang="de-DE" sz="2200"/>
          </a:p>
          <a:p>
            <a:pPr marL="0" indent="0">
              <a:buNone/>
              <a:defRPr/>
            </a:pPr>
            <a:endParaRPr lang="de-DE" sz="2200" b="1"/>
          </a:p>
          <a:p>
            <a:pPr marL="0" indent="0">
              <a:buNone/>
              <a:defRPr/>
            </a:pPr>
            <a:endParaRPr lang="de-DE" sz="2200" b="1"/>
          </a:p>
          <a:p>
            <a:pPr marL="0" indent="0">
              <a:buNone/>
              <a:defRPr/>
            </a:pPr>
            <a:endParaRPr lang="de-DE" sz="2200" b="1"/>
          </a:p>
          <a:p>
            <a:pPr marL="0" indent="0">
              <a:buNone/>
              <a:defRPr/>
            </a:pPr>
            <a:endParaRPr lang="de-DE" sz="2200" b="1"/>
          </a:p>
          <a:p>
            <a:pPr marL="0" indent="0">
              <a:buNone/>
              <a:defRPr/>
            </a:pPr>
            <a:endParaRPr lang="de-DE" sz="2200" b="1"/>
          </a:p>
          <a:p>
            <a:pPr marL="0" indent="0">
              <a:buNone/>
              <a:defRPr/>
            </a:pPr>
            <a:endParaRPr lang="de-DE" sz="2200" b="1"/>
          </a:p>
          <a:p>
            <a:pPr marL="0" indent="0">
              <a:buNone/>
              <a:defRPr/>
            </a:pPr>
            <a:endParaRPr lang="de-DE" sz="2200" b="1"/>
          </a:p>
          <a:p>
            <a:pPr marL="0" indent="0">
              <a:buNone/>
              <a:defRPr/>
            </a:pPr>
            <a:endParaRPr lang="de-DE" sz="2200"/>
          </a:p>
        </p:txBody>
      </p:sp>
      <p:grpSp>
        <p:nvGrpSpPr>
          <p:cNvPr id="5" name="Gruppieren 35" hidden="0"/>
          <p:cNvGrpSpPr/>
          <p:nvPr isPhoto="0" userDrawn="0"/>
        </p:nvGrpSpPr>
        <p:grpSpPr bwMode="auto">
          <a:xfrm>
            <a:off x="7608168" y="1491931"/>
            <a:ext cx="4304222" cy="3217251"/>
            <a:chOff x="5822559" y="1819308"/>
            <a:chExt cx="6115284" cy="4570954"/>
          </a:xfrm>
        </p:grpSpPr>
        <p:grpSp>
          <p:nvGrpSpPr>
            <p:cNvPr id="6" name="Gruppieren 21" hidden="0"/>
            <p:cNvGrpSpPr/>
            <p:nvPr isPhoto="0" userDrawn="0"/>
          </p:nvGrpSpPr>
          <p:grpSpPr bwMode="auto">
            <a:xfrm>
              <a:off x="5822559" y="1819308"/>
              <a:ext cx="3064706" cy="2295099"/>
              <a:chOff x="5822559" y="1819308"/>
              <a:chExt cx="3064706" cy="2295099"/>
            </a:xfrm>
          </p:grpSpPr>
          <p:pic>
            <p:nvPicPr>
              <p:cNvPr id="7" name="Grafik 17" hidden="0"/>
              <p:cNvPicPr>
                <a:picLocks noChangeAspect="1"/>
              </p:cNvPicPr>
              <p:nvPr isPhoto="0" userDrawn="0"/>
            </p:nvPicPr>
            <p:blipFill>
              <a:blip r:embed="rId2"/>
              <a:stretch/>
            </p:blipFill>
            <p:spPr bwMode="auto">
              <a:xfrm>
                <a:off x="5900086" y="1819308"/>
                <a:ext cx="2987179" cy="2295099"/>
              </a:xfrm>
              <a:prstGeom prst="rect">
                <a:avLst/>
              </a:prstGeom>
              <a:ln>
                <a:solidFill>
                  <a:srgbClr val="002060"/>
                </a:solidFill>
              </a:ln>
            </p:spPr>
          </p:pic>
          <p:sp>
            <p:nvSpPr>
              <p:cNvPr id="8" name="Textfeld 19" hidden="0"/>
              <p:cNvSpPr/>
              <p:nvPr isPhoto="0" userDrawn="0"/>
            </p:nvSpPr>
            <p:spPr bwMode="auto">
              <a:xfrm>
                <a:off x="5822559" y="3754678"/>
                <a:ext cx="1305585" cy="276999"/>
              </a:xfrm>
              <a:prstGeom prst="rect">
                <a:avLst/>
              </a:prstGeom>
              <a:noFill/>
            </p:spPr>
            <p:txBody>
              <a:bodyPr wrap="square" rtlCol="0">
                <a:spAutoFit/>
              </a:bodyPr>
              <a:lstStyle/>
              <a:p>
                <a:pPr>
                  <a:defRPr/>
                </a:pPr>
                <a:r>
                  <a:rPr lang="de-DE" sz="1200">
                    <a:solidFill>
                      <a:schemeClr val="bg1"/>
                    </a:solidFill>
                  </a:rPr>
                  <a:t>© </a:t>
                </a:r>
                <a:r>
                  <a:rPr lang="de-DE" sz="1200">
                    <a:solidFill>
                      <a:schemeClr val="bg1"/>
                    </a:solidFill>
                  </a:rPr>
                  <a:t>Kosmalla</a:t>
                </a:r>
                <a:endParaRPr lang="en-GB" sz="1200">
                  <a:solidFill>
                    <a:schemeClr val="bg1"/>
                  </a:solidFill>
                </a:endParaRPr>
              </a:p>
            </p:txBody>
          </p:sp>
        </p:grpSp>
        <p:grpSp>
          <p:nvGrpSpPr>
            <p:cNvPr id="9" name="Gruppieren 26" hidden="0"/>
            <p:cNvGrpSpPr/>
            <p:nvPr isPhoto="0" userDrawn="0"/>
          </p:nvGrpSpPr>
          <p:grpSpPr bwMode="auto">
            <a:xfrm>
              <a:off x="8790071" y="1819309"/>
              <a:ext cx="3118739" cy="2262732"/>
              <a:chOff x="8790071" y="1819309"/>
              <a:chExt cx="3118739" cy="2262732"/>
            </a:xfrm>
          </p:grpSpPr>
          <p:pic>
            <p:nvPicPr>
              <p:cNvPr id="10" name="Grafik 15" hidden="0"/>
              <p:cNvPicPr>
                <a:picLocks noChangeAspect="1"/>
              </p:cNvPicPr>
              <p:nvPr isPhoto="0" userDrawn="0"/>
            </p:nvPicPr>
            <p:blipFill>
              <a:blip r:embed="rId3"/>
              <a:stretch/>
            </p:blipFill>
            <p:spPr bwMode="auto">
              <a:xfrm>
                <a:off x="8884474" y="1819309"/>
                <a:ext cx="3024336" cy="2262732"/>
              </a:xfrm>
              <a:prstGeom prst="rect">
                <a:avLst/>
              </a:prstGeom>
              <a:ln>
                <a:solidFill>
                  <a:srgbClr val="002060"/>
                </a:solidFill>
              </a:ln>
            </p:spPr>
          </p:pic>
          <p:sp>
            <p:nvSpPr>
              <p:cNvPr id="11" name="Textfeld 20" hidden="0"/>
              <p:cNvSpPr/>
              <p:nvPr isPhoto="0" userDrawn="0"/>
            </p:nvSpPr>
            <p:spPr bwMode="auto">
              <a:xfrm>
                <a:off x="8790071" y="3744284"/>
                <a:ext cx="1305586" cy="273094"/>
              </a:xfrm>
              <a:prstGeom prst="rect">
                <a:avLst/>
              </a:prstGeom>
              <a:noFill/>
            </p:spPr>
            <p:txBody>
              <a:bodyPr wrap="square" rtlCol="0">
                <a:spAutoFit/>
              </a:bodyPr>
              <a:lstStyle/>
              <a:p>
                <a:pPr>
                  <a:defRPr/>
                </a:pPr>
                <a:r>
                  <a:rPr lang="de-DE" sz="1200">
                    <a:solidFill>
                      <a:schemeClr val="bg1"/>
                    </a:solidFill>
                  </a:rPr>
                  <a:t>© </a:t>
                </a:r>
                <a:r>
                  <a:rPr lang="de-DE" sz="1200">
                    <a:solidFill>
                      <a:schemeClr val="bg1"/>
                    </a:solidFill>
                  </a:rPr>
                  <a:t>Kosmalla</a:t>
                </a:r>
                <a:endParaRPr lang="en-GB" sz="1200">
                  <a:solidFill>
                    <a:schemeClr val="bg1"/>
                  </a:solidFill>
                </a:endParaRPr>
              </a:p>
            </p:txBody>
          </p:sp>
        </p:grpSp>
        <p:pic>
          <p:nvPicPr>
            <p:cNvPr id="12" name="Grafik 16" hidden="0"/>
            <p:cNvPicPr>
              <a:picLocks noChangeAspect="1"/>
            </p:cNvPicPr>
            <p:nvPr isPhoto="0" userDrawn="0"/>
          </p:nvPicPr>
          <p:blipFill>
            <a:blip r:embed="rId4"/>
            <a:stretch/>
          </p:blipFill>
          <p:spPr bwMode="auto">
            <a:xfrm>
              <a:off x="5877512" y="4074801"/>
              <a:ext cx="3087281" cy="2315461"/>
            </a:xfrm>
            <a:prstGeom prst="rect">
              <a:avLst/>
            </a:prstGeom>
          </p:spPr>
        </p:pic>
        <p:pic>
          <p:nvPicPr>
            <p:cNvPr id="13" name="Grafik 14" hidden="0"/>
            <p:cNvPicPr>
              <a:picLocks noChangeAspect="1"/>
            </p:cNvPicPr>
            <p:nvPr isPhoto="0" userDrawn="0"/>
          </p:nvPicPr>
          <p:blipFill>
            <a:blip r:embed="rId5"/>
            <a:stretch/>
          </p:blipFill>
          <p:spPr bwMode="auto">
            <a:xfrm>
              <a:off x="8852414" y="4077072"/>
              <a:ext cx="3085429" cy="2313190"/>
            </a:xfrm>
            <a:prstGeom prst="rect">
              <a:avLst/>
            </a:prstGeom>
            <a:ln>
              <a:noFill/>
            </a:ln>
          </p:spPr>
        </p:pic>
      </p:grpSp>
      <p:grpSp>
        <p:nvGrpSpPr>
          <p:cNvPr id="14" name="Gruppieren 24" hidden="0"/>
          <p:cNvGrpSpPr/>
          <p:nvPr isPhoto="0" userDrawn="0"/>
        </p:nvGrpSpPr>
        <p:grpSpPr bwMode="auto">
          <a:xfrm>
            <a:off x="5185711" y="1491931"/>
            <a:ext cx="2483101" cy="1922749"/>
            <a:chOff x="588045" y="3811239"/>
            <a:chExt cx="3622391" cy="2804940"/>
          </a:xfrm>
        </p:grpSpPr>
        <p:pic>
          <p:nvPicPr>
            <p:cNvPr id="15" name="Grafik 18" hidden="0"/>
            <p:cNvPicPr>
              <a:picLocks noChangeAspect="1"/>
            </p:cNvPicPr>
            <p:nvPr isPhoto="0" userDrawn="0"/>
          </p:nvPicPr>
          <p:blipFill>
            <a:blip r:embed="rId6"/>
            <a:stretch/>
          </p:blipFill>
          <p:spPr bwMode="auto">
            <a:xfrm>
              <a:off x="588045" y="3811239"/>
              <a:ext cx="3456732" cy="2786113"/>
            </a:xfrm>
            <a:prstGeom prst="rect">
              <a:avLst/>
            </a:prstGeom>
          </p:spPr>
        </p:pic>
        <p:sp>
          <p:nvSpPr>
            <p:cNvPr id="16" name="Textfeld 23" hidden="0"/>
            <p:cNvSpPr/>
            <p:nvPr isPhoto="0" userDrawn="0"/>
          </p:nvSpPr>
          <p:spPr bwMode="auto">
            <a:xfrm>
              <a:off x="2728467" y="6212088"/>
              <a:ext cx="1481969" cy="404091"/>
            </a:xfrm>
            <a:prstGeom prst="rect">
              <a:avLst/>
            </a:prstGeom>
            <a:noFill/>
          </p:spPr>
          <p:txBody>
            <a:bodyPr wrap="square" rtlCol="0">
              <a:spAutoFit/>
            </a:bodyPr>
            <a:lstStyle/>
            <a:p>
              <a:pPr>
                <a:defRPr/>
              </a:pPr>
              <a:r>
                <a:rPr lang="de-DE" sz="1200">
                  <a:solidFill>
                    <a:schemeClr val="bg1"/>
                  </a:solidFill>
                </a:rPr>
                <a:t>© </a:t>
              </a:r>
              <a:r>
                <a:rPr lang="de-DE" sz="1200">
                  <a:solidFill>
                    <a:schemeClr val="bg1"/>
                  </a:solidFill>
                </a:rPr>
                <a:t>Michalzik</a:t>
              </a:r>
              <a:endParaRPr lang="en-GB" sz="1200">
                <a:solidFill>
                  <a:schemeClr val="bg1"/>
                </a:solidFill>
              </a:endParaRPr>
            </a:p>
          </p:txBody>
        </p:sp>
      </p:grpSp>
      <p:sp>
        <p:nvSpPr>
          <p:cNvPr id="17" name="Titel 1" hidden="0"/>
          <p:cNvSpPr>
            <a:spLocks noGrp="1"/>
          </p:cNvSpPr>
          <p:nvPr isPhoto="0" userDrawn="0">
            <p:ph type="title" hasCustomPrompt="0"/>
          </p:nvPr>
        </p:nvSpPr>
        <p:spPr bwMode="auto"/>
        <p:txBody>
          <a:bodyPr/>
          <a:lstStyle/>
          <a:p>
            <a:pPr>
              <a:defRPr/>
            </a:pPr>
            <a:r>
              <a:rPr lang="en-US"/>
              <a:t>Vegetation assessment (Salt marsh &amp; dune)</a:t>
            </a:r>
            <a:endParaRPr/>
          </a:p>
        </p:txBody>
      </p:sp>
      <p:sp>
        <p:nvSpPr>
          <p:cNvPr id="18" name="Foliennummernplatzhalter 3" hidden="0"/>
          <p:cNvSpPr>
            <a:spLocks noGrp="1"/>
          </p:cNvSpPr>
          <p:nvPr isPhoto="0" userDrawn="0">
            <p:ph type="sldNum" sz="quarter" idx="12" hasCustomPrompt="0"/>
          </p:nvPr>
        </p:nvSpPr>
        <p:spPr bwMode="auto">
          <a:xfrm>
            <a:off x="9040800" y="6356350"/>
            <a:ext cx="2743200" cy="365125"/>
          </a:xfrm>
        </p:spPr>
        <p:txBody>
          <a:bodyPr/>
          <a:lstStyle/>
          <a:p>
            <a:pPr>
              <a:defRPr/>
            </a:pPr>
            <a:fld id="{FE81191F-8773-4EAA-BB1C-B6070A0DC8B1}" type="slidenum">
              <a:rPr lang="de-DE"/>
              <a:t>11</a:t>
            </a:fld>
            <a:endParaRPr lang="de-DE"/>
          </a:p>
        </p:txBody>
      </p:sp>
      <p:sp>
        <p:nvSpPr>
          <p:cNvPr id="19" name="Rechteck 36" hidden="0"/>
          <p:cNvSpPr/>
          <p:nvPr isPhoto="0" userDrawn="0"/>
        </p:nvSpPr>
        <p:spPr bwMode="auto">
          <a:xfrm>
            <a:off x="0" y="6356350"/>
            <a:ext cx="12192000" cy="50165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0" name="Datumsplatzhalter 4" hidden="0"/>
          <p:cNvSpPr>
            <a:spLocks noGrp="1"/>
          </p:cNvSpPr>
          <p:nvPr isPhoto="0" userDrawn="0">
            <p:ph type="dt" sz="half" idx="10" hasCustomPrompt="0"/>
          </p:nvPr>
        </p:nvSpPr>
        <p:spPr bwMode="auto">
          <a:xfrm>
            <a:off x="838200" y="6356350"/>
            <a:ext cx="2743200" cy="365125"/>
          </a:xfrm>
        </p:spPr>
        <p:txBody>
          <a:bodyPr/>
          <a:lstStyle/>
          <a:p>
            <a:pPr>
              <a:defRPr/>
            </a:pPr>
            <a:r>
              <a:rPr lang="en-GB"/>
              <a:t>18/06/20218</a:t>
            </a:r>
            <a:endParaRPr lang="de-DE"/>
          </a:p>
        </p:txBody>
      </p:sp>
      <p:grpSp>
        <p:nvGrpSpPr>
          <p:cNvPr id="21" name="Gruppieren 28" hidden="0"/>
          <p:cNvGrpSpPr/>
          <p:nvPr isPhoto="0" userDrawn="0"/>
        </p:nvGrpSpPr>
        <p:grpSpPr bwMode="auto">
          <a:xfrm>
            <a:off x="9596459" y="4709182"/>
            <a:ext cx="2317693" cy="1513662"/>
            <a:chOff x="17686834" y="4863239"/>
            <a:chExt cx="3540894" cy="2338712"/>
          </a:xfrm>
        </p:grpSpPr>
        <p:pic>
          <p:nvPicPr>
            <p:cNvPr id="22" name="Grafik 11" hidden="0"/>
            <p:cNvPicPr>
              <a:picLocks noChangeAspect="1"/>
            </p:cNvPicPr>
            <p:nvPr isPhoto="0" userDrawn="0"/>
          </p:nvPicPr>
          <p:blipFill>
            <a:blip r:embed="rId7"/>
            <a:stretch/>
          </p:blipFill>
          <p:spPr bwMode="auto">
            <a:xfrm>
              <a:off x="17771343" y="4863239"/>
              <a:ext cx="3456385" cy="2338712"/>
            </a:xfrm>
            <a:prstGeom prst="rect">
              <a:avLst/>
            </a:prstGeom>
          </p:spPr>
        </p:pic>
        <p:sp>
          <p:nvSpPr>
            <p:cNvPr id="23" name="Textfeld 13" hidden="0"/>
            <p:cNvSpPr/>
            <p:nvPr isPhoto="0" userDrawn="0"/>
          </p:nvSpPr>
          <p:spPr bwMode="auto">
            <a:xfrm>
              <a:off x="17686834" y="6784696"/>
              <a:ext cx="1557276" cy="276366"/>
            </a:xfrm>
            <a:prstGeom prst="rect">
              <a:avLst/>
            </a:prstGeom>
            <a:noFill/>
          </p:spPr>
          <p:txBody>
            <a:bodyPr wrap="square" rtlCol="0">
              <a:spAutoFit/>
            </a:bodyPr>
            <a:lstStyle/>
            <a:p>
              <a:pPr>
                <a:defRPr/>
              </a:pPr>
              <a:r>
                <a:rPr lang="de-DE" sz="1200">
                  <a:solidFill>
                    <a:schemeClr val="bg1"/>
                  </a:solidFill>
                </a:rPr>
                <a:t>© </a:t>
              </a:r>
              <a:r>
                <a:rPr lang="de-DE" sz="1200">
                  <a:solidFill>
                    <a:schemeClr val="bg1"/>
                  </a:solidFill>
                </a:rPr>
                <a:t>Keimer</a:t>
              </a:r>
              <a:endParaRPr lang="en-GB" sz="1200">
                <a:solidFill>
                  <a:schemeClr val="bg1"/>
                </a:solidFill>
              </a:endParaRPr>
            </a:p>
          </p:txBody>
        </p:sp>
      </p:grpSp>
      <p:sp>
        <p:nvSpPr>
          <p:cNvPr id="24" name="Fußzeilenplatzhalter 3" hidden="0"/>
          <p:cNvSpPr>
            <a:spLocks noGrp="1"/>
          </p:cNvSpPr>
          <p:nvPr isPhoto="0" userDrawn="0">
            <p:ph type="ftr" sz="quarter" idx="11" hasCustomPrompt="0"/>
          </p:nvPr>
        </p:nvSpPr>
        <p:spPr bwMode="auto">
          <a:xfrm>
            <a:off x="2207568" y="6356350"/>
            <a:ext cx="7992888" cy="365125"/>
          </a:xfrm>
        </p:spPr>
        <p:txBody>
          <a:bodyPr/>
          <a:lstStyle/>
          <a:p>
            <a:pPr>
              <a:defRPr/>
            </a:pPr>
            <a:r>
              <a:rPr lang="en-US"/>
              <a:t>Lojek and Paul | </a:t>
            </a:r>
            <a:r>
              <a:rPr lang="en-US"/>
              <a:t>CoU</a:t>
            </a:r>
            <a:r>
              <a:rPr lang="en-US"/>
              <a:t> 2021 | Retaining </a:t>
            </a:r>
            <a:r>
              <a:rPr lang="en-US"/>
              <a:t>sediment as foundation for ecosystem services of coastal vegetation</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pic>
        <p:nvPicPr>
          <p:cNvPr id="4" name="Grafik 1" hidden="0"/>
          <p:cNvPicPr>
            <a:picLocks noChangeAspect="1"/>
          </p:cNvPicPr>
          <p:nvPr isPhoto="0" userDrawn="0"/>
        </p:nvPicPr>
        <p:blipFill>
          <a:blip r:embed="rId2"/>
          <a:stretch/>
        </p:blipFill>
        <p:spPr bwMode="auto">
          <a:xfrm>
            <a:off x="5556248" y="3147771"/>
            <a:ext cx="3756693" cy="1521740"/>
          </a:xfrm>
          <a:prstGeom prst="rect">
            <a:avLst/>
          </a:prstGeom>
        </p:spPr>
      </p:pic>
      <p:sp>
        <p:nvSpPr>
          <p:cNvPr id="5" name="Inhaltsplatzhalter 2" hidden="0"/>
          <p:cNvSpPr>
            <a:spLocks noGrp="1"/>
          </p:cNvSpPr>
          <p:nvPr isPhoto="0" userDrawn="0">
            <p:ph idx="1" hasCustomPrompt="0"/>
          </p:nvPr>
        </p:nvSpPr>
        <p:spPr bwMode="auto">
          <a:xfrm>
            <a:off x="811201" y="1258495"/>
            <a:ext cx="8740540" cy="5338857"/>
          </a:xfrm>
        </p:spPr>
        <p:txBody>
          <a:bodyPr>
            <a:normAutofit/>
          </a:bodyPr>
          <a:lstStyle/>
          <a:p>
            <a:pPr marL="0" indent="0">
              <a:spcBef>
                <a:spcPts val="600"/>
              </a:spcBef>
              <a:spcAft>
                <a:spcPts val="600"/>
              </a:spcAft>
              <a:buNone/>
              <a:defRPr/>
            </a:pPr>
            <a:r>
              <a:rPr lang="de-DE" sz="2200" b="1"/>
              <a:t>Stationary</a:t>
            </a:r>
            <a:r>
              <a:rPr lang="de-DE" sz="2200" b="1"/>
              <a:t> </a:t>
            </a:r>
            <a:r>
              <a:rPr lang="de-DE" sz="2200" b="1"/>
              <a:t>Soil</a:t>
            </a:r>
            <a:r>
              <a:rPr lang="de-DE" sz="2200" b="1"/>
              <a:t> Lab </a:t>
            </a:r>
            <a:r>
              <a:rPr lang="de-DE" sz="2200"/>
              <a:t>(Island </a:t>
            </a:r>
            <a:r>
              <a:rPr lang="de-DE" sz="2200"/>
              <a:t>of</a:t>
            </a:r>
            <a:r>
              <a:rPr lang="de-DE" sz="2200"/>
              <a:t> </a:t>
            </a:r>
            <a:r>
              <a:rPr lang="de-DE" sz="2200"/>
              <a:t>Spiekeroog</a:t>
            </a:r>
            <a:r>
              <a:rPr lang="de-DE" sz="2200"/>
              <a:t>)</a:t>
            </a:r>
            <a:endParaRPr lang="de-DE" sz="2000"/>
          </a:p>
          <a:p>
            <a:pPr>
              <a:buFont typeface="Wingdings"/>
              <a:buChar char="§"/>
              <a:defRPr/>
            </a:pPr>
            <a:r>
              <a:rPr lang="de-DE" sz="2200"/>
              <a:t>Organic</a:t>
            </a:r>
            <a:r>
              <a:rPr lang="de-DE" sz="2200"/>
              <a:t> matter </a:t>
            </a:r>
            <a:r>
              <a:rPr lang="de-DE" sz="2200"/>
              <a:t>content</a:t>
            </a:r>
            <a:endParaRPr lang="de-DE" sz="2200"/>
          </a:p>
          <a:p>
            <a:pPr>
              <a:buFont typeface="Wingdings"/>
              <a:buChar char="§"/>
              <a:defRPr/>
            </a:pPr>
            <a:r>
              <a:rPr lang="de-DE" sz="2200"/>
              <a:t>Root </a:t>
            </a:r>
            <a:r>
              <a:rPr lang="de-DE" sz="2200"/>
              <a:t>length</a:t>
            </a:r>
            <a:r>
              <a:rPr lang="de-DE" sz="2200"/>
              <a:t> </a:t>
            </a:r>
            <a:r>
              <a:rPr lang="de-DE" sz="2200"/>
              <a:t>density</a:t>
            </a:r>
            <a:endParaRPr lang="de-DE" sz="2200"/>
          </a:p>
          <a:p>
            <a:pPr>
              <a:buFont typeface="Wingdings"/>
              <a:buChar char="§"/>
              <a:defRPr/>
            </a:pPr>
            <a:r>
              <a:rPr lang="de-DE" sz="2200"/>
              <a:t>Sieve</a:t>
            </a:r>
            <a:r>
              <a:rPr lang="de-DE" sz="2200"/>
              <a:t> </a:t>
            </a:r>
            <a:r>
              <a:rPr lang="de-DE" sz="2200"/>
              <a:t>curve</a:t>
            </a:r>
            <a:endParaRPr lang="de-DE" sz="2200"/>
          </a:p>
          <a:p>
            <a:pPr marL="0" indent="0">
              <a:buNone/>
              <a:defRPr/>
            </a:pPr>
            <a:endParaRPr lang="de-DE" sz="2200"/>
          </a:p>
          <a:p>
            <a:pPr marL="0" indent="0">
              <a:spcBef>
                <a:spcPts val="600"/>
              </a:spcBef>
              <a:spcAft>
                <a:spcPts val="600"/>
              </a:spcAft>
              <a:buNone/>
              <a:defRPr/>
            </a:pPr>
            <a:r>
              <a:rPr lang="de-DE" sz="2200" b="1"/>
              <a:t>Mobile </a:t>
            </a:r>
            <a:r>
              <a:rPr lang="de-DE" sz="2200" b="1"/>
              <a:t>terrestrial</a:t>
            </a:r>
            <a:r>
              <a:rPr lang="de-DE" sz="2200" b="1"/>
              <a:t> </a:t>
            </a:r>
            <a:r>
              <a:rPr lang="de-DE" sz="2200" b="1"/>
              <a:t>lab</a:t>
            </a:r>
            <a:endParaRPr lang="de-DE" sz="2200"/>
          </a:p>
          <a:p>
            <a:pPr>
              <a:buFont typeface="Wingdings"/>
              <a:buChar char="§"/>
              <a:defRPr/>
            </a:pPr>
            <a:r>
              <a:rPr lang="de-DE" sz="2200"/>
              <a:t>Microscopy</a:t>
            </a:r>
            <a:endParaRPr lang="de-DE" sz="2200"/>
          </a:p>
          <a:p>
            <a:pPr>
              <a:buFont typeface="Wingdings"/>
              <a:buChar char="§"/>
              <a:defRPr/>
            </a:pPr>
            <a:r>
              <a:rPr lang="de-DE" sz="2200"/>
              <a:t>Flexural</a:t>
            </a:r>
            <a:r>
              <a:rPr lang="de-DE" sz="2200"/>
              <a:t> </a:t>
            </a:r>
            <a:r>
              <a:rPr lang="de-DE" sz="2200"/>
              <a:t>stiffness</a:t>
            </a:r>
            <a:endParaRPr lang="de-DE" sz="2200"/>
          </a:p>
          <a:p>
            <a:pPr>
              <a:buFont typeface="Wingdings"/>
              <a:buChar char="§"/>
              <a:defRPr/>
            </a:pPr>
            <a:r>
              <a:rPr lang="en-US" sz="2200"/>
              <a:t>Area </a:t>
            </a:r>
            <a:r>
              <a:rPr lang="en-US" sz="2200"/>
              <a:t>moment of </a:t>
            </a:r>
            <a:r>
              <a:rPr lang="en-US" sz="2200"/>
              <a:t>inertia</a:t>
            </a:r>
            <a:br>
              <a:rPr lang="en-US" sz="2200"/>
            </a:br>
            <a:endParaRPr/>
          </a:p>
          <a:p>
            <a:pPr marL="0" indent="0">
              <a:buNone/>
              <a:defRPr/>
            </a:pPr>
            <a:r>
              <a:rPr lang="de-DE" sz="2200" b="1"/>
              <a:t>	</a:t>
            </a:r>
            <a:r>
              <a:rPr lang="de-DE" sz="2200"/>
              <a:t>	</a:t>
            </a:r>
            <a:endParaRPr/>
          </a:p>
          <a:p>
            <a:pPr marL="0" indent="0">
              <a:buNone/>
              <a:defRPr/>
            </a:pPr>
            <a:endParaRPr lang="de-DE"/>
          </a:p>
        </p:txBody>
      </p:sp>
      <p:sp>
        <p:nvSpPr>
          <p:cNvPr id="6" name="Rechteck 43" hidden="0"/>
          <p:cNvSpPr/>
          <p:nvPr isPhoto="0" userDrawn="0"/>
        </p:nvSpPr>
        <p:spPr bwMode="auto">
          <a:xfrm>
            <a:off x="0" y="6356350"/>
            <a:ext cx="12192000" cy="50165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7" name="Gruppieren 21" hidden="0"/>
          <p:cNvGrpSpPr/>
          <p:nvPr isPhoto="0" userDrawn="0"/>
        </p:nvGrpSpPr>
        <p:grpSpPr bwMode="auto">
          <a:xfrm>
            <a:off x="8581462" y="1344391"/>
            <a:ext cx="1916622" cy="1118728"/>
            <a:chOff x="1076790" y="2636912"/>
            <a:chExt cx="3671781" cy="2420888"/>
          </a:xfrm>
        </p:grpSpPr>
        <p:pic>
          <p:nvPicPr>
            <p:cNvPr id="8" name="Grafik 18" hidden="0"/>
            <p:cNvPicPr>
              <a:picLocks noChangeAspect="1"/>
            </p:cNvPicPr>
            <p:nvPr isPhoto="0" userDrawn="0"/>
          </p:nvPicPr>
          <p:blipFill>
            <a:blip r:embed="rId3"/>
            <a:stretch/>
          </p:blipFill>
          <p:spPr bwMode="auto">
            <a:xfrm>
              <a:off x="1117239" y="2636912"/>
              <a:ext cx="3631332" cy="2420888"/>
            </a:xfrm>
            <a:prstGeom prst="rect">
              <a:avLst/>
            </a:prstGeom>
          </p:spPr>
        </p:pic>
        <p:sp>
          <p:nvSpPr>
            <p:cNvPr id="9" name="Textfeld 19" hidden="0"/>
            <p:cNvSpPr/>
            <p:nvPr isPhoto="0" userDrawn="0"/>
          </p:nvSpPr>
          <p:spPr bwMode="auto">
            <a:xfrm>
              <a:off x="1076790" y="4411212"/>
              <a:ext cx="1817013" cy="599416"/>
            </a:xfrm>
            <a:prstGeom prst="rect">
              <a:avLst/>
            </a:prstGeom>
            <a:noFill/>
          </p:spPr>
          <p:txBody>
            <a:bodyPr wrap="square" rtlCol="0">
              <a:spAutoFit/>
            </a:bodyPr>
            <a:lstStyle/>
            <a:p>
              <a:pPr>
                <a:defRPr/>
              </a:pPr>
              <a:r>
                <a:rPr lang="de-DE" sz="1200">
                  <a:solidFill>
                    <a:schemeClr val="bg1">
                      <a:lumMod val="10000"/>
                    </a:schemeClr>
                  </a:solidFill>
                </a:rPr>
                <a:t>© </a:t>
              </a:r>
              <a:r>
                <a:rPr lang="de-DE" sz="1200">
                  <a:solidFill>
                    <a:schemeClr val="bg1">
                      <a:lumMod val="10000"/>
                    </a:schemeClr>
                  </a:solidFill>
                </a:rPr>
                <a:t>Kosmalla</a:t>
              </a:r>
              <a:endParaRPr lang="en-GB" sz="1200">
                <a:solidFill>
                  <a:schemeClr val="bg1">
                    <a:lumMod val="10000"/>
                  </a:schemeClr>
                </a:solidFill>
              </a:endParaRPr>
            </a:p>
          </p:txBody>
        </p:sp>
      </p:grpSp>
      <p:grpSp>
        <p:nvGrpSpPr>
          <p:cNvPr id="10" name="Gruppieren 16" hidden="0"/>
          <p:cNvGrpSpPr/>
          <p:nvPr isPhoto="0" userDrawn="0"/>
        </p:nvGrpSpPr>
        <p:grpSpPr bwMode="auto">
          <a:xfrm>
            <a:off x="5679965" y="4765298"/>
            <a:ext cx="2152864" cy="1479920"/>
            <a:chOff x="4007768" y="3356992"/>
            <a:chExt cx="3523320" cy="2421997"/>
          </a:xfrm>
        </p:grpSpPr>
        <p:pic>
          <p:nvPicPr>
            <p:cNvPr id="11" name="Grafik 14" hidden="0"/>
            <p:cNvPicPr>
              <a:picLocks noChangeAspect="1"/>
            </p:cNvPicPr>
            <p:nvPr isPhoto="0" userDrawn="0"/>
          </p:nvPicPr>
          <p:blipFill>
            <a:blip r:embed="rId4"/>
            <a:stretch/>
          </p:blipFill>
          <p:spPr bwMode="auto">
            <a:xfrm>
              <a:off x="4007768" y="3356992"/>
              <a:ext cx="3523320" cy="2348880"/>
            </a:xfrm>
            <a:prstGeom prst="rect">
              <a:avLst/>
            </a:prstGeom>
          </p:spPr>
        </p:pic>
        <p:sp>
          <p:nvSpPr>
            <p:cNvPr id="12" name="Textfeld 15" hidden="0"/>
            <p:cNvSpPr/>
            <p:nvPr isPhoto="0" userDrawn="0"/>
          </p:nvSpPr>
          <p:spPr bwMode="auto">
            <a:xfrm>
              <a:off x="4025171" y="5325660"/>
              <a:ext cx="1604971" cy="453329"/>
            </a:xfrm>
            <a:prstGeom prst="rect">
              <a:avLst/>
            </a:prstGeom>
            <a:noFill/>
          </p:spPr>
          <p:txBody>
            <a:bodyPr wrap="square" rtlCol="0">
              <a:spAutoFit/>
            </a:bodyPr>
            <a:lstStyle/>
            <a:p>
              <a:pPr>
                <a:defRPr/>
              </a:pPr>
              <a:r>
                <a:rPr lang="de-DE" sz="1200">
                  <a:solidFill>
                    <a:schemeClr val="bg1">
                      <a:lumMod val="10000"/>
                    </a:schemeClr>
                  </a:solidFill>
                </a:rPr>
                <a:t>© </a:t>
              </a:r>
              <a:r>
                <a:rPr lang="de-DE" sz="1200">
                  <a:solidFill>
                    <a:schemeClr val="bg1">
                      <a:lumMod val="10000"/>
                    </a:schemeClr>
                  </a:solidFill>
                </a:rPr>
                <a:t>Kosmalla</a:t>
              </a:r>
              <a:endParaRPr lang="en-GB" sz="1200">
                <a:solidFill>
                  <a:schemeClr val="bg1">
                    <a:lumMod val="10000"/>
                  </a:schemeClr>
                </a:solidFill>
              </a:endParaRPr>
            </a:p>
          </p:txBody>
        </p:sp>
      </p:grpSp>
      <p:grpSp>
        <p:nvGrpSpPr>
          <p:cNvPr id="13" name="Gruppieren 33" hidden="0"/>
          <p:cNvGrpSpPr/>
          <p:nvPr isPhoto="0" userDrawn="0"/>
        </p:nvGrpSpPr>
        <p:grpSpPr bwMode="auto">
          <a:xfrm>
            <a:off x="1916282" y="4746020"/>
            <a:ext cx="1601748" cy="1400696"/>
            <a:chOff x="5848271" y="4426164"/>
            <a:chExt cx="1800001" cy="1650788"/>
          </a:xfrm>
        </p:grpSpPr>
        <p:pic>
          <p:nvPicPr>
            <p:cNvPr id="14" name="Grafik 28" hidden="0"/>
            <p:cNvPicPr>
              <a:picLocks noChangeAspect="1"/>
            </p:cNvPicPr>
            <p:nvPr isPhoto="0" userDrawn="0"/>
          </p:nvPicPr>
          <p:blipFill>
            <a:blip r:embed="rId5">
              <a:clrChange>
                <a:clrFrom>
                  <a:srgbClr val="A9AAA5"/>
                </a:clrFrom>
                <a:clrTo>
                  <a:srgbClr val="A9AAA5">
                    <a:alpha val="0"/>
                  </a:srgbClr>
                </a:clrTo>
              </a:clrChange>
            </a:blip>
            <a:stretch/>
          </p:blipFill>
          <p:spPr bwMode="auto">
            <a:xfrm>
              <a:off x="5848272" y="4426164"/>
              <a:ext cx="1800000" cy="1350001"/>
            </a:xfrm>
            <a:prstGeom prst="rect">
              <a:avLst/>
            </a:prstGeom>
            <a:ln>
              <a:solidFill>
                <a:schemeClr val="bg1">
                  <a:lumMod val="10000"/>
                </a:schemeClr>
              </a:solidFill>
            </a:ln>
            <a:effectLst>
              <a:outerShdw blurRad="50800" dist="50800" dir="2520000" rotWithShape="0" algn="ctr">
                <a:srgbClr val="000000">
                  <a:alpha val="40000"/>
                </a:srgbClr>
              </a:outerShdw>
            </a:effectLst>
          </p:spPr>
        </p:pic>
        <p:sp>
          <p:nvSpPr>
            <p:cNvPr id="15" name="Textfeld 29" hidden="0"/>
            <p:cNvSpPr/>
            <p:nvPr isPhoto="0" userDrawn="0"/>
          </p:nvSpPr>
          <p:spPr bwMode="auto">
            <a:xfrm>
              <a:off x="5848271" y="5784565"/>
              <a:ext cx="1800001" cy="292387"/>
            </a:xfrm>
            <a:prstGeom prst="rect">
              <a:avLst/>
            </a:prstGeom>
            <a:noFill/>
          </p:spPr>
          <p:txBody>
            <a:bodyPr wrap="square" rtlCol="0">
              <a:spAutoFit/>
            </a:bodyPr>
            <a:lstStyle/>
            <a:p>
              <a:pPr algn="ctr">
                <a:defRPr/>
              </a:pPr>
              <a:r>
                <a:rPr lang="de-DE" sz="1300" i="1">
                  <a:solidFill>
                    <a:schemeClr val="bg1">
                      <a:lumMod val="10000"/>
                    </a:schemeClr>
                  </a:solidFill>
                </a:rPr>
                <a:t>Elymus spec.</a:t>
              </a:r>
              <a:endParaRPr/>
            </a:p>
          </p:txBody>
        </p:sp>
        <p:sp>
          <p:nvSpPr>
            <p:cNvPr id="16" name="Textfeld 30" hidden="0"/>
            <p:cNvSpPr/>
            <p:nvPr isPhoto="0" userDrawn="0"/>
          </p:nvSpPr>
          <p:spPr bwMode="auto">
            <a:xfrm>
              <a:off x="5848271" y="5352674"/>
              <a:ext cx="714110" cy="308320"/>
            </a:xfrm>
            <a:prstGeom prst="rect">
              <a:avLst/>
            </a:prstGeom>
            <a:noFill/>
          </p:spPr>
          <p:txBody>
            <a:bodyPr wrap="square" rtlCol="0">
              <a:spAutoFit/>
            </a:bodyPr>
            <a:lstStyle/>
            <a:p>
              <a:pPr>
                <a:defRPr/>
              </a:pPr>
              <a:r>
                <a:rPr lang="de-DE" sz="1100">
                  <a:solidFill>
                    <a:schemeClr val="bg1">
                      <a:lumMod val="10000"/>
                    </a:schemeClr>
                  </a:solidFill>
                </a:rPr>
                <a:t>1 mm</a:t>
              </a:r>
              <a:endParaRPr/>
            </a:p>
          </p:txBody>
        </p:sp>
      </p:grpSp>
      <p:sp>
        <p:nvSpPr>
          <p:cNvPr id="17" name="Titel 1" hidden="0"/>
          <p:cNvSpPr>
            <a:spLocks noGrp="1"/>
          </p:cNvSpPr>
          <p:nvPr isPhoto="0" userDrawn="0">
            <p:ph type="title" hasCustomPrompt="0"/>
          </p:nvPr>
        </p:nvSpPr>
        <p:spPr bwMode="auto"/>
        <p:txBody>
          <a:bodyPr/>
          <a:lstStyle/>
          <a:p>
            <a:pPr>
              <a:defRPr/>
            </a:pPr>
            <a:r>
              <a:rPr lang="en-US"/>
              <a:t>Vegetation assessment (Salt marsh &amp; dune)</a:t>
            </a:r>
            <a:endParaRPr lang="en-US"/>
          </a:p>
        </p:txBody>
      </p:sp>
      <p:sp>
        <p:nvSpPr>
          <p:cNvPr id="18" name="Foliennummernplatzhalter 3" hidden="0"/>
          <p:cNvSpPr>
            <a:spLocks noGrp="1"/>
          </p:cNvSpPr>
          <p:nvPr isPhoto="0" userDrawn="0">
            <p:ph type="sldNum" sz="quarter" idx="12" hasCustomPrompt="0"/>
          </p:nvPr>
        </p:nvSpPr>
        <p:spPr bwMode="auto">
          <a:xfrm>
            <a:off x="9040800" y="6356350"/>
            <a:ext cx="2743200" cy="365125"/>
          </a:xfrm>
        </p:spPr>
        <p:txBody>
          <a:bodyPr/>
          <a:lstStyle/>
          <a:p>
            <a:pPr>
              <a:defRPr/>
            </a:pPr>
            <a:fld id="{FE81191F-8773-4EAA-BB1C-B6070A0DC8B1}" type="slidenum">
              <a:rPr lang="de-DE"/>
              <a:t>12</a:t>
            </a:fld>
            <a:endParaRPr lang="de-DE"/>
          </a:p>
        </p:txBody>
      </p:sp>
      <p:grpSp>
        <p:nvGrpSpPr>
          <p:cNvPr id="19" name="Gruppieren 22" hidden="0"/>
          <p:cNvGrpSpPr/>
          <p:nvPr isPhoto="0" userDrawn="0"/>
        </p:nvGrpSpPr>
        <p:grpSpPr bwMode="auto">
          <a:xfrm>
            <a:off x="10498084" y="1354369"/>
            <a:ext cx="1512635" cy="1560851"/>
            <a:chOff x="9160506" y="2534450"/>
            <a:chExt cx="2822413" cy="2912377"/>
          </a:xfrm>
        </p:grpSpPr>
        <p:pic>
          <p:nvPicPr>
            <p:cNvPr id="20" name="Grafik 17" hidden="0"/>
            <p:cNvPicPr>
              <a:picLocks noChangeAspect="1"/>
            </p:cNvPicPr>
            <p:nvPr isPhoto="0" userDrawn="0"/>
          </p:nvPicPr>
          <p:blipFill>
            <a:blip r:embed="rId6"/>
            <a:stretch/>
          </p:blipFill>
          <p:spPr bwMode="auto">
            <a:xfrm>
              <a:off x="9230194" y="2534450"/>
              <a:ext cx="2752725" cy="2857501"/>
            </a:xfrm>
            <a:prstGeom prst="rect">
              <a:avLst/>
            </a:prstGeom>
          </p:spPr>
        </p:pic>
        <p:sp>
          <p:nvSpPr>
            <p:cNvPr id="21" name="Textfeld 20" hidden="0"/>
            <p:cNvSpPr/>
            <p:nvPr isPhoto="0" userDrawn="0"/>
          </p:nvSpPr>
          <p:spPr bwMode="auto">
            <a:xfrm>
              <a:off x="9160506" y="4929976"/>
              <a:ext cx="1957828" cy="516850"/>
            </a:xfrm>
            <a:prstGeom prst="rect">
              <a:avLst/>
            </a:prstGeom>
            <a:noFill/>
          </p:spPr>
          <p:txBody>
            <a:bodyPr wrap="square" rtlCol="0">
              <a:spAutoFit/>
            </a:bodyPr>
            <a:lstStyle/>
            <a:p>
              <a:pPr>
                <a:defRPr/>
              </a:pPr>
              <a:r>
                <a:rPr lang="de-DE" sz="1200">
                  <a:solidFill>
                    <a:schemeClr val="bg1"/>
                  </a:solidFill>
                </a:rPr>
                <a:t>© IGG (TUBS)</a:t>
              </a:r>
              <a:endParaRPr lang="en-GB" sz="1200">
                <a:solidFill>
                  <a:schemeClr val="bg1"/>
                </a:solidFill>
              </a:endParaRPr>
            </a:p>
          </p:txBody>
        </p:sp>
      </p:grpSp>
      <p:grpSp>
        <p:nvGrpSpPr>
          <p:cNvPr id="22" name="Gruppieren 32" hidden="0"/>
          <p:cNvGrpSpPr/>
          <p:nvPr isPhoto="0" userDrawn="0"/>
        </p:nvGrpSpPr>
        <p:grpSpPr bwMode="auto">
          <a:xfrm>
            <a:off x="202094" y="4746195"/>
            <a:ext cx="1538445" cy="1400522"/>
            <a:chOff x="3407125" y="4935218"/>
            <a:chExt cx="1800002" cy="1651085"/>
          </a:xfrm>
        </p:grpSpPr>
        <p:pic>
          <p:nvPicPr>
            <p:cNvPr id="23" name="Grafik 26" hidden="0"/>
            <p:cNvPicPr>
              <a:picLocks noChangeAspect="1"/>
            </p:cNvPicPr>
            <p:nvPr isPhoto="0" userDrawn="0"/>
          </p:nvPicPr>
          <p:blipFill>
            <a:blip r:embed="rId7">
              <a:clrChange>
                <a:clrFrom>
                  <a:srgbClr val="F9F9F9"/>
                </a:clrFrom>
                <a:clrTo>
                  <a:srgbClr val="F9F9F9">
                    <a:alpha val="0"/>
                  </a:srgbClr>
                </a:clrTo>
              </a:clrChange>
            </a:blip>
            <a:stretch/>
          </p:blipFill>
          <p:spPr bwMode="auto">
            <a:xfrm>
              <a:off x="3407127" y="4935218"/>
              <a:ext cx="1800000" cy="1350000"/>
            </a:xfrm>
            <a:prstGeom prst="rect">
              <a:avLst/>
            </a:prstGeom>
            <a:ln>
              <a:solidFill>
                <a:schemeClr val="bg1">
                  <a:lumMod val="10000"/>
                </a:schemeClr>
              </a:solidFill>
            </a:ln>
            <a:effectLst>
              <a:outerShdw blurRad="50800" dist="38100" dir="2700000" rotWithShape="0" algn="tl">
                <a:prstClr val="black">
                  <a:alpha val="40000"/>
                </a:prstClr>
              </a:outerShdw>
            </a:effectLst>
          </p:spPr>
        </p:pic>
        <p:sp>
          <p:nvSpPr>
            <p:cNvPr id="24" name="Textfeld 27" hidden="0"/>
            <p:cNvSpPr/>
            <p:nvPr isPhoto="0" userDrawn="0"/>
          </p:nvSpPr>
          <p:spPr bwMode="auto">
            <a:xfrm>
              <a:off x="3407125" y="6293916"/>
              <a:ext cx="1800002" cy="292387"/>
            </a:xfrm>
            <a:prstGeom prst="rect">
              <a:avLst/>
            </a:prstGeom>
            <a:noFill/>
          </p:spPr>
          <p:txBody>
            <a:bodyPr wrap="square" rtlCol="0">
              <a:spAutoFit/>
            </a:bodyPr>
            <a:lstStyle/>
            <a:p>
              <a:pPr algn="ctr">
                <a:defRPr/>
              </a:pPr>
              <a:r>
                <a:rPr lang="de-DE" sz="1300" i="1">
                  <a:solidFill>
                    <a:schemeClr val="bg1">
                      <a:lumMod val="10000"/>
                    </a:schemeClr>
                  </a:solidFill>
                </a:rPr>
                <a:t>Spartina anglica</a:t>
              </a:r>
              <a:endParaRPr lang="de-DE" sz="1300">
                <a:solidFill>
                  <a:schemeClr val="bg1">
                    <a:lumMod val="10000"/>
                  </a:schemeClr>
                </a:solidFill>
              </a:endParaRPr>
            </a:p>
          </p:txBody>
        </p:sp>
        <p:sp>
          <p:nvSpPr>
            <p:cNvPr id="25" name="Textfeld 31" hidden="0"/>
            <p:cNvSpPr/>
            <p:nvPr isPhoto="0" userDrawn="0"/>
          </p:nvSpPr>
          <p:spPr bwMode="auto">
            <a:xfrm>
              <a:off x="3407144" y="5873264"/>
              <a:ext cx="638496" cy="308414"/>
            </a:xfrm>
            <a:prstGeom prst="rect">
              <a:avLst/>
            </a:prstGeom>
            <a:noFill/>
          </p:spPr>
          <p:txBody>
            <a:bodyPr wrap="square" rtlCol="0">
              <a:spAutoFit/>
            </a:bodyPr>
            <a:lstStyle/>
            <a:p>
              <a:pPr>
                <a:defRPr/>
              </a:pPr>
              <a:r>
                <a:rPr lang="de-DE" sz="1100">
                  <a:solidFill>
                    <a:schemeClr val="bg1">
                      <a:lumMod val="10000"/>
                    </a:schemeClr>
                  </a:solidFill>
                </a:rPr>
                <a:t>1 mm</a:t>
              </a:r>
              <a:endParaRPr/>
            </a:p>
          </p:txBody>
        </p:sp>
      </p:grpSp>
      <p:grpSp>
        <p:nvGrpSpPr>
          <p:cNvPr id="26" name="Gruppieren 36" hidden="0"/>
          <p:cNvGrpSpPr/>
          <p:nvPr isPhoto="0" userDrawn="0"/>
        </p:nvGrpSpPr>
        <p:grpSpPr bwMode="auto">
          <a:xfrm>
            <a:off x="3563437" y="4746022"/>
            <a:ext cx="2043691" cy="1491449"/>
            <a:chOff x="7724764" y="3970879"/>
            <a:chExt cx="3116147" cy="2274108"/>
          </a:xfrm>
        </p:grpSpPr>
        <p:pic>
          <p:nvPicPr>
            <p:cNvPr id="27" name="Grafik 34" hidden="0"/>
            <p:cNvPicPr>
              <a:picLocks noChangeAspect="1"/>
            </p:cNvPicPr>
            <p:nvPr isPhoto="0" userDrawn="0"/>
          </p:nvPicPr>
          <p:blipFill>
            <a:blip r:embed="rId8"/>
            <a:stretch/>
          </p:blipFill>
          <p:spPr bwMode="auto">
            <a:xfrm>
              <a:off x="7873393" y="3970879"/>
              <a:ext cx="2967518" cy="2225639"/>
            </a:xfrm>
            <a:prstGeom prst="rect">
              <a:avLst/>
            </a:prstGeom>
          </p:spPr>
        </p:pic>
        <p:sp>
          <p:nvSpPr>
            <p:cNvPr id="28" name="Textfeld 35" hidden="0"/>
            <p:cNvSpPr/>
            <p:nvPr isPhoto="0" userDrawn="0"/>
          </p:nvSpPr>
          <p:spPr bwMode="auto">
            <a:xfrm>
              <a:off x="7724764" y="5822629"/>
              <a:ext cx="1604188" cy="422358"/>
            </a:xfrm>
            <a:prstGeom prst="rect">
              <a:avLst/>
            </a:prstGeom>
            <a:noFill/>
          </p:spPr>
          <p:txBody>
            <a:bodyPr wrap="square" rtlCol="0">
              <a:spAutoFit/>
            </a:bodyPr>
            <a:lstStyle/>
            <a:p>
              <a:pPr>
                <a:defRPr/>
              </a:pPr>
              <a:r>
                <a:rPr lang="de-DE" sz="1200">
                  <a:solidFill>
                    <a:schemeClr val="bg1"/>
                  </a:solidFill>
                </a:rPr>
                <a:t>© </a:t>
              </a:r>
              <a:r>
                <a:rPr lang="de-DE" sz="1200">
                  <a:solidFill>
                    <a:schemeClr val="bg1"/>
                  </a:solidFill>
                </a:rPr>
                <a:t>Kosmalla</a:t>
              </a:r>
              <a:endParaRPr lang="en-GB" sz="1200">
                <a:solidFill>
                  <a:schemeClr val="bg1"/>
                </a:solidFill>
              </a:endParaRPr>
            </a:p>
          </p:txBody>
        </p:sp>
      </p:grpSp>
      <p:grpSp>
        <p:nvGrpSpPr>
          <p:cNvPr id="29" name="Gruppieren 25" hidden="0"/>
          <p:cNvGrpSpPr/>
          <p:nvPr isPhoto="0" userDrawn="0"/>
        </p:nvGrpSpPr>
        <p:grpSpPr bwMode="auto">
          <a:xfrm>
            <a:off x="9347815" y="3043956"/>
            <a:ext cx="2687315" cy="1592700"/>
            <a:chOff x="3322903" y="2940543"/>
            <a:chExt cx="6078538" cy="3449159"/>
          </a:xfrm>
        </p:grpSpPr>
        <p:pic>
          <p:nvPicPr>
            <p:cNvPr id="30" name="Grafik 23" hidden="0"/>
            <p:cNvPicPr>
              <a:picLocks noChangeAspect="1"/>
            </p:cNvPicPr>
            <p:nvPr isPhoto="0" userDrawn="0"/>
          </p:nvPicPr>
          <p:blipFill>
            <a:blip r:embed="rId9"/>
            <a:stretch/>
          </p:blipFill>
          <p:spPr bwMode="auto">
            <a:xfrm>
              <a:off x="3322903" y="2940543"/>
              <a:ext cx="6016592" cy="3384862"/>
            </a:xfrm>
            <a:prstGeom prst="rect">
              <a:avLst/>
            </a:prstGeom>
          </p:spPr>
        </p:pic>
        <p:sp>
          <p:nvSpPr>
            <p:cNvPr id="31" name="Textfeld 24" hidden="0"/>
            <p:cNvSpPr/>
            <p:nvPr isPhoto="0" userDrawn="0"/>
          </p:nvSpPr>
          <p:spPr bwMode="auto">
            <a:xfrm>
              <a:off x="6837070" y="5806907"/>
              <a:ext cx="2564371" cy="582795"/>
            </a:xfrm>
            <a:prstGeom prst="rect">
              <a:avLst/>
            </a:prstGeom>
            <a:noFill/>
          </p:spPr>
          <p:txBody>
            <a:bodyPr wrap="square" rtlCol="0">
              <a:spAutoFit/>
            </a:bodyPr>
            <a:lstStyle/>
            <a:p>
              <a:pPr>
                <a:defRPr/>
              </a:pPr>
              <a:r>
                <a:rPr lang="de-DE" sz="1200">
                  <a:solidFill>
                    <a:schemeClr val="bg1"/>
                  </a:solidFill>
                </a:rPr>
                <a:t>© LWI (TUBS)</a:t>
              </a:r>
              <a:endParaRPr lang="en-GB" sz="1200">
                <a:solidFill>
                  <a:schemeClr val="bg1"/>
                </a:solidFill>
              </a:endParaRPr>
            </a:p>
          </p:txBody>
        </p:sp>
      </p:grpSp>
      <p:sp>
        <p:nvSpPr>
          <p:cNvPr id="32" name="Datumsplatzhalter 4" hidden="0"/>
          <p:cNvSpPr>
            <a:spLocks noGrp="1"/>
          </p:cNvSpPr>
          <p:nvPr isPhoto="0" userDrawn="0">
            <p:ph type="dt" sz="half" idx="10" hasCustomPrompt="0"/>
          </p:nvPr>
        </p:nvSpPr>
        <p:spPr bwMode="auto">
          <a:xfrm>
            <a:off x="838200" y="6356350"/>
            <a:ext cx="2743200" cy="365125"/>
          </a:xfrm>
        </p:spPr>
        <p:txBody>
          <a:bodyPr/>
          <a:lstStyle/>
          <a:p>
            <a:pPr>
              <a:defRPr/>
            </a:pPr>
            <a:r>
              <a:rPr lang="en-GB"/>
              <a:t>18/06/20218</a:t>
            </a:r>
            <a:endParaRPr lang="de-DE"/>
          </a:p>
        </p:txBody>
      </p:sp>
      <p:grpSp>
        <p:nvGrpSpPr>
          <p:cNvPr id="33" name="Gruppieren 6" hidden="0"/>
          <p:cNvGrpSpPr/>
          <p:nvPr isPhoto="0" userDrawn="0"/>
        </p:nvGrpSpPr>
        <p:grpSpPr bwMode="auto">
          <a:xfrm>
            <a:off x="7911901" y="4759991"/>
            <a:ext cx="4180626" cy="1624519"/>
            <a:chOff x="3627858" y="4627571"/>
            <a:chExt cx="5489063" cy="2132954"/>
          </a:xfrm>
        </p:grpSpPr>
        <p:grpSp>
          <p:nvGrpSpPr>
            <p:cNvPr id="34" name="Gruppieren 41" hidden="0"/>
            <p:cNvGrpSpPr/>
            <p:nvPr isPhoto="0" userDrawn="0"/>
          </p:nvGrpSpPr>
          <p:grpSpPr bwMode="auto">
            <a:xfrm>
              <a:off x="3627858" y="4627571"/>
              <a:ext cx="5489063" cy="2132954"/>
              <a:chOff x="899592" y="2391827"/>
              <a:chExt cx="5489063" cy="2132954"/>
            </a:xfrm>
          </p:grpSpPr>
          <p:pic>
            <p:nvPicPr>
              <p:cNvPr id="35" name="Grafik 37" hidden="0"/>
              <p:cNvPicPr>
                <a:picLocks noChangeAspect="1"/>
              </p:cNvPicPr>
              <p:nvPr isPhoto="0" userDrawn="0"/>
            </p:nvPicPr>
            <p:blipFill>
              <a:blip r:embed="rId10"/>
              <a:srcRect l="0" t="12500" r="0" b="12500"/>
              <a:stretch/>
            </p:blipFill>
            <p:spPr bwMode="auto">
              <a:xfrm>
                <a:off x="3723841" y="2391827"/>
                <a:ext cx="2560001" cy="1440000"/>
              </a:xfrm>
              <a:prstGeom prst="rect">
                <a:avLst/>
              </a:prstGeom>
              <a:ln>
                <a:solidFill>
                  <a:schemeClr val="bg1">
                    <a:lumMod val="10000"/>
                  </a:schemeClr>
                </a:solidFill>
              </a:ln>
              <a:effectLst>
                <a:outerShdw blurRad="50800" dist="38100" dir="2700000" rotWithShape="0" algn="tl">
                  <a:prstClr val="black">
                    <a:alpha val="40000"/>
                  </a:prstClr>
                </a:outerShdw>
              </a:effectLst>
            </p:spPr>
          </p:pic>
          <p:pic>
            <p:nvPicPr>
              <p:cNvPr id="36" name="Grafik 38" hidden="0"/>
              <p:cNvPicPr>
                <a:picLocks noChangeAspect="1"/>
              </p:cNvPicPr>
              <p:nvPr isPhoto="0" userDrawn="0"/>
            </p:nvPicPr>
            <p:blipFill>
              <a:blip r:embed="rId11"/>
              <a:srcRect l="0" t="3646" r="0" b="3646"/>
              <a:stretch/>
            </p:blipFill>
            <p:spPr bwMode="auto">
              <a:xfrm>
                <a:off x="899592" y="2391827"/>
                <a:ext cx="2560000" cy="1440000"/>
              </a:xfrm>
              <a:prstGeom prst="rect">
                <a:avLst/>
              </a:prstGeom>
              <a:ln>
                <a:solidFill>
                  <a:schemeClr val="bg1">
                    <a:lumMod val="10000"/>
                  </a:schemeClr>
                </a:solidFill>
              </a:ln>
              <a:effectLst>
                <a:outerShdw blurRad="50800" dist="50800" dir="1800000" rotWithShape="0" algn="ctr">
                  <a:srgbClr val="000000">
                    <a:alpha val="40000"/>
                  </a:srgbClr>
                </a:outerShdw>
              </a:effectLst>
            </p:spPr>
          </p:pic>
          <p:sp>
            <p:nvSpPr>
              <p:cNvPr id="37" name="Textfeld 40" hidden="0"/>
              <p:cNvSpPr/>
              <p:nvPr isPhoto="0" userDrawn="0"/>
            </p:nvSpPr>
            <p:spPr bwMode="auto">
              <a:xfrm>
                <a:off x="3723841" y="3835938"/>
                <a:ext cx="2664814" cy="404104"/>
              </a:xfrm>
              <a:prstGeom prst="rect">
                <a:avLst/>
              </a:prstGeom>
              <a:noFill/>
            </p:spPr>
            <p:txBody>
              <a:bodyPr wrap="square" rtlCol="0">
                <a:spAutoFit/>
              </a:bodyPr>
              <a:lstStyle/>
              <a:p>
                <a:pPr algn="ctr">
                  <a:defRPr/>
                </a:pPr>
                <a:r>
                  <a:rPr lang="de-DE" sz="1400">
                    <a:solidFill>
                      <a:schemeClr val="bg1">
                        <a:lumMod val="10000"/>
                      </a:schemeClr>
                    </a:solidFill>
                  </a:rPr>
                  <a:t>b) </a:t>
                </a:r>
                <a:r>
                  <a:rPr lang="de-DE" sz="1400">
                    <a:solidFill>
                      <a:schemeClr val="bg1">
                        <a:lumMod val="10000"/>
                      </a:schemeClr>
                    </a:solidFill>
                  </a:rPr>
                  <a:t>2-point-bending</a:t>
                </a:r>
                <a:endParaRPr/>
              </a:p>
            </p:txBody>
          </p:sp>
          <p:sp>
            <p:nvSpPr>
              <p:cNvPr id="38" name="Textfeld 39" hidden="0"/>
              <p:cNvSpPr/>
              <p:nvPr isPhoto="0" userDrawn="0"/>
            </p:nvSpPr>
            <p:spPr bwMode="auto">
              <a:xfrm>
                <a:off x="899592" y="3837806"/>
                <a:ext cx="2560001" cy="686974"/>
              </a:xfrm>
              <a:prstGeom prst="rect">
                <a:avLst/>
              </a:prstGeom>
              <a:noFill/>
            </p:spPr>
            <p:txBody>
              <a:bodyPr wrap="square" rtlCol="0">
                <a:spAutoFit/>
              </a:bodyPr>
              <a:lstStyle/>
              <a:p>
                <a:pPr algn="ctr">
                  <a:defRPr/>
                </a:pPr>
                <a:r>
                  <a:rPr lang="de-DE" sz="1400">
                    <a:solidFill>
                      <a:schemeClr val="bg1">
                        <a:lumMod val="10000"/>
                      </a:schemeClr>
                    </a:solidFill>
                  </a:rPr>
                  <a:t>a) </a:t>
                </a:r>
                <a:r>
                  <a:rPr lang="de-DE" sz="1400">
                    <a:solidFill>
                      <a:schemeClr val="bg1">
                        <a:lumMod val="10000"/>
                      </a:schemeClr>
                    </a:solidFill>
                  </a:rPr>
                  <a:t>3-point-bending</a:t>
                </a:r>
                <a:r>
                  <a:rPr lang="de-DE" sz="1400">
                    <a:solidFill>
                      <a:schemeClr val="bg1">
                        <a:lumMod val="10000"/>
                      </a:schemeClr>
                    </a:solidFill>
                  </a:rPr>
                  <a:t>	</a:t>
                </a:r>
                <a:endParaRPr/>
              </a:p>
            </p:txBody>
          </p:sp>
        </p:grpSp>
        <p:sp>
          <p:nvSpPr>
            <p:cNvPr id="39" name="Textfeld 42" hidden="0"/>
            <p:cNvSpPr/>
            <p:nvPr isPhoto="0" userDrawn="0"/>
          </p:nvSpPr>
          <p:spPr bwMode="auto">
            <a:xfrm>
              <a:off x="7767214" y="5823913"/>
              <a:ext cx="1349707" cy="363693"/>
            </a:xfrm>
            <a:prstGeom prst="rect">
              <a:avLst/>
            </a:prstGeom>
            <a:noFill/>
          </p:spPr>
          <p:txBody>
            <a:bodyPr wrap="square" rtlCol="0">
              <a:spAutoFit/>
            </a:bodyPr>
            <a:lstStyle/>
            <a:p>
              <a:pPr>
                <a:defRPr/>
              </a:pPr>
              <a:r>
                <a:rPr lang="de-DE" sz="1200">
                  <a:solidFill>
                    <a:schemeClr val="bg1"/>
                  </a:solidFill>
                </a:rPr>
                <a:t>© </a:t>
              </a:r>
              <a:r>
                <a:rPr lang="de-DE" sz="1200">
                  <a:solidFill>
                    <a:schemeClr val="bg1"/>
                  </a:solidFill>
                </a:rPr>
                <a:t>Kosmalla</a:t>
              </a:r>
              <a:endParaRPr lang="en-GB" sz="1200">
                <a:solidFill>
                  <a:schemeClr val="bg1"/>
                </a:solidFill>
              </a:endParaRPr>
            </a:p>
          </p:txBody>
        </p:sp>
      </p:grpSp>
      <p:sp>
        <p:nvSpPr>
          <p:cNvPr id="40" name="Fußzeilenplatzhalter 3" hidden="0"/>
          <p:cNvSpPr>
            <a:spLocks noGrp="1"/>
          </p:cNvSpPr>
          <p:nvPr isPhoto="0" userDrawn="0">
            <p:ph type="ftr" sz="quarter" idx="11" hasCustomPrompt="0"/>
          </p:nvPr>
        </p:nvSpPr>
        <p:spPr bwMode="auto">
          <a:xfrm>
            <a:off x="2207568" y="6356350"/>
            <a:ext cx="7992888" cy="365125"/>
          </a:xfrm>
        </p:spPr>
        <p:txBody>
          <a:bodyPr/>
          <a:lstStyle/>
          <a:p>
            <a:pPr>
              <a:defRPr/>
            </a:pPr>
            <a:r>
              <a:rPr lang="en-US"/>
              <a:t>Lojek and Paul | </a:t>
            </a:r>
            <a:r>
              <a:rPr lang="en-US"/>
              <a:t>CoU</a:t>
            </a:r>
            <a:r>
              <a:rPr lang="en-US"/>
              <a:t> 2021 | Retaining </a:t>
            </a:r>
            <a:r>
              <a:rPr lang="en-US"/>
              <a:t>sediment as foundation for ecosystem services of coastal vegetation</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eck 43" hidden="0"/>
          <p:cNvSpPr/>
          <p:nvPr isPhoto="0" userDrawn="0"/>
        </p:nvSpPr>
        <p:spPr bwMode="auto">
          <a:xfrm>
            <a:off x="0" y="6356350"/>
            <a:ext cx="12192000" cy="50165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 name="Datumsplatzhalter 2" hidden="0"/>
          <p:cNvSpPr>
            <a:spLocks noGrp="1"/>
          </p:cNvSpPr>
          <p:nvPr isPhoto="0" userDrawn="0">
            <p:ph type="dt" sz="half" idx="10" hasCustomPrompt="0"/>
          </p:nvPr>
        </p:nvSpPr>
        <p:spPr bwMode="auto"/>
        <p:txBody>
          <a:bodyPr/>
          <a:lstStyle/>
          <a:p>
            <a:pPr>
              <a:defRPr/>
            </a:pPr>
            <a:r>
              <a:rPr lang="en-GB"/>
              <a:t>18/06/20218</a:t>
            </a:r>
            <a:endParaRPr lang="en-GB"/>
          </a:p>
        </p:txBody>
      </p:sp>
      <p:sp>
        <p:nvSpPr>
          <p:cNvPr id="6" name="Foliennummernplatzhalter 4" hidden="0"/>
          <p:cNvSpPr>
            <a:spLocks noGrp="1"/>
          </p:cNvSpPr>
          <p:nvPr isPhoto="0" userDrawn="0">
            <p:ph type="sldNum" sz="quarter" idx="12" hasCustomPrompt="0"/>
          </p:nvPr>
        </p:nvSpPr>
        <p:spPr bwMode="auto"/>
        <p:txBody>
          <a:bodyPr/>
          <a:lstStyle/>
          <a:p>
            <a:pPr>
              <a:defRPr/>
            </a:pPr>
            <a:fld id="{FE81191F-8773-4EAA-BB1C-B6070A0DC8B1}" type="slidenum">
              <a:rPr lang="en-GB"/>
              <a:t>13</a:t>
            </a:fld>
            <a:endParaRPr lang="en-GB"/>
          </a:p>
        </p:txBody>
      </p:sp>
      <p:sp>
        <p:nvSpPr>
          <p:cNvPr id="7" name="Titel 5" hidden="0"/>
          <p:cNvSpPr>
            <a:spLocks noGrp="1"/>
          </p:cNvSpPr>
          <p:nvPr isPhoto="0" userDrawn="0">
            <p:ph type="title" hasCustomPrompt="0"/>
          </p:nvPr>
        </p:nvSpPr>
        <p:spPr bwMode="auto"/>
        <p:txBody>
          <a:bodyPr/>
          <a:lstStyle/>
          <a:p>
            <a:pPr>
              <a:defRPr/>
            </a:pPr>
            <a:r>
              <a:rPr lang="en-US"/>
              <a:t>Dune vegetation assessment</a:t>
            </a:r>
            <a:endParaRPr lang="de-DE"/>
          </a:p>
        </p:txBody>
      </p:sp>
      <p:grpSp>
        <p:nvGrpSpPr>
          <p:cNvPr id="8" name="Gruppieren 2" hidden="0"/>
          <p:cNvGrpSpPr/>
          <p:nvPr isPhoto="0" userDrawn="0"/>
        </p:nvGrpSpPr>
        <p:grpSpPr bwMode="auto">
          <a:xfrm>
            <a:off x="8051486" y="3808564"/>
            <a:ext cx="3830125" cy="2371255"/>
            <a:chOff x="5773533" y="1138610"/>
            <a:chExt cx="3994310" cy="2616778"/>
          </a:xfrm>
        </p:grpSpPr>
        <p:pic>
          <p:nvPicPr>
            <p:cNvPr id="9" name="Grafik 7" hidden="0"/>
            <p:cNvPicPr>
              <a:picLocks noChangeAspect="1"/>
            </p:cNvPicPr>
            <p:nvPr isPhoto="0" userDrawn="0"/>
          </p:nvPicPr>
          <p:blipFill>
            <a:blip r:embed="rId2"/>
            <a:stretch/>
          </p:blipFill>
          <p:spPr bwMode="auto">
            <a:xfrm>
              <a:off x="5773533" y="1138610"/>
              <a:ext cx="3994310" cy="2616778"/>
            </a:xfrm>
            <a:prstGeom prst="rect">
              <a:avLst/>
            </a:prstGeom>
          </p:spPr>
        </p:pic>
        <p:sp>
          <p:nvSpPr>
            <p:cNvPr id="10" name="Textfeld 9" hidden="0"/>
            <p:cNvSpPr/>
            <p:nvPr isPhoto="0" userDrawn="0"/>
          </p:nvSpPr>
          <p:spPr bwMode="auto">
            <a:xfrm>
              <a:off x="8255675" y="3441317"/>
              <a:ext cx="1512168" cy="261610"/>
            </a:xfrm>
            <a:prstGeom prst="rect">
              <a:avLst/>
            </a:prstGeom>
            <a:noFill/>
          </p:spPr>
          <p:txBody>
            <a:bodyPr wrap="square" rtlCol="0">
              <a:spAutoFit/>
            </a:bodyPr>
            <a:lstStyle/>
            <a:p>
              <a:pPr>
                <a:defRPr/>
              </a:pPr>
              <a:r>
                <a:rPr lang="de-DE" sz="1100">
                  <a:solidFill>
                    <a:schemeClr val="bg1"/>
                  </a:solidFill>
                </a:rPr>
                <a:t>© Basaran et al. (2017) </a:t>
              </a:r>
              <a:endParaRPr/>
            </a:p>
          </p:txBody>
        </p:sp>
      </p:grpSp>
      <p:pic>
        <p:nvPicPr>
          <p:cNvPr id="11" name="Grafik 17" hidden="0"/>
          <p:cNvPicPr>
            <a:picLocks noChangeAspect="1"/>
          </p:cNvPicPr>
          <p:nvPr isPhoto="0" userDrawn="0"/>
        </p:nvPicPr>
        <p:blipFill>
          <a:blip r:embed="rId3"/>
          <a:srcRect l="-1" t="0" r="7073" b="0"/>
          <a:stretch/>
        </p:blipFill>
        <p:spPr bwMode="auto">
          <a:xfrm>
            <a:off x="8114093" y="1564914"/>
            <a:ext cx="3715957" cy="2250000"/>
          </a:xfrm>
          <a:prstGeom prst="rect">
            <a:avLst/>
          </a:prstGeom>
        </p:spPr>
      </p:pic>
      <p:sp>
        <p:nvSpPr>
          <p:cNvPr id="12" name="Inhaltsplatzhalter 2" hidden="0"/>
          <p:cNvSpPr>
            <a:spLocks noGrp="1"/>
          </p:cNvSpPr>
          <p:nvPr isPhoto="0" userDrawn="0">
            <p:ph idx="1" hasCustomPrompt="0"/>
          </p:nvPr>
        </p:nvSpPr>
        <p:spPr bwMode="auto">
          <a:xfrm>
            <a:off x="811201" y="1258495"/>
            <a:ext cx="4924759" cy="5338857"/>
          </a:xfrm>
        </p:spPr>
        <p:txBody>
          <a:bodyPr>
            <a:normAutofit/>
          </a:bodyPr>
          <a:lstStyle/>
          <a:p>
            <a:pPr marL="0" indent="0">
              <a:spcBef>
                <a:spcPts val="600"/>
              </a:spcBef>
              <a:spcAft>
                <a:spcPts val="600"/>
              </a:spcAft>
              <a:buNone/>
              <a:defRPr/>
            </a:pPr>
            <a:r>
              <a:rPr lang="de-DE" sz="2200" b="1"/>
              <a:t>Four</a:t>
            </a:r>
            <a:r>
              <a:rPr lang="de-DE" sz="2200" b="1"/>
              <a:t> different </a:t>
            </a:r>
            <a:r>
              <a:rPr lang="de-DE" sz="2200" b="1"/>
              <a:t>dune</a:t>
            </a:r>
            <a:r>
              <a:rPr lang="de-DE" sz="2200" b="1"/>
              <a:t> </a:t>
            </a:r>
            <a:r>
              <a:rPr lang="de-DE" sz="2200" b="1"/>
              <a:t>areas</a:t>
            </a:r>
            <a:endParaRPr lang="de-DE" sz="2200" b="1"/>
          </a:p>
          <a:p>
            <a:pPr>
              <a:spcBef>
                <a:spcPts val="600"/>
              </a:spcBef>
              <a:spcAft>
                <a:spcPts val="600"/>
              </a:spcAft>
              <a:buFont typeface="Wingdings"/>
              <a:buChar char="§"/>
              <a:defRPr/>
            </a:pPr>
            <a:r>
              <a:rPr lang="de-DE" sz="2200"/>
              <a:t>Biomechanical</a:t>
            </a:r>
            <a:r>
              <a:rPr lang="de-DE" sz="2200"/>
              <a:t> </a:t>
            </a:r>
            <a:r>
              <a:rPr lang="de-DE" sz="2200"/>
              <a:t>characteristics</a:t>
            </a:r>
            <a:endParaRPr lang="de-DE" sz="2200"/>
          </a:p>
          <a:p>
            <a:pPr>
              <a:spcBef>
                <a:spcPts val="600"/>
              </a:spcBef>
              <a:spcAft>
                <a:spcPts val="600"/>
              </a:spcAft>
              <a:buFont typeface="Wingdings"/>
              <a:buChar char="§"/>
              <a:defRPr/>
            </a:pPr>
            <a:r>
              <a:rPr lang="de-DE" sz="2200"/>
              <a:t>Laserscans</a:t>
            </a:r>
            <a:endParaRPr/>
          </a:p>
          <a:p>
            <a:pPr>
              <a:spcBef>
                <a:spcPts val="600"/>
              </a:spcBef>
              <a:spcAft>
                <a:spcPts val="600"/>
              </a:spcAft>
              <a:buFont typeface="Wingdings"/>
              <a:buChar char="§"/>
              <a:defRPr/>
            </a:pPr>
            <a:r>
              <a:rPr lang="de-DE" sz="2200"/>
              <a:t>Aeolian</a:t>
            </a:r>
            <a:r>
              <a:rPr lang="de-DE" sz="2200"/>
              <a:t> </a:t>
            </a:r>
            <a:r>
              <a:rPr lang="de-DE" sz="2200"/>
              <a:t>measurements</a:t>
            </a:r>
            <a:endParaRPr lang="de-DE" sz="2200"/>
          </a:p>
          <a:p>
            <a:pPr>
              <a:spcBef>
                <a:spcPts val="600"/>
              </a:spcBef>
              <a:spcAft>
                <a:spcPts val="600"/>
              </a:spcAft>
              <a:buFont typeface="Wingdings"/>
              <a:buChar char="§"/>
              <a:defRPr/>
            </a:pPr>
            <a:r>
              <a:rPr lang="de-DE" sz="2200"/>
              <a:t>Soil</a:t>
            </a:r>
            <a:r>
              <a:rPr lang="de-DE" sz="2200"/>
              <a:t> </a:t>
            </a:r>
            <a:r>
              <a:rPr lang="de-DE" sz="2200"/>
              <a:t>monitoring</a:t>
            </a:r>
            <a:endParaRPr lang="de-DE" sz="2200"/>
          </a:p>
          <a:p>
            <a:pPr marL="0" indent="0">
              <a:spcBef>
                <a:spcPts val="600"/>
              </a:spcBef>
              <a:spcAft>
                <a:spcPts val="600"/>
              </a:spcAft>
              <a:buNone/>
              <a:defRPr/>
            </a:pPr>
            <a:br>
              <a:rPr lang="de-DE" sz="2200"/>
            </a:br>
            <a:r>
              <a:rPr lang="de-DE" sz="2200"/>
              <a:t></a:t>
            </a:r>
            <a:r>
              <a:rPr lang="de-DE" sz="2200"/>
              <a:t> </a:t>
            </a:r>
            <a:r>
              <a:rPr lang="en-US" sz="2200"/>
              <a:t>Current work</a:t>
            </a:r>
            <a:endParaRPr/>
          </a:p>
          <a:p>
            <a:pPr marL="0" indent="0">
              <a:spcBef>
                <a:spcPts val="600"/>
              </a:spcBef>
              <a:spcAft>
                <a:spcPts val="600"/>
              </a:spcAft>
              <a:buNone/>
              <a:defRPr/>
            </a:pPr>
            <a:r>
              <a:rPr lang="en-US" sz="2200" b="1"/>
              <a:t>Tentative results:</a:t>
            </a:r>
            <a:endParaRPr/>
          </a:p>
          <a:p>
            <a:pPr marL="0" indent="0">
              <a:spcBef>
                <a:spcPts val="600"/>
              </a:spcBef>
              <a:spcAft>
                <a:spcPts val="600"/>
              </a:spcAft>
              <a:buNone/>
              <a:defRPr/>
            </a:pPr>
            <a:r>
              <a:rPr lang="en-US" sz="2200"/>
              <a:t>Quantification of dune erosion </a:t>
            </a:r>
            <a:br>
              <a:rPr lang="en-US" sz="2200"/>
            </a:br>
            <a:r>
              <a:rPr lang="en-US" sz="2200"/>
              <a:t>resistance added by vegetation </a:t>
            </a:r>
            <a:endParaRPr/>
          </a:p>
        </p:txBody>
      </p:sp>
      <p:pic>
        <p:nvPicPr>
          <p:cNvPr id="13" name="Grafik 19" hidden="0"/>
          <p:cNvPicPr>
            <a:picLocks noChangeAspect="1"/>
          </p:cNvPicPr>
          <p:nvPr isPhoto="0" userDrawn="0"/>
        </p:nvPicPr>
        <p:blipFill>
          <a:blip r:embed="rId4"/>
          <a:stretch/>
        </p:blipFill>
        <p:spPr bwMode="auto">
          <a:xfrm>
            <a:off x="5029626" y="1558565"/>
            <a:ext cx="3010590" cy="2259355"/>
          </a:xfrm>
          <a:prstGeom prst="rect">
            <a:avLst/>
          </a:prstGeom>
        </p:spPr>
      </p:pic>
      <p:pic>
        <p:nvPicPr>
          <p:cNvPr id="14" name="Grafik 20" hidden="0"/>
          <p:cNvPicPr>
            <a:picLocks noChangeAspect="1"/>
          </p:cNvPicPr>
          <p:nvPr isPhoto="0" userDrawn="0"/>
        </p:nvPicPr>
        <p:blipFill>
          <a:blip r:embed="rId5"/>
          <a:stretch/>
        </p:blipFill>
        <p:spPr bwMode="auto">
          <a:xfrm>
            <a:off x="5029627" y="3886253"/>
            <a:ext cx="3010590" cy="2259354"/>
          </a:xfrm>
          <a:prstGeom prst="rect">
            <a:avLst/>
          </a:prstGeom>
        </p:spPr>
      </p:pic>
      <p:sp>
        <p:nvSpPr>
          <p:cNvPr id="15" name="Textfeld 21" hidden="0"/>
          <p:cNvSpPr>
            <a:spLocks noAdjustHandles="0" noChangeArrowheads="0"/>
          </p:cNvSpPr>
          <p:nvPr isPhoto="0" userDrawn="0"/>
        </p:nvSpPr>
        <p:spPr bwMode="auto">
          <a:xfrm>
            <a:off x="4996928" y="1543597"/>
            <a:ext cx="2426376" cy="369332"/>
          </a:xfrm>
          <a:prstGeom prst="rect">
            <a:avLst/>
          </a:prstGeom>
          <a:noFill/>
        </p:spPr>
        <p:txBody>
          <a:bodyPr wrap="square" rtlCol="0">
            <a:spAutoFit/>
          </a:bodyPr>
          <a:lstStyle/>
          <a:p>
            <a:pPr>
              <a:defRPr/>
            </a:pPr>
            <a:r>
              <a:rPr lang="en-US" i="1">
                <a:solidFill>
                  <a:schemeClr val="bg1"/>
                </a:solidFill>
              </a:rPr>
              <a:t>10.06.2021, </a:t>
            </a:r>
            <a:r>
              <a:rPr lang="en-US" i="1">
                <a:solidFill>
                  <a:schemeClr val="bg1"/>
                </a:solidFill>
              </a:rPr>
              <a:t>Spiekeroog</a:t>
            </a:r>
            <a:endParaRPr lang="en-US" i="1">
              <a:solidFill>
                <a:schemeClr val="bg1"/>
              </a:solidFill>
            </a:endParaRPr>
          </a:p>
        </p:txBody>
      </p:sp>
      <p:sp>
        <p:nvSpPr>
          <p:cNvPr id="16" name="Textfeld 22" hidden="0"/>
          <p:cNvSpPr>
            <a:spLocks noAdjustHandles="0" noChangeArrowheads="0"/>
          </p:cNvSpPr>
          <p:nvPr isPhoto="0" userDrawn="0"/>
        </p:nvSpPr>
        <p:spPr bwMode="auto">
          <a:xfrm>
            <a:off x="5014787" y="3886253"/>
            <a:ext cx="2426376" cy="369332"/>
          </a:xfrm>
          <a:prstGeom prst="rect">
            <a:avLst/>
          </a:prstGeom>
          <a:noFill/>
        </p:spPr>
        <p:txBody>
          <a:bodyPr wrap="square" rtlCol="0">
            <a:spAutoFit/>
          </a:bodyPr>
          <a:lstStyle/>
          <a:p>
            <a:pPr>
              <a:defRPr/>
            </a:pPr>
            <a:r>
              <a:rPr lang="en-US" i="1">
                <a:solidFill>
                  <a:schemeClr val="bg1"/>
                </a:solidFill>
              </a:rPr>
              <a:t>10.06.2021, </a:t>
            </a:r>
            <a:r>
              <a:rPr lang="en-US" i="1">
                <a:solidFill>
                  <a:schemeClr val="bg1"/>
                </a:solidFill>
              </a:rPr>
              <a:t>Spiekeroog</a:t>
            </a:r>
            <a:endParaRPr lang="en-US" i="1">
              <a:solidFill>
                <a:schemeClr val="bg1"/>
              </a:solidFill>
            </a:endParaRPr>
          </a:p>
        </p:txBody>
      </p:sp>
      <p:sp>
        <p:nvSpPr>
          <p:cNvPr id="17" name="Textfeld 23" hidden="0"/>
          <p:cNvSpPr>
            <a:spLocks noAdjustHandles="0" noChangeArrowheads="0"/>
          </p:cNvSpPr>
          <p:nvPr isPhoto="0" userDrawn="0"/>
        </p:nvSpPr>
        <p:spPr bwMode="auto">
          <a:xfrm>
            <a:off x="8072913" y="1543597"/>
            <a:ext cx="2426376" cy="369332"/>
          </a:xfrm>
          <a:prstGeom prst="rect">
            <a:avLst/>
          </a:prstGeom>
          <a:noFill/>
        </p:spPr>
        <p:txBody>
          <a:bodyPr wrap="square" rtlCol="0">
            <a:spAutoFit/>
          </a:bodyPr>
          <a:lstStyle/>
          <a:p>
            <a:pPr>
              <a:defRPr/>
            </a:pPr>
            <a:r>
              <a:rPr lang="en-US" i="1">
                <a:solidFill>
                  <a:schemeClr val="bg1"/>
                </a:solidFill>
              </a:rPr>
              <a:t>10.06.2021, </a:t>
            </a:r>
            <a:r>
              <a:rPr lang="en-US" i="1">
                <a:solidFill>
                  <a:schemeClr val="bg1"/>
                </a:solidFill>
              </a:rPr>
              <a:t>Spiekeroog</a:t>
            </a:r>
            <a:endParaRPr lang="en-US" i="1">
              <a:solidFill>
                <a:schemeClr val="bg1"/>
              </a:solidFill>
            </a:endParaRPr>
          </a:p>
        </p:txBody>
      </p:sp>
      <p:sp>
        <p:nvSpPr>
          <p:cNvPr id="18" name="Fußzeilenplatzhalter 3" hidden="0"/>
          <p:cNvSpPr>
            <a:spLocks noGrp="1"/>
          </p:cNvSpPr>
          <p:nvPr isPhoto="0" userDrawn="0">
            <p:ph type="ftr" sz="quarter" idx="11" hasCustomPrompt="0"/>
          </p:nvPr>
        </p:nvSpPr>
        <p:spPr bwMode="auto">
          <a:xfrm>
            <a:off x="2207568" y="6356350"/>
            <a:ext cx="7992888" cy="365125"/>
          </a:xfrm>
        </p:spPr>
        <p:txBody>
          <a:bodyPr/>
          <a:lstStyle/>
          <a:p>
            <a:pPr>
              <a:defRPr/>
            </a:pPr>
            <a:r>
              <a:rPr lang="en-US"/>
              <a:t>Lojek and Paul | </a:t>
            </a:r>
            <a:r>
              <a:rPr lang="en-US"/>
              <a:t>CoU</a:t>
            </a:r>
            <a:r>
              <a:rPr lang="en-US"/>
              <a:t> 2021 | Retaining </a:t>
            </a:r>
            <a:r>
              <a:rPr lang="en-US"/>
              <a:t>sediment as foundation for ecosystem services of coastal vegetation</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eck 43" hidden="0"/>
          <p:cNvSpPr/>
          <p:nvPr isPhoto="0" userDrawn="0"/>
        </p:nvSpPr>
        <p:spPr bwMode="auto">
          <a:xfrm>
            <a:off x="0" y="6356350"/>
            <a:ext cx="12192000" cy="50165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 name="Datumsplatzhalter 2" hidden="0"/>
          <p:cNvSpPr>
            <a:spLocks noGrp="1"/>
          </p:cNvSpPr>
          <p:nvPr isPhoto="0" userDrawn="0">
            <p:ph type="dt" sz="half" idx="10" hasCustomPrompt="0"/>
          </p:nvPr>
        </p:nvSpPr>
        <p:spPr bwMode="auto"/>
        <p:txBody>
          <a:bodyPr/>
          <a:lstStyle/>
          <a:p>
            <a:pPr>
              <a:defRPr/>
            </a:pPr>
            <a:r>
              <a:rPr lang="en-GB"/>
              <a:t>18/06/20218</a:t>
            </a:r>
            <a:endParaRPr lang="en-GB"/>
          </a:p>
        </p:txBody>
      </p:sp>
      <p:sp>
        <p:nvSpPr>
          <p:cNvPr id="6" name="Foliennummernplatzhalter 4" hidden="0"/>
          <p:cNvSpPr>
            <a:spLocks noGrp="1"/>
          </p:cNvSpPr>
          <p:nvPr isPhoto="0" userDrawn="0">
            <p:ph type="sldNum" sz="quarter" idx="12" hasCustomPrompt="0"/>
          </p:nvPr>
        </p:nvSpPr>
        <p:spPr bwMode="auto"/>
        <p:txBody>
          <a:bodyPr/>
          <a:lstStyle/>
          <a:p>
            <a:pPr>
              <a:defRPr/>
            </a:pPr>
            <a:fld id="{FE81191F-8773-4EAA-BB1C-B6070A0DC8B1}" type="slidenum">
              <a:rPr lang="en-GB"/>
              <a:t>14</a:t>
            </a:fld>
            <a:endParaRPr lang="en-GB"/>
          </a:p>
        </p:txBody>
      </p:sp>
      <p:sp>
        <p:nvSpPr>
          <p:cNvPr id="7" name="Titel 5" hidden="0"/>
          <p:cNvSpPr>
            <a:spLocks noGrp="1"/>
          </p:cNvSpPr>
          <p:nvPr isPhoto="0" userDrawn="0">
            <p:ph type="title" hasCustomPrompt="0"/>
          </p:nvPr>
        </p:nvSpPr>
        <p:spPr bwMode="auto"/>
        <p:txBody>
          <a:bodyPr/>
          <a:lstStyle/>
          <a:p>
            <a:pPr>
              <a:defRPr/>
            </a:pPr>
            <a:r>
              <a:rPr lang="en-US"/>
              <a:t>Salt marsh vegetation results</a:t>
            </a:r>
            <a:endParaRPr lang="en-US"/>
          </a:p>
        </p:txBody>
      </p:sp>
      <p:sp>
        <p:nvSpPr>
          <p:cNvPr id="8" name="Rechteck 6" hidden="0"/>
          <p:cNvSpPr/>
          <p:nvPr isPhoto="0" userDrawn="0"/>
        </p:nvSpPr>
        <p:spPr bwMode="auto">
          <a:xfrm>
            <a:off x="7048894" y="5536932"/>
            <a:ext cx="5143106" cy="646331"/>
          </a:xfrm>
          <a:prstGeom prst="rect">
            <a:avLst/>
          </a:prstGeom>
        </p:spPr>
        <p:txBody>
          <a:bodyPr wrap="square">
            <a:spAutoFit/>
          </a:bodyPr>
          <a:lstStyle/>
          <a:p>
            <a:pPr>
              <a:defRPr/>
            </a:pPr>
            <a:r>
              <a:rPr lang="en-US" sz="1200">
                <a:solidFill>
                  <a:srgbClr val="04709C"/>
                </a:solidFill>
              </a:rPr>
              <a:t>Keimer</a:t>
            </a:r>
            <a:r>
              <a:rPr lang="en-US" sz="1200">
                <a:solidFill>
                  <a:srgbClr val="04709C"/>
                </a:solidFill>
              </a:rPr>
              <a:t> et al. (2021): Experimental </a:t>
            </a:r>
            <a:r>
              <a:rPr lang="en-US" sz="1200">
                <a:solidFill>
                  <a:srgbClr val="04709C"/>
                </a:solidFill>
              </a:rPr>
              <a:t>characterisation</a:t>
            </a:r>
            <a:r>
              <a:rPr lang="en-US" sz="1200">
                <a:solidFill>
                  <a:srgbClr val="04709C"/>
                </a:solidFill>
              </a:rPr>
              <a:t> and three-dimensional modelling of </a:t>
            </a:r>
            <a:r>
              <a:rPr lang="en-US" sz="1200">
                <a:solidFill>
                  <a:srgbClr val="04709C"/>
                </a:solidFill>
              </a:rPr>
              <a:t>Elymus</a:t>
            </a:r>
            <a:r>
              <a:rPr lang="en-US" sz="1200">
                <a:solidFill>
                  <a:srgbClr val="04709C"/>
                </a:solidFill>
              </a:rPr>
              <a:t> for the assessment of ecosystem services. </a:t>
            </a:r>
            <a:r>
              <a:rPr lang="en-US" sz="1200" u="sng">
                <a:solidFill>
                  <a:srgbClr val="04709C"/>
                </a:solidFill>
                <a:hlinkClick r:id="rId2" tooltip="Persistent link using digital object identifier"/>
              </a:rPr>
              <a:t>https://doi.org/10.1016/j.ecoleng.2021.106233</a:t>
            </a:r>
            <a:endParaRPr lang="en-US" sz="1200">
              <a:solidFill>
                <a:srgbClr val="04709C"/>
              </a:solidFill>
            </a:endParaRPr>
          </a:p>
        </p:txBody>
      </p:sp>
      <p:pic>
        <p:nvPicPr>
          <p:cNvPr id="9" name="Grafik 8" hidden="0"/>
          <p:cNvPicPr>
            <a:picLocks noChangeAspect="1"/>
          </p:cNvPicPr>
          <p:nvPr isPhoto="0" userDrawn="0"/>
        </p:nvPicPr>
        <p:blipFill>
          <a:blip r:embed="rId3"/>
          <a:stretch/>
        </p:blipFill>
        <p:spPr bwMode="auto">
          <a:xfrm>
            <a:off x="9040800" y="2911244"/>
            <a:ext cx="2964792" cy="2544934"/>
          </a:xfrm>
          <a:prstGeom prst="rect">
            <a:avLst/>
          </a:prstGeom>
        </p:spPr>
      </p:pic>
      <p:pic>
        <p:nvPicPr>
          <p:cNvPr id="10" name="Grafik 9" hidden="0"/>
          <p:cNvPicPr>
            <a:picLocks noChangeAspect="1"/>
          </p:cNvPicPr>
          <p:nvPr isPhoto="0" userDrawn="0"/>
        </p:nvPicPr>
        <p:blipFill>
          <a:blip r:embed="rId4"/>
          <a:stretch/>
        </p:blipFill>
        <p:spPr bwMode="auto">
          <a:xfrm>
            <a:off x="7048894" y="1145385"/>
            <a:ext cx="4139956" cy="2920193"/>
          </a:xfrm>
          <a:prstGeom prst="rect">
            <a:avLst/>
          </a:prstGeom>
          <a:effectLst>
            <a:outerShdw blurRad="63500" sx="102000" sy="102000" rotWithShape="0" algn="ctr">
              <a:prstClr val="black">
                <a:alpha val="40000"/>
              </a:prstClr>
            </a:outerShdw>
          </a:effectLst>
        </p:spPr>
      </p:pic>
      <p:pic>
        <p:nvPicPr>
          <p:cNvPr id="11" name="Grafik 10" hidden="0"/>
          <p:cNvPicPr>
            <a:picLocks noChangeAspect="1"/>
          </p:cNvPicPr>
          <p:nvPr isPhoto="0" userDrawn="0"/>
        </p:nvPicPr>
        <p:blipFill>
          <a:blip r:embed="rId5"/>
          <a:stretch/>
        </p:blipFill>
        <p:spPr bwMode="auto">
          <a:xfrm>
            <a:off x="5964286" y="2725490"/>
            <a:ext cx="2993596" cy="2916442"/>
          </a:xfrm>
          <a:prstGeom prst="rect">
            <a:avLst/>
          </a:prstGeom>
        </p:spPr>
      </p:pic>
      <p:sp>
        <p:nvSpPr>
          <p:cNvPr id="12" name="Inhaltsplatzhalter 2" hidden="0"/>
          <p:cNvSpPr>
            <a:spLocks noGrp="1"/>
          </p:cNvSpPr>
          <p:nvPr isPhoto="0" userDrawn="0">
            <p:ph idx="1" hasCustomPrompt="0"/>
          </p:nvPr>
        </p:nvSpPr>
        <p:spPr bwMode="auto">
          <a:xfrm>
            <a:off x="811201" y="1258495"/>
            <a:ext cx="3196567" cy="5338857"/>
          </a:xfrm>
        </p:spPr>
        <p:txBody>
          <a:bodyPr>
            <a:normAutofit lnSpcReduction="10000"/>
          </a:bodyPr>
          <a:lstStyle/>
          <a:p>
            <a:pPr marL="0" indent="0">
              <a:spcBef>
                <a:spcPts val="600"/>
              </a:spcBef>
              <a:spcAft>
                <a:spcPts val="600"/>
              </a:spcAft>
              <a:buNone/>
              <a:defRPr/>
            </a:pPr>
            <a:r>
              <a:rPr lang="de-DE" sz="2200" b="1"/>
              <a:t>Numerical </a:t>
            </a:r>
            <a:r>
              <a:rPr lang="de-DE" sz="2200" b="1"/>
              <a:t>model</a:t>
            </a:r>
            <a:endParaRPr lang="de-DE" sz="2200" b="1"/>
          </a:p>
          <a:p>
            <a:pPr>
              <a:spcBef>
                <a:spcPts val="600"/>
              </a:spcBef>
              <a:spcAft>
                <a:spcPts val="600"/>
              </a:spcAft>
              <a:buFont typeface="Wingdings"/>
              <a:buChar char="§"/>
              <a:defRPr/>
            </a:pPr>
            <a:r>
              <a:rPr lang="de-DE" sz="2200"/>
              <a:t>Biomechanical</a:t>
            </a:r>
            <a:r>
              <a:rPr lang="de-DE" sz="2200"/>
              <a:t> </a:t>
            </a:r>
            <a:br>
              <a:rPr lang="de-DE" sz="2200"/>
            </a:br>
            <a:r>
              <a:rPr lang="de-DE" sz="2200"/>
              <a:t>characteristics</a:t>
            </a:r>
            <a:endParaRPr lang="de-DE" sz="2200"/>
          </a:p>
          <a:p>
            <a:pPr>
              <a:spcBef>
                <a:spcPts val="600"/>
              </a:spcBef>
              <a:spcAft>
                <a:spcPts val="600"/>
              </a:spcAft>
              <a:buFont typeface="Wingdings"/>
              <a:buChar char="§"/>
              <a:defRPr/>
            </a:pPr>
            <a:r>
              <a:rPr lang="de-DE" sz="2200"/>
              <a:t>3D-Model </a:t>
            </a:r>
            <a:r>
              <a:rPr lang="de-DE" sz="2200"/>
              <a:t>based</a:t>
            </a:r>
            <a:br>
              <a:rPr lang="de-DE" sz="2200"/>
            </a:br>
            <a:r>
              <a:rPr lang="de-DE" sz="2200"/>
              <a:t>on </a:t>
            </a:r>
            <a:r>
              <a:rPr lang="de-DE" sz="2200"/>
              <a:t>field</a:t>
            </a:r>
            <a:r>
              <a:rPr lang="de-DE" sz="2200"/>
              <a:t> </a:t>
            </a:r>
            <a:r>
              <a:rPr lang="de-DE" sz="2200"/>
              <a:t>assessment</a:t>
            </a:r>
            <a:endParaRPr lang="de-DE" sz="2200"/>
          </a:p>
          <a:p>
            <a:pPr>
              <a:spcBef>
                <a:spcPts val="600"/>
              </a:spcBef>
              <a:spcAft>
                <a:spcPts val="600"/>
              </a:spcAft>
              <a:buFont typeface="Wingdings"/>
              <a:buChar char="§"/>
              <a:defRPr/>
            </a:pPr>
            <a:r>
              <a:rPr lang="de-DE" sz="2200"/>
              <a:t>Further </a:t>
            </a:r>
            <a:r>
              <a:rPr lang="de-DE" sz="2200"/>
              <a:t>species</a:t>
            </a:r>
            <a:br>
              <a:rPr lang="de-DE" sz="2200"/>
            </a:br>
            <a:r>
              <a:rPr lang="de-DE" sz="2200"/>
              <a:t>needed</a:t>
            </a:r>
            <a:endParaRPr lang="de-DE" sz="2200"/>
          </a:p>
          <a:p>
            <a:pPr>
              <a:spcBef>
                <a:spcPts val="600"/>
              </a:spcBef>
              <a:spcAft>
                <a:spcPts val="600"/>
              </a:spcAft>
              <a:buFont typeface="Wingdings"/>
              <a:buChar char="§"/>
              <a:defRPr/>
            </a:pPr>
            <a:r>
              <a:rPr lang="de-DE" sz="2200"/>
              <a:t>Soil</a:t>
            </a:r>
            <a:r>
              <a:rPr lang="de-DE" sz="2200"/>
              <a:t> not </a:t>
            </a:r>
            <a:r>
              <a:rPr lang="de-DE" sz="2200"/>
              <a:t>yet</a:t>
            </a:r>
            <a:r>
              <a:rPr lang="de-DE" sz="2200"/>
              <a:t> </a:t>
            </a:r>
            <a:br>
              <a:rPr lang="de-DE" sz="2200"/>
            </a:br>
            <a:r>
              <a:rPr lang="de-DE" sz="2200"/>
              <a:t>included</a:t>
            </a:r>
            <a:r>
              <a:rPr lang="de-DE" sz="2200"/>
              <a:t> </a:t>
            </a:r>
            <a:endParaRPr/>
          </a:p>
          <a:p>
            <a:pPr>
              <a:spcBef>
                <a:spcPts val="600"/>
              </a:spcBef>
              <a:spcAft>
                <a:spcPts val="600"/>
              </a:spcAft>
              <a:buFont typeface="Wingdings"/>
              <a:buChar char="§"/>
              <a:defRPr/>
            </a:pPr>
            <a:r>
              <a:rPr lang="de-DE" sz="2200"/>
              <a:t>Project </a:t>
            </a:r>
            <a:r>
              <a:rPr lang="de-DE" sz="2200"/>
              <a:t>wetland</a:t>
            </a:r>
            <a:br>
              <a:rPr lang="de-DE" sz="2200"/>
            </a:br>
            <a:r>
              <a:rPr lang="de-DE" sz="2200"/>
              <a:t>restoration</a:t>
            </a:r>
            <a:r>
              <a:rPr lang="de-DE" sz="2200"/>
              <a:t> </a:t>
            </a:r>
            <a:r>
              <a:rPr lang="de-DE" sz="2200"/>
              <a:t>effects</a:t>
            </a:r>
            <a:endParaRPr lang="de-DE" sz="2200"/>
          </a:p>
          <a:p>
            <a:pPr marL="0" indent="0">
              <a:spcBef>
                <a:spcPts val="600"/>
              </a:spcBef>
              <a:spcAft>
                <a:spcPts val="600"/>
              </a:spcAft>
              <a:buNone/>
              <a:defRPr/>
            </a:pPr>
            <a:br>
              <a:rPr lang="de-DE" sz="2200"/>
            </a:br>
            <a:r>
              <a:rPr lang="de-DE" sz="2200"/>
              <a:t></a:t>
            </a:r>
            <a:r>
              <a:rPr lang="de-DE" sz="2200"/>
              <a:t> </a:t>
            </a:r>
            <a:r>
              <a:rPr lang="de-DE" sz="2200"/>
              <a:t>Ongoing</a:t>
            </a:r>
            <a:r>
              <a:rPr lang="de-DE" sz="2200"/>
              <a:t> </a:t>
            </a:r>
            <a:r>
              <a:rPr lang="de-DE" sz="2200"/>
              <a:t>work</a:t>
            </a:r>
            <a:endParaRPr lang="de-DE" sz="2200"/>
          </a:p>
        </p:txBody>
      </p:sp>
      <p:pic>
        <p:nvPicPr>
          <p:cNvPr id="13" name="Grafik 12" hidden="0"/>
          <p:cNvPicPr>
            <a:picLocks noChangeAspect="1"/>
          </p:cNvPicPr>
          <p:nvPr isPhoto="0" userDrawn="0"/>
        </p:nvPicPr>
        <p:blipFill>
          <a:blip r:embed="rId6"/>
          <a:stretch/>
        </p:blipFill>
        <p:spPr bwMode="auto">
          <a:xfrm rot="16199999">
            <a:off x="2654586" y="2441468"/>
            <a:ext cx="4096157" cy="2304771"/>
          </a:xfrm>
          <a:prstGeom prst="rect">
            <a:avLst/>
          </a:prstGeom>
          <a:effectLst>
            <a:outerShdw blurRad="63500" sx="102000" sy="102000" rotWithShape="0" algn="ctr">
              <a:prstClr val="black">
                <a:alpha val="40000"/>
              </a:prstClr>
            </a:outerShdw>
          </a:effectLst>
        </p:spPr>
      </p:pic>
      <p:sp>
        <p:nvSpPr>
          <p:cNvPr id="14" name="Fußzeilenplatzhalter 3" hidden="0"/>
          <p:cNvSpPr>
            <a:spLocks noGrp="1"/>
          </p:cNvSpPr>
          <p:nvPr isPhoto="0" userDrawn="0">
            <p:ph type="ftr" sz="quarter" idx="11" hasCustomPrompt="0"/>
          </p:nvPr>
        </p:nvSpPr>
        <p:spPr bwMode="auto">
          <a:xfrm>
            <a:off x="2207568" y="6356350"/>
            <a:ext cx="7992888" cy="365125"/>
          </a:xfrm>
        </p:spPr>
        <p:txBody>
          <a:bodyPr/>
          <a:lstStyle/>
          <a:p>
            <a:pPr>
              <a:defRPr/>
            </a:pPr>
            <a:r>
              <a:rPr lang="en-US"/>
              <a:t>Lojek and Paul | </a:t>
            </a:r>
            <a:r>
              <a:rPr lang="en-US"/>
              <a:t>CoU</a:t>
            </a:r>
            <a:r>
              <a:rPr lang="en-US"/>
              <a:t> 2021 | Retaining </a:t>
            </a:r>
            <a:r>
              <a:rPr lang="en-US"/>
              <a:t>sediment as foundation for ecosystem services of coastal vegetation</a:t>
            </a:r>
            <a:endParaRPr/>
          </a:p>
        </p:txBody>
      </p:sp>
      <p:sp>
        <p:nvSpPr>
          <p:cNvPr id="15" name="Textfeld 16" hidden="0"/>
          <p:cNvSpPr>
            <a:spLocks noAdjustHandles="0" noChangeArrowheads="0"/>
          </p:cNvSpPr>
          <p:nvPr isPhoto="0" userDrawn="0"/>
        </p:nvSpPr>
        <p:spPr bwMode="auto">
          <a:xfrm>
            <a:off x="3515717" y="1499386"/>
            <a:ext cx="2426376" cy="369332"/>
          </a:xfrm>
          <a:prstGeom prst="rect">
            <a:avLst/>
          </a:prstGeom>
          <a:noFill/>
        </p:spPr>
        <p:txBody>
          <a:bodyPr wrap="square" rtlCol="0">
            <a:spAutoFit/>
          </a:bodyPr>
          <a:lstStyle/>
          <a:p>
            <a:pPr>
              <a:defRPr/>
            </a:pPr>
            <a:r>
              <a:rPr lang="en-US" i="1">
                <a:solidFill>
                  <a:schemeClr val="bg1"/>
                </a:solidFill>
              </a:rPr>
              <a:t>25.09.2020, </a:t>
            </a:r>
            <a:r>
              <a:rPr lang="en-US" i="1">
                <a:solidFill>
                  <a:schemeClr val="bg1"/>
                </a:solidFill>
              </a:rPr>
              <a:t>Neßmersiel</a:t>
            </a:r>
            <a:endParaRPr lang="en-US" i="1">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eck 43" hidden="0"/>
          <p:cNvSpPr/>
          <p:nvPr isPhoto="0" userDrawn="0"/>
        </p:nvSpPr>
        <p:spPr bwMode="auto">
          <a:xfrm>
            <a:off x="0" y="6356350"/>
            <a:ext cx="12192000" cy="50165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 name="Inhaltsplatzhalter 1" hidden="0"/>
          <p:cNvSpPr>
            <a:spLocks noGrp="1"/>
          </p:cNvSpPr>
          <p:nvPr isPhoto="0" userDrawn="0">
            <p:ph idx="1" hasCustomPrompt="0"/>
          </p:nvPr>
        </p:nvSpPr>
        <p:spPr bwMode="auto"/>
        <p:txBody>
          <a:bodyPr/>
          <a:lstStyle/>
          <a:p>
            <a:pPr marL="0" indent="0">
              <a:buNone/>
              <a:defRPr/>
            </a:pPr>
            <a:r>
              <a:rPr lang="de-DE" b="1"/>
              <a:t>DiCoastar</a:t>
            </a:r>
            <a:r>
              <a:rPr lang="de-DE" b="1"/>
              <a:t>© </a:t>
            </a:r>
            <a:r>
              <a:rPr lang="de-DE"/>
              <a:t>Shear</a:t>
            </a:r>
            <a:r>
              <a:rPr lang="de-DE"/>
              <a:t> </a:t>
            </a:r>
            <a:r>
              <a:rPr lang="de-DE"/>
              <a:t>resistance</a:t>
            </a:r>
            <a:r>
              <a:rPr lang="de-DE"/>
              <a:t> </a:t>
            </a:r>
            <a:r>
              <a:rPr lang="de-DE"/>
              <a:t>measurements</a:t>
            </a:r>
            <a:r>
              <a:rPr lang="de-DE"/>
              <a:t> </a:t>
            </a:r>
            <a:r>
              <a:rPr lang="de-DE"/>
              <a:t>of</a:t>
            </a:r>
            <a:r>
              <a:rPr lang="de-DE"/>
              <a:t> </a:t>
            </a:r>
            <a:r>
              <a:rPr lang="de-DE"/>
              <a:t>soil-root-complex</a:t>
            </a:r>
            <a:endParaRPr lang="de-DE"/>
          </a:p>
        </p:txBody>
      </p:sp>
      <p:sp>
        <p:nvSpPr>
          <p:cNvPr id="6" name="Datumsplatzhalter 2" hidden="0"/>
          <p:cNvSpPr>
            <a:spLocks noGrp="1"/>
          </p:cNvSpPr>
          <p:nvPr isPhoto="0" userDrawn="0">
            <p:ph type="dt" sz="half" idx="10" hasCustomPrompt="0"/>
          </p:nvPr>
        </p:nvSpPr>
        <p:spPr bwMode="auto"/>
        <p:txBody>
          <a:bodyPr/>
          <a:lstStyle/>
          <a:p>
            <a:pPr>
              <a:defRPr/>
            </a:pPr>
            <a:r>
              <a:rPr lang="en-GB"/>
              <a:t>18/06/20218</a:t>
            </a:r>
            <a:endParaRPr lang="en-GB"/>
          </a:p>
        </p:txBody>
      </p:sp>
      <p:sp>
        <p:nvSpPr>
          <p:cNvPr id="7" name="Foliennummernplatzhalter 4" hidden="0"/>
          <p:cNvSpPr>
            <a:spLocks noGrp="1"/>
          </p:cNvSpPr>
          <p:nvPr isPhoto="0" userDrawn="0">
            <p:ph type="sldNum" sz="quarter" idx="12" hasCustomPrompt="0"/>
          </p:nvPr>
        </p:nvSpPr>
        <p:spPr bwMode="auto"/>
        <p:txBody>
          <a:bodyPr/>
          <a:lstStyle/>
          <a:p>
            <a:pPr>
              <a:defRPr/>
            </a:pPr>
            <a:fld id="{FE81191F-8773-4EAA-BB1C-B6070A0DC8B1}" type="slidenum">
              <a:rPr lang="en-GB"/>
              <a:t>15</a:t>
            </a:fld>
            <a:endParaRPr lang="en-GB"/>
          </a:p>
        </p:txBody>
      </p:sp>
      <p:sp>
        <p:nvSpPr>
          <p:cNvPr id="8" name="Titel 5" hidden="0"/>
          <p:cNvSpPr>
            <a:spLocks noGrp="1"/>
          </p:cNvSpPr>
          <p:nvPr isPhoto="0" userDrawn="0">
            <p:ph type="title" hasCustomPrompt="0"/>
          </p:nvPr>
        </p:nvSpPr>
        <p:spPr bwMode="auto"/>
        <p:txBody>
          <a:bodyPr/>
          <a:lstStyle/>
          <a:p>
            <a:pPr>
              <a:defRPr/>
            </a:pPr>
            <a:r>
              <a:rPr lang="de-DE"/>
              <a:t>Soil</a:t>
            </a:r>
            <a:r>
              <a:rPr lang="de-DE"/>
              <a:t> </a:t>
            </a:r>
            <a:r>
              <a:rPr lang="de-DE"/>
              <a:t>resistance</a:t>
            </a:r>
            <a:r>
              <a:rPr lang="de-DE"/>
              <a:t> </a:t>
            </a:r>
            <a:r>
              <a:rPr lang="de-DE"/>
              <a:t>results</a:t>
            </a:r>
            <a:endParaRPr lang="de-DE"/>
          </a:p>
        </p:txBody>
      </p:sp>
      <p:pic>
        <p:nvPicPr>
          <p:cNvPr id="9" name="Grafik 6" hidden="0"/>
          <p:cNvPicPr>
            <a:picLocks noChangeAspect="1"/>
          </p:cNvPicPr>
          <p:nvPr isPhoto="0" userDrawn="0"/>
        </p:nvPicPr>
        <p:blipFill>
          <a:blip r:embed="rId2"/>
          <a:stretch/>
        </p:blipFill>
        <p:spPr bwMode="auto">
          <a:xfrm>
            <a:off x="8438178" y="1790108"/>
            <a:ext cx="2228412" cy="2971216"/>
          </a:xfrm>
          <a:prstGeom prst="rect">
            <a:avLst/>
          </a:prstGeom>
        </p:spPr>
      </p:pic>
      <p:pic>
        <p:nvPicPr>
          <p:cNvPr id="10" name="Grafik 8" hidden="0"/>
          <p:cNvPicPr>
            <a:picLocks noChangeAspect="1"/>
          </p:cNvPicPr>
          <p:nvPr isPhoto="0" userDrawn="0"/>
        </p:nvPicPr>
        <p:blipFill>
          <a:blip r:embed="rId3"/>
          <a:stretch/>
        </p:blipFill>
        <p:spPr bwMode="auto">
          <a:xfrm>
            <a:off x="3430160" y="1793775"/>
            <a:ext cx="4799662" cy="4500000"/>
          </a:xfrm>
          <a:prstGeom prst="rect">
            <a:avLst/>
          </a:prstGeom>
        </p:spPr>
      </p:pic>
      <p:pic>
        <p:nvPicPr>
          <p:cNvPr id="11" name="Grafik 9" hidden="0"/>
          <p:cNvPicPr>
            <a:picLocks noChangeAspect="1"/>
          </p:cNvPicPr>
          <p:nvPr isPhoto="0" userDrawn="0"/>
        </p:nvPicPr>
        <p:blipFill>
          <a:blip r:embed="rId4"/>
          <a:stretch/>
        </p:blipFill>
        <p:spPr bwMode="auto">
          <a:xfrm>
            <a:off x="3430162" y="1793775"/>
            <a:ext cx="4799660" cy="4500000"/>
          </a:xfrm>
          <a:prstGeom prst="rect">
            <a:avLst/>
          </a:prstGeom>
        </p:spPr>
      </p:pic>
      <p:sp>
        <p:nvSpPr>
          <p:cNvPr id="12" name="Textfeld 10" hidden="0"/>
          <p:cNvSpPr>
            <a:spLocks noAdjustHandles="0" noChangeArrowheads="0"/>
          </p:cNvSpPr>
          <p:nvPr isPhoto="0" userDrawn="0"/>
        </p:nvSpPr>
        <p:spPr bwMode="auto">
          <a:xfrm>
            <a:off x="8364739" y="5155511"/>
            <a:ext cx="3755585" cy="830997"/>
          </a:xfrm>
          <a:prstGeom prst="rect">
            <a:avLst/>
          </a:prstGeom>
          <a:noFill/>
        </p:spPr>
        <p:txBody>
          <a:bodyPr wrap="square" rtlCol="0">
            <a:spAutoFit/>
          </a:bodyPr>
          <a:lstStyle/>
          <a:p>
            <a:pPr>
              <a:defRPr/>
            </a:pPr>
            <a:r>
              <a:rPr lang="de-DE" sz="1200">
                <a:solidFill>
                  <a:srgbClr val="04709C"/>
                </a:solidFill>
              </a:rPr>
              <a:t>Kosmalla</a:t>
            </a:r>
            <a:r>
              <a:rPr lang="de-DE" sz="1200">
                <a:solidFill>
                  <a:srgbClr val="04709C"/>
                </a:solidFill>
              </a:rPr>
              <a:t> et al. (2021): </a:t>
            </a:r>
            <a:r>
              <a:rPr lang="en-US" sz="1200">
                <a:solidFill>
                  <a:srgbClr val="04709C"/>
                </a:solidFill>
              </a:rPr>
              <a:t>Surface Erosion Resistance of  Vegetated Soils: Impact of different grazing conditions in salt marshes and analysis of soil-vegetation interactions </a:t>
            </a:r>
            <a:r>
              <a:rPr lang="de-DE" sz="1200">
                <a:solidFill>
                  <a:srgbClr val="04709C"/>
                </a:solidFill>
              </a:rPr>
              <a:t>(</a:t>
            </a:r>
            <a:r>
              <a:rPr lang="de-DE" sz="1200">
                <a:solidFill>
                  <a:srgbClr val="04709C"/>
                </a:solidFill>
              </a:rPr>
              <a:t>under</a:t>
            </a:r>
            <a:r>
              <a:rPr lang="de-DE" sz="1200">
                <a:solidFill>
                  <a:srgbClr val="04709C"/>
                </a:solidFill>
              </a:rPr>
              <a:t> Review)</a:t>
            </a:r>
            <a:endParaRPr lang="en-US" sz="1200">
              <a:solidFill>
                <a:srgbClr val="04709C"/>
              </a:solidFill>
            </a:endParaRPr>
          </a:p>
        </p:txBody>
      </p:sp>
      <p:sp>
        <p:nvSpPr>
          <p:cNvPr id="13" name="Inhaltsplatzhalter 2" hidden="0"/>
          <p:cNvSpPr>
            <a:spLocks noAdjustHandles="0" noChangeArrowheads="0"/>
          </p:cNvSpPr>
          <p:nvPr isPhoto="0" userDrawn="0"/>
        </p:nvSpPr>
        <p:spPr bwMode="auto">
          <a:xfrm>
            <a:off x="837487" y="1760680"/>
            <a:ext cx="2910756" cy="4086353"/>
          </a:xfrm>
          <a:prstGeom prst="rect">
            <a:avLst/>
          </a:prstGeom>
        </p:spPr>
        <p:txBody>
          <a:bodyPr vert="horz" lIns="91440" tIns="45720" rIns="91440" bIns="45720" rtlCol="0">
            <a:normAutofit/>
          </a:bodyPr>
          <a:lstStyle>
            <a:lvl1pPr marL="342900" indent="-342900" algn="l" defTabSz="914400">
              <a:spcBef>
                <a:spcPts val="0"/>
              </a:spcBef>
              <a:buClr>
                <a:srgbClr val="0973A1"/>
              </a:buClr>
              <a:buSzPct val="130000"/>
              <a:buFont typeface="Arial"/>
              <a:buChar char="•"/>
              <a:defRPr sz="2400">
                <a:solidFill>
                  <a:srgbClr val="0973A1"/>
                </a:solidFill>
                <a:latin typeface="+mn-lt"/>
                <a:ea typeface="+mn-ea"/>
                <a:cs typeface="Arial"/>
              </a:defRPr>
            </a:lvl1pPr>
            <a:lvl2pPr marL="742950" indent="-285750" algn="l" defTabSz="914400">
              <a:spcBef>
                <a:spcPts val="0"/>
              </a:spcBef>
              <a:buClr>
                <a:srgbClr val="0973A1"/>
              </a:buClr>
              <a:buSzPct val="130000"/>
              <a:buFont typeface="Arial"/>
              <a:buChar char="•"/>
              <a:defRPr sz="2000">
                <a:solidFill>
                  <a:srgbClr val="0973A1"/>
                </a:solidFill>
                <a:latin typeface="+mn-lt"/>
                <a:ea typeface="+mn-ea"/>
                <a:cs typeface="Arial"/>
              </a:defRPr>
            </a:lvl2pPr>
            <a:lvl3pPr marL="1143000" indent="-228600" algn="l" defTabSz="914400">
              <a:spcBef>
                <a:spcPts val="0"/>
              </a:spcBef>
              <a:buClr>
                <a:srgbClr val="0973A1"/>
              </a:buClr>
              <a:buSzPct val="130000"/>
              <a:buFont typeface="Arial"/>
              <a:buChar char="•"/>
              <a:defRPr sz="2000">
                <a:solidFill>
                  <a:srgbClr val="0973A1"/>
                </a:solidFill>
                <a:latin typeface="+mn-lt"/>
                <a:ea typeface="+mn-ea"/>
                <a:cs typeface="Arial"/>
              </a:defRPr>
            </a:lvl3pPr>
            <a:lvl4pPr marL="1600200" indent="-228600" algn="l" defTabSz="914400">
              <a:spcBef>
                <a:spcPts val="0"/>
              </a:spcBef>
              <a:buClr>
                <a:srgbClr val="0973A1"/>
              </a:buClr>
              <a:buSzPct val="130000"/>
              <a:buFont typeface="Arial"/>
              <a:buChar char="•"/>
              <a:defRPr sz="2000">
                <a:solidFill>
                  <a:srgbClr val="0973A1"/>
                </a:solidFill>
                <a:latin typeface="+mn-lt"/>
                <a:ea typeface="+mn-ea"/>
                <a:cs typeface="Arial"/>
              </a:defRPr>
            </a:lvl4pPr>
            <a:lvl5pPr marL="2057400" indent="-228600" algn="l" defTabSz="914400">
              <a:spcBef>
                <a:spcPts val="0"/>
              </a:spcBef>
              <a:buClr>
                <a:srgbClr val="0973A1"/>
              </a:buClr>
              <a:buSzPct val="130000"/>
              <a:buFont typeface="Arial"/>
              <a:buChar char="•"/>
              <a:defRPr sz="2000">
                <a:solidFill>
                  <a:srgbClr val="0973A1"/>
                </a:solidFill>
                <a:latin typeface="+mn-lt"/>
                <a:ea typeface="+mn-ea"/>
                <a:cs typeface="Arial"/>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a:lstStyle>
          <a:p>
            <a:pPr>
              <a:spcBef>
                <a:spcPts val="600"/>
              </a:spcBef>
              <a:spcAft>
                <a:spcPts val="600"/>
              </a:spcAft>
              <a:buFont typeface="Wingdings"/>
              <a:buChar char="§"/>
              <a:defRPr/>
            </a:pPr>
            <a:r>
              <a:rPr lang="de-DE" sz="2200"/>
              <a:t>Seasons?</a:t>
            </a:r>
            <a:endParaRPr/>
          </a:p>
          <a:p>
            <a:pPr>
              <a:spcBef>
                <a:spcPts val="600"/>
              </a:spcBef>
              <a:spcAft>
                <a:spcPts val="600"/>
              </a:spcAft>
              <a:buFont typeface="Wingdings"/>
              <a:buChar char="§"/>
              <a:defRPr/>
            </a:pPr>
            <a:r>
              <a:rPr lang="de-DE" sz="2200"/>
              <a:t>Land </a:t>
            </a:r>
            <a:r>
              <a:rPr lang="de-DE" sz="2200"/>
              <a:t>management</a:t>
            </a:r>
            <a:r>
              <a:rPr lang="de-DE" sz="2200"/>
              <a:t>?</a:t>
            </a:r>
            <a:endParaRPr/>
          </a:p>
          <a:p>
            <a:pPr>
              <a:spcBef>
                <a:spcPts val="600"/>
              </a:spcBef>
              <a:spcAft>
                <a:spcPts val="600"/>
              </a:spcAft>
              <a:buFont typeface="Wingdings"/>
              <a:buChar char="§"/>
              <a:defRPr/>
            </a:pPr>
            <a:r>
              <a:rPr lang="de-DE" sz="2200"/>
              <a:t>Depth</a:t>
            </a:r>
            <a:r>
              <a:rPr lang="de-DE" sz="2200"/>
              <a:t> </a:t>
            </a:r>
            <a:r>
              <a:rPr lang="de-DE" sz="2200"/>
              <a:t>resolved</a:t>
            </a:r>
            <a:endParaRPr lang="de-DE" sz="2200"/>
          </a:p>
          <a:p>
            <a:pPr>
              <a:spcBef>
                <a:spcPts val="600"/>
              </a:spcBef>
              <a:spcAft>
                <a:spcPts val="600"/>
              </a:spcAft>
              <a:buFont typeface="Wingdings"/>
              <a:buChar char="§"/>
              <a:defRPr/>
            </a:pPr>
            <a:endParaRPr lang="de-DE" sz="2200"/>
          </a:p>
          <a:p>
            <a:pPr marL="0" indent="0">
              <a:spcBef>
                <a:spcPts val="600"/>
              </a:spcBef>
              <a:spcAft>
                <a:spcPts val="600"/>
              </a:spcAft>
              <a:buNone/>
              <a:defRPr/>
            </a:pPr>
            <a:r>
              <a:rPr lang="de-DE" sz="2200"/>
              <a:t> Work in </a:t>
            </a:r>
            <a:r>
              <a:rPr lang="de-DE" sz="2200"/>
              <a:t>progress</a:t>
            </a:r>
            <a:br>
              <a:rPr lang="de-DE" sz="2200"/>
            </a:br>
            <a:endParaRPr lang="de-DE" sz="2200"/>
          </a:p>
        </p:txBody>
      </p:sp>
      <p:pic>
        <p:nvPicPr>
          <p:cNvPr id="14" name="Grafik 7" hidden="0"/>
          <p:cNvPicPr>
            <a:picLocks noChangeAspect="1"/>
          </p:cNvPicPr>
          <p:nvPr isPhoto="0" userDrawn="0"/>
        </p:nvPicPr>
        <p:blipFill>
          <a:blip r:embed="rId5"/>
          <a:stretch/>
        </p:blipFill>
        <p:spPr bwMode="auto">
          <a:xfrm>
            <a:off x="8369736" y="1790107"/>
            <a:ext cx="3683254" cy="3033791"/>
          </a:xfrm>
          <a:prstGeom prst="rect">
            <a:avLst/>
          </a:prstGeom>
        </p:spPr>
      </p:pic>
      <p:sp>
        <p:nvSpPr>
          <p:cNvPr id="15" name="Fußzeilenplatzhalter 3" hidden="0"/>
          <p:cNvSpPr>
            <a:spLocks noGrp="1"/>
          </p:cNvSpPr>
          <p:nvPr isPhoto="0" userDrawn="0">
            <p:ph type="ftr" sz="quarter" idx="11" hasCustomPrompt="0"/>
          </p:nvPr>
        </p:nvSpPr>
        <p:spPr bwMode="auto">
          <a:xfrm>
            <a:off x="2207568" y="6356350"/>
            <a:ext cx="7992888" cy="365125"/>
          </a:xfrm>
        </p:spPr>
        <p:txBody>
          <a:bodyPr/>
          <a:lstStyle/>
          <a:p>
            <a:pPr>
              <a:defRPr/>
            </a:pPr>
            <a:r>
              <a:rPr lang="en-US"/>
              <a:t>Lojek and Paul | </a:t>
            </a:r>
            <a:r>
              <a:rPr lang="en-US"/>
              <a:t>CoU</a:t>
            </a:r>
            <a:r>
              <a:rPr lang="en-US"/>
              <a:t> 2021 | Retaining </a:t>
            </a:r>
            <a:r>
              <a:rPr lang="en-US"/>
              <a:t>sediment as foundation for ecosystem services of coastal vegetation</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a:xfrm>
            <a:off x="838198" y="1660873"/>
            <a:ext cx="10515600" cy="3558436"/>
          </a:xfrm>
        </p:spPr>
        <p:txBody>
          <a:bodyPr/>
          <a:lstStyle/>
          <a:p>
            <a:pPr>
              <a:defRPr/>
            </a:pPr>
            <a:r>
              <a:rPr lang="de-DE">
                <a:solidFill>
                  <a:schemeClr val="bg1"/>
                </a:solidFill>
              </a:rPr>
              <a:t>Thank</a:t>
            </a:r>
            <a:r>
              <a:rPr lang="de-DE">
                <a:solidFill>
                  <a:schemeClr val="bg1"/>
                </a:solidFill>
              </a:rPr>
              <a:t> </a:t>
            </a:r>
            <a:r>
              <a:rPr lang="de-DE">
                <a:solidFill>
                  <a:schemeClr val="bg1"/>
                </a:solidFill>
              </a:rPr>
              <a:t>you</a:t>
            </a:r>
            <a:r>
              <a:rPr lang="de-DE">
                <a:solidFill>
                  <a:schemeClr val="bg1"/>
                </a:solidFill>
              </a:rPr>
              <a:t> </a:t>
            </a:r>
            <a:r>
              <a:rPr lang="de-DE">
                <a:solidFill>
                  <a:schemeClr val="bg1"/>
                </a:solidFill>
              </a:rPr>
              <a:t>for</a:t>
            </a:r>
            <a:r>
              <a:rPr lang="de-DE">
                <a:solidFill>
                  <a:schemeClr val="bg1"/>
                </a:solidFill>
              </a:rPr>
              <a:t> </a:t>
            </a:r>
            <a:r>
              <a:rPr lang="de-DE">
                <a:solidFill>
                  <a:schemeClr val="bg1"/>
                </a:solidFill>
              </a:rPr>
              <a:t>your</a:t>
            </a:r>
            <a:r>
              <a:rPr lang="de-DE">
                <a:solidFill>
                  <a:schemeClr val="bg1"/>
                </a:solidFill>
              </a:rPr>
              <a:t> </a:t>
            </a:r>
            <a:r>
              <a:rPr lang="de-DE">
                <a:solidFill>
                  <a:schemeClr val="bg1"/>
                </a:solidFill>
              </a:rPr>
              <a:t>attention</a:t>
            </a:r>
            <a:br>
              <a:rPr lang="de-DE">
                <a:solidFill>
                  <a:schemeClr val="bg1"/>
                </a:solidFill>
              </a:rPr>
            </a:br>
            <a:br>
              <a:rPr lang="de-DE">
                <a:solidFill>
                  <a:schemeClr val="bg1"/>
                </a:solidFill>
              </a:rPr>
            </a:br>
            <a:br>
              <a:rPr lang="de-DE" sz="2400">
                <a:solidFill>
                  <a:schemeClr val="bg1"/>
                </a:solidFill>
              </a:rPr>
            </a:br>
            <a:r>
              <a:rPr lang="de-DE" sz="2400">
                <a:solidFill>
                  <a:schemeClr val="bg1"/>
                </a:solidFill>
              </a:rPr>
              <a:t>For</a:t>
            </a:r>
            <a:r>
              <a:rPr lang="de-DE" sz="2400">
                <a:solidFill>
                  <a:schemeClr val="bg1"/>
                </a:solidFill>
              </a:rPr>
              <a:t> </a:t>
            </a:r>
            <a:r>
              <a:rPr lang="de-DE" sz="2400">
                <a:solidFill>
                  <a:schemeClr val="bg1"/>
                </a:solidFill>
              </a:rPr>
              <a:t>more</a:t>
            </a:r>
            <a:r>
              <a:rPr lang="de-DE" sz="2400">
                <a:solidFill>
                  <a:schemeClr val="bg1"/>
                </a:solidFill>
              </a:rPr>
              <a:t> </a:t>
            </a:r>
            <a:r>
              <a:rPr lang="de-DE" sz="2400">
                <a:solidFill>
                  <a:schemeClr val="bg1"/>
                </a:solidFill>
              </a:rPr>
              <a:t>information</a:t>
            </a:r>
            <a:r>
              <a:rPr lang="de-DE" sz="2400">
                <a:solidFill>
                  <a:schemeClr val="bg1"/>
                </a:solidFill>
              </a:rPr>
              <a:t> on </a:t>
            </a:r>
            <a:r>
              <a:rPr lang="de-DE" sz="2400">
                <a:solidFill>
                  <a:schemeClr val="bg1"/>
                </a:solidFill>
              </a:rPr>
              <a:t>the</a:t>
            </a:r>
            <a:r>
              <a:rPr lang="de-DE" sz="2400">
                <a:solidFill>
                  <a:schemeClr val="bg1"/>
                </a:solidFill>
              </a:rPr>
              <a:t> </a:t>
            </a:r>
            <a:r>
              <a:rPr lang="de-DE" sz="2400">
                <a:solidFill>
                  <a:schemeClr val="bg1"/>
                </a:solidFill>
              </a:rPr>
              <a:t>project</a:t>
            </a:r>
            <a:r>
              <a:rPr lang="de-DE" sz="2400">
                <a:solidFill>
                  <a:schemeClr val="bg1"/>
                </a:solidFill>
              </a:rPr>
              <a:t> </a:t>
            </a:r>
            <a:r>
              <a:rPr lang="de-DE" sz="2400">
                <a:solidFill>
                  <a:schemeClr val="bg1"/>
                </a:solidFill>
              </a:rPr>
              <a:t>visit</a:t>
            </a:r>
            <a:r>
              <a:rPr lang="de-DE" sz="2400" b="0" i="0" u="none" strike="noStrike" cap="none" spc="0">
                <a:solidFill>
                  <a:schemeClr val="bg1"/>
                </a:solidFill>
                <a:latin typeface="Calibri Light"/>
                <a:ea typeface="Calibri Light"/>
                <a:cs typeface="Calibri Light"/>
              </a:rPr>
              <a:t> </a:t>
            </a:r>
            <a:br>
              <a:rPr lang="de-DE" sz="2400" b="0" i="0" u="none" strike="noStrike" cap="none" spc="0">
                <a:solidFill>
                  <a:schemeClr val="bg1"/>
                </a:solidFill>
                <a:latin typeface="Calibri Light"/>
                <a:ea typeface="Calibri Light"/>
                <a:cs typeface="Calibri Light"/>
              </a:rPr>
            </a:br>
            <a:r>
              <a:rPr lang="de-DE" sz="2400" b="0" i="0" u="none" strike="noStrike" cap="none" spc="0">
                <a:solidFill>
                  <a:schemeClr val="bg1"/>
                </a:solidFill>
                <a:latin typeface="Calibri Light"/>
                <a:ea typeface="Calibri Light"/>
                <a:cs typeface="Calibri Light"/>
              </a:rPr>
              <a:t>www.gute-kueste.de</a:t>
            </a:r>
            <a:br>
              <a:rPr lang="de-DE" sz="2400" b="0" i="0" u="none" strike="noStrike" cap="none" spc="0">
                <a:solidFill>
                  <a:schemeClr val="bg1"/>
                </a:solidFill>
                <a:latin typeface="Calibri Light"/>
                <a:ea typeface="Calibri Light"/>
                <a:cs typeface="Calibri Light"/>
              </a:rPr>
            </a:br>
            <a:r>
              <a:rPr lang="de-DE" sz="2400" b="0" i="0" u="none" strike="noStrike" cap="none" spc="0">
                <a:solidFill>
                  <a:schemeClr val="bg1"/>
                </a:solidFill>
                <a:latin typeface="Calibri Light"/>
                <a:ea typeface="Calibri Light"/>
                <a:cs typeface="Calibri Light"/>
              </a:rPr>
              <a:t>or</a:t>
            </a:r>
            <a:r>
              <a:rPr lang="de-DE" sz="2400" b="0" i="0" u="none" strike="noStrike" cap="none" spc="0">
                <a:solidFill>
                  <a:schemeClr val="bg1"/>
                </a:solidFill>
                <a:latin typeface="Calibri Light"/>
                <a:ea typeface="Calibri Light"/>
                <a:cs typeface="Calibri Light"/>
              </a:rPr>
              <a:t> follow </a:t>
            </a:r>
            <a:r>
              <a:rPr lang="de-DE" sz="2400" b="0" i="0" u="none" strike="noStrike" cap="none" spc="0">
                <a:solidFill>
                  <a:schemeClr val="bg1"/>
                </a:solidFill>
                <a:latin typeface="Calibri Light"/>
                <a:ea typeface="Calibri Light"/>
                <a:cs typeface="Calibri Light"/>
              </a:rPr>
              <a:t>us</a:t>
            </a:r>
            <a:r>
              <a:rPr lang="de-DE" sz="2400" b="0" i="0" u="none" strike="noStrike" cap="none" spc="0">
                <a:solidFill>
                  <a:schemeClr val="bg1"/>
                </a:solidFill>
                <a:latin typeface="Calibri Light"/>
                <a:ea typeface="Calibri Light"/>
                <a:cs typeface="Calibri Light"/>
              </a:rPr>
              <a:t> on Twitter</a:t>
            </a:r>
            <a:endParaRPr sz="2400">
              <a:solidFill>
                <a:schemeClr val="bg1"/>
              </a:solidFill>
            </a:endParaRPr>
          </a:p>
        </p:txBody>
      </p:sp>
      <p:pic>
        <p:nvPicPr>
          <p:cNvPr id="5" name="Grafik 2" hidden="0"/>
          <p:cNvPicPr>
            <a:picLocks noChangeAspect="1"/>
          </p:cNvPicPr>
          <p:nvPr isPhoto="0" userDrawn="0"/>
        </p:nvPicPr>
        <p:blipFill>
          <a:blip r:embed="rId2"/>
          <a:stretch/>
        </p:blipFill>
        <p:spPr bwMode="auto">
          <a:xfrm>
            <a:off x="9321794" y="5877270"/>
            <a:ext cx="1163561" cy="432000"/>
          </a:xfrm>
          <a:prstGeom prst="rect">
            <a:avLst/>
          </a:prstGeom>
        </p:spPr>
      </p:pic>
      <p:pic>
        <p:nvPicPr>
          <p:cNvPr id="6" name="Grafik 5" hidden="0"/>
          <p:cNvPicPr>
            <a:picLocks noChangeAspect="1"/>
          </p:cNvPicPr>
          <p:nvPr isPhoto="0" userDrawn="0"/>
        </p:nvPicPr>
        <p:blipFill>
          <a:blip r:embed="rId3"/>
          <a:stretch/>
        </p:blipFill>
        <p:spPr bwMode="auto">
          <a:xfrm>
            <a:off x="7635763" y="5870711"/>
            <a:ext cx="1542015" cy="445118"/>
          </a:xfrm>
          <a:prstGeom prst="rect">
            <a:avLst/>
          </a:prstGeom>
        </p:spPr>
      </p:pic>
      <p:grpSp>
        <p:nvGrpSpPr>
          <p:cNvPr id="7" name="Gruppieren 6" hidden="0"/>
          <p:cNvGrpSpPr/>
          <p:nvPr isPhoto="0" userDrawn="0"/>
        </p:nvGrpSpPr>
        <p:grpSpPr bwMode="auto">
          <a:xfrm>
            <a:off x="606996" y="4948663"/>
            <a:ext cx="10975404" cy="1576681"/>
            <a:chOff x="606996" y="4948663"/>
            <a:chExt cx="10975404" cy="1576681"/>
          </a:xfrm>
        </p:grpSpPr>
        <p:grpSp>
          <p:nvGrpSpPr>
            <p:cNvPr id="8" name="Gruppieren 7" hidden="0"/>
            <p:cNvGrpSpPr/>
            <p:nvPr isPhoto="0" userDrawn="0"/>
          </p:nvGrpSpPr>
          <p:grpSpPr bwMode="auto">
            <a:xfrm>
              <a:off x="609600" y="4948663"/>
              <a:ext cx="10972800" cy="806991"/>
              <a:chOff x="736268" y="5287962"/>
              <a:chExt cx="10972800" cy="806991"/>
            </a:xfrm>
          </p:grpSpPr>
          <p:sp>
            <p:nvSpPr>
              <p:cNvPr id="9" name="Inhaltsplatzhalter 2" hidden="0"/>
              <p:cNvSpPr/>
              <p:nvPr isPhoto="0" userDrawn="0"/>
            </p:nvSpPr>
            <p:spPr bwMode="auto">
              <a:xfrm>
                <a:off x="736268" y="5287962"/>
                <a:ext cx="10972800" cy="274786"/>
              </a:xfrm>
              <a:prstGeom prst="rect">
                <a:avLst/>
              </a:prstGeom>
              <a:grpFill/>
            </p:spPr>
            <p:txBody>
              <a:bodyPr vert="horz" lIns="91440" tIns="45720" rIns="91440" bIns="45720" rtlCol="0">
                <a:noAutofit/>
              </a:bodyPr>
              <a:lstStyle>
                <a:lvl1pPr marL="342900" indent="-342900" algn="l" defTabSz="914400">
                  <a:spcBef>
                    <a:spcPts val="0"/>
                  </a:spcBef>
                  <a:buClr>
                    <a:srgbClr val="B1C91F"/>
                  </a:buClr>
                  <a:buSzPct val="130000"/>
                  <a:buFont typeface="Wingdings"/>
                  <a:buChar char="§"/>
                  <a:defRPr sz="2200">
                    <a:solidFill>
                      <a:schemeClr val="tx1"/>
                    </a:solidFill>
                    <a:latin typeface="Arial"/>
                    <a:ea typeface="+mn-ea"/>
                    <a:cs typeface="Arial"/>
                  </a:defRPr>
                </a:lvl1pPr>
                <a:lvl2pPr marL="742950" indent="-285750" algn="l" defTabSz="914400">
                  <a:spcBef>
                    <a:spcPts val="0"/>
                  </a:spcBef>
                  <a:buClr>
                    <a:srgbClr val="B1C91F"/>
                  </a:buClr>
                  <a:buSzPct val="130000"/>
                  <a:buFont typeface="Wingdings"/>
                  <a:buChar char="§"/>
                  <a:defRPr sz="1800">
                    <a:solidFill>
                      <a:schemeClr val="tx1"/>
                    </a:solidFill>
                    <a:latin typeface="Arial"/>
                    <a:ea typeface="+mn-ea"/>
                    <a:cs typeface="Arial"/>
                  </a:defRPr>
                </a:lvl2pPr>
                <a:lvl3pPr marL="1143000" indent="-228600" algn="l" defTabSz="914400">
                  <a:spcBef>
                    <a:spcPts val="0"/>
                  </a:spcBef>
                  <a:buClr>
                    <a:srgbClr val="B1C91F"/>
                  </a:buClr>
                  <a:buSzPct val="130000"/>
                  <a:buFont typeface="Wingdings"/>
                  <a:buChar char="§"/>
                  <a:defRPr sz="1800">
                    <a:solidFill>
                      <a:schemeClr val="tx1"/>
                    </a:solidFill>
                    <a:latin typeface="Arial"/>
                    <a:ea typeface="+mn-ea"/>
                    <a:cs typeface="Arial"/>
                  </a:defRPr>
                </a:lvl3pPr>
                <a:lvl4pPr marL="1600200" indent="-228600" algn="l" defTabSz="914400">
                  <a:spcBef>
                    <a:spcPts val="0"/>
                  </a:spcBef>
                  <a:buClr>
                    <a:srgbClr val="B1C91F"/>
                  </a:buClr>
                  <a:buSzPct val="130000"/>
                  <a:buFont typeface="Wingdings"/>
                  <a:buChar char="§"/>
                  <a:defRPr sz="1800">
                    <a:solidFill>
                      <a:schemeClr val="tx1"/>
                    </a:solidFill>
                    <a:latin typeface="Arial"/>
                    <a:ea typeface="+mn-ea"/>
                    <a:cs typeface="Arial"/>
                  </a:defRPr>
                </a:lvl4pPr>
                <a:lvl5pPr marL="2057400" indent="-228600" algn="l" defTabSz="914400">
                  <a:spcBef>
                    <a:spcPts val="0"/>
                  </a:spcBef>
                  <a:buClr>
                    <a:srgbClr val="B1C91F"/>
                  </a:buClr>
                  <a:buSzPct val="130000"/>
                  <a:buFont typeface="Wingdings"/>
                  <a:buChar char="§"/>
                  <a:defRPr sz="1800">
                    <a:solidFill>
                      <a:schemeClr val="tx1"/>
                    </a:solidFill>
                    <a:latin typeface="Arial"/>
                    <a:ea typeface="+mn-ea"/>
                    <a:cs typeface="Arial"/>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a:lstStyle>
              <a:p>
                <a:pPr marL="0" indent="0">
                  <a:lnSpc>
                    <a:spcPct val="80000"/>
                  </a:lnSpc>
                  <a:buFont typeface="Wingdings"/>
                  <a:buNone/>
                  <a:defRPr/>
                </a:pPr>
                <a:r>
                  <a:rPr lang="de-DE" sz="1800">
                    <a:solidFill>
                      <a:srgbClr val="0063AA"/>
                    </a:solidFill>
                    <a:latin typeface="+mn-lt"/>
                  </a:rPr>
                  <a:t>Funded by:</a:t>
                </a:r>
                <a:endParaRPr>
                  <a:solidFill>
                    <a:srgbClr val="0063AA"/>
                  </a:solidFill>
                </a:endParaRPr>
              </a:p>
              <a:p>
                <a:pPr>
                  <a:lnSpc>
                    <a:spcPct val="80000"/>
                  </a:lnSpc>
                  <a:defRPr/>
                </a:pPr>
                <a:endParaRPr lang="de-DE" sz="1800">
                  <a:latin typeface="+mn-lt"/>
                </a:endParaRPr>
              </a:p>
            </p:txBody>
          </p:sp>
          <p:pic>
            <p:nvPicPr>
              <p:cNvPr id="10" name="Grafik 10" hidden="0"/>
              <p:cNvPicPr>
                <a:picLocks noChangeAspect="1"/>
              </p:cNvPicPr>
              <p:nvPr isPhoto="0" userDrawn="0"/>
            </p:nvPicPr>
            <p:blipFill>
              <a:blip r:embed="rId4"/>
              <a:stretch/>
            </p:blipFill>
            <p:spPr bwMode="auto">
              <a:xfrm>
                <a:off x="846191" y="5620859"/>
                <a:ext cx="2409977" cy="474094"/>
              </a:xfrm>
              <a:prstGeom prst="rect">
                <a:avLst/>
              </a:prstGeom>
            </p:spPr>
          </p:pic>
        </p:grpSp>
        <p:pic>
          <p:nvPicPr>
            <p:cNvPr id="11" name="Grafik 8" hidden="0"/>
            <p:cNvPicPr>
              <a:picLocks noChangeAspect="1"/>
            </p:cNvPicPr>
            <p:nvPr isPhoto="0" userDrawn="0"/>
          </p:nvPicPr>
          <p:blipFill>
            <a:blip r:embed="rId5"/>
            <a:stretch/>
          </p:blipFill>
          <p:spPr bwMode="auto">
            <a:xfrm>
              <a:off x="606996" y="5889405"/>
              <a:ext cx="2779723" cy="635939"/>
            </a:xfrm>
            <a:prstGeom prst="rect">
              <a:avLst/>
            </a:prstGeom>
          </p:spPr>
        </p:pic>
      </p:grpSp>
      <p:pic>
        <p:nvPicPr>
          <p:cNvPr id="12" name="Grafik 11" hidden="0"/>
          <p:cNvPicPr>
            <a:picLocks noChangeAspect="1"/>
          </p:cNvPicPr>
          <p:nvPr isPhoto="0" userDrawn="0"/>
        </p:nvPicPr>
        <p:blipFill>
          <a:blip r:embed="rId6"/>
          <a:stretch/>
        </p:blipFill>
        <p:spPr bwMode="auto">
          <a:xfrm>
            <a:off x="10661939" y="5823135"/>
            <a:ext cx="762653" cy="492694"/>
          </a:xfrm>
          <a:prstGeom prst="rect">
            <a:avLst/>
          </a:prstGeom>
        </p:spPr>
      </p:pic>
      <p:pic>
        <p:nvPicPr>
          <p:cNvPr id="13" name="Grafik 13" hidden="0"/>
          <p:cNvPicPr>
            <a:picLocks noChangeAspect="1"/>
          </p:cNvPicPr>
          <p:nvPr isPhoto="0" userDrawn="0"/>
        </p:nvPicPr>
        <p:blipFill>
          <a:blip r:embed="rId7"/>
          <a:stretch/>
        </p:blipFill>
        <p:spPr bwMode="auto">
          <a:xfrm>
            <a:off x="7635762" y="4494171"/>
            <a:ext cx="820800" cy="8208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eck 19" hidden="0"/>
          <p:cNvSpPr/>
          <p:nvPr isPhoto="0" userDrawn="0"/>
        </p:nvSpPr>
        <p:spPr bwMode="auto">
          <a:xfrm>
            <a:off x="0" y="6356350"/>
            <a:ext cx="12192000" cy="50165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 name="Inhaltsplatzhalter 1" hidden="0"/>
          <p:cNvSpPr>
            <a:spLocks noGrp="1"/>
          </p:cNvSpPr>
          <p:nvPr isPhoto="0" userDrawn="0">
            <p:ph idx="1" hasCustomPrompt="0"/>
          </p:nvPr>
        </p:nvSpPr>
        <p:spPr bwMode="auto"/>
        <p:txBody>
          <a:bodyPr/>
          <a:lstStyle/>
          <a:p>
            <a:pPr>
              <a:defRPr/>
            </a:pPr>
            <a:r>
              <a:rPr lang="de-DE"/>
              <a:t>Climate change induced sea level rise has additional consequences</a:t>
            </a:r>
            <a:endParaRPr/>
          </a:p>
          <a:p>
            <a:pPr lvl="1">
              <a:defRPr/>
            </a:pPr>
            <a:r>
              <a:rPr lang="de-DE"/>
              <a:t>Increase of tidal range up to 30% (for sea level rise &lt; 2m)</a:t>
            </a:r>
            <a:endParaRPr/>
          </a:p>
          <a:p>
            <a:pPr lvl="1">
              <a:defRPr/>
            </a:pPr>
            <a:r>
              <a:rPr lang="de-DE"/>
              <a:t>Increased flow velocities, especially in inlets between islands</a:t>
            </a:r>
            <a:endParaRPr/>
          </a:p>
          <a:p>
            <a:pPr lvl="1">
              <a:defRPr/>
            </a:pPr>
            <a:r>
              <a:rPr lang="de-DE"/>
              <a:t>Deeper water leads to higher waves under otherwise same conditions</a:t>
            </a:r>
            <a:endParaRPr/>
          </a:p>
          <a:p>
            <a:pPr lvl="1">
              <a:defRPr/>
            </a:pPr>
            <a:r>
              <a:rPr lang="de-DE"/>
              <a:t>Turbulence can increase, potentially leading to more erosion</a:t>
            </a:r>
            <a:endParaRPr/>
          </a:p>
          <a:p>
            <a:pPr>
              <a:defRPr/>
            </a:pPr>
            <a:r>
              <a:rPr lang="en-US">
                <a:solidFill>
                  <a:schemeClr val="tx1"/>
                </a:solidFill>
              </a:rPr>
              <a:t>Need for renewed or strengthened coastal protection measures</a:t>
            </a:r>
            <a:endParaRPr/>
          </a:p>
          <a:p>
            <a:pPr>
              <a:defRPr/>
            </a:pPr>
            <a:endParaRPr lang="de-DE"/>
          </a:p>
          <a:p>
            <a:pPr marL="457200" lvl="1" indent="0">
              <a:buNone/>
              <a:defRPr/>
            </a:pPr>
            <a:r>
              <a:rPr lang="de-DE"/>
              <a:t> </a:t>
            </a:r>
            <a:endParaRPr/>
          </a:p>
        </p:txBody>
      </p:sp>
      <p:sp>
        <p:nvSpPr>
          <p:cNvPr id="6" name="Datumsplatzhalter 2" hidden="0"/>
          <p:cNvSpPr>
            <a:spLocks noGrp="1"/>
          </p:cNvSpPr>
          <p:nvPr isPhoto="0" userDrawn="0">
            <p:ph type="dt" sz="half" idx="10" hasCustomPrompt="0"/>
          </p:nvPr>
        </p:nvSpPr>
        <p:spPr bwMode="auto"/>
        <p:txBody>
          <a:bodyPr/>
          <a:lstStyle/>
          <a:p>
            <a:pPr>
              <a:defRPr/>
            </a:pPr>
            <a:r>
              <a:rPr lang="en-GB"/>
              <a:t>18/06/20218</a:t>
            </a:r>
            <a:endParaRPr lang="de-DE"/>
          </a:p>
        </p:txBody>
      </p:sp>
      <p:sp>
        <p:nvSpPr>
          <p:cNvPr id="7" name="Foliennummernplatzhalter 4" hidden="0"/>
          <p:cNvSpPr>
            <a:spLocks noGrp="1"/>
          </p:cNvSpPr>
          <p:nvPr isPhoto="0" userDrawn="0">
            <p:ph type="sldNum" sz="quarter" idx="12" hasCustomPrompt="0"/>
          </p:nvPr>
        </p:nvSpPr>
        <p:spPr bwMode="auto">
          <a:xfrm>
            <a:off x="9040800" y="6356350"/>
            <a:ext cx="2743200" cy="365125"/>
          </a:xfrm>
        </p:spPr>
        <p:txBody>
          <a:bodyPr/>
          <a:lstStyle/>
          <a:p>
            <a:pPr>
              <a:defRPr/>
            </a:pPr>
            <a:fld id="{FE81191F-8773-4EAA-BB1C-B6070A0DC8B1}" type="slidenum">
              <a:rPr lang="de-DE"/>
              <a:t>2</a:t>
            </a:fld>
            <a:endParaRPr lang="de-DE"/>
          </a:p>
        </p:txBody>
      </p:sp>
      <p:sp>
        <p:nvSpPr>
          <p:cNvPr id="8" name="Titel 5" hidden="0"/>
          <p:cNvSpPr>
            <a:spLocks noGrp="1"/>
          </p:cNvSpPr>
          <p:nvPr isPhoto="0" userDrawn="0">
            <p:ph type="title" hasCustomPrompt="0"/>
          </p:nvPr>
        </p:nvSpPr>
        <p:spPr bwMode="auto"/>
        <p:txBody>
          <a:bodyPr/>
          <a:lstStyle/>
          <a:p>
            <a:pPr>
              <a:defRPr/>
            </a:pPr>
            <a:r>
              <a:rPr lang="de-DE"/>
              <a:t>Challenges for coastal protection in the area</a:t>
            </a:r>
            <a:endParaRPr/>
          </a:p>
        </p:txBody>
      </p:sp>
      <p:grpSp>
        <p:nvGrpSpPr>
          <p:cNvPr id="9" name="Gruppieren 6" hidden="0"/>
          <p:cNvGrpSpPr>
            <a:grpSpLocks noChangeAspect="1"/>
          </p:cNvGrpSpPr>
          <p:nvPr isPhoto="0" userDrawn="0"/>
        </p:nvGrpSpPr>
        <p:grpSpPr bwMode="auto">
          <a:xfrm>
            <a:off x="1487488" y="3284982"/>
            <a:ext cx="10172675" cy="2736306"/>
            <a:chOff x="3546140" y="3579862"/>
            <a:chExt cx="5393920" cy="1450888"/>
          </a:xfrm>
        </p:grpSpPr>
        <p:pic>
          <p:nvPicPr>
            <p:cNvPr id="10" name="Grafik 7" hidden="0"/>
            <p:cNvPicPr>
              <a:picLocks noChangeAspect="1"/>
            </p:cNvPicPr>
            <p:nvPr isPhoto="0" userDrawn="0"/>
          </p:nvPicPr>
          <p:blipFill>
            <a:blip r:embed="rId3"/>
            <a:srcRect l="2268" t="4414" r="2072" b="6891"/>
            <a:stretch/>
          </p:blipFill>
          <p:spPr bwMode="auto">
            <a:xfrm>
              <a:off x="3671048" y="3579863"/>
              <a:ext cx="5269011" cy="1450887"/>
            </a:xfrm>
            <a:prstGeom prst="rect">
              <a:avLst/>
            </a:prstGeom>
          </p:spPr>
        </p:pic>
        <p:sp>
          <p:nvSpPr>
            <p:cNvPr id="11" name="Rechteck 8" hidden="0"/>
            <p:cNvSpPr/>
            <p:nvPr isPhoto="0" userDrawn="0"/>
          </p:nvSpPr>
          <p:spPr bwMode="auto">
            <a:xfrm>
              <a:off x="3546140" y="3579862"/>
              <a:ext cx="233772" cy="216024"/>
            </a:xfrm>
            <a:prstGeom prst="rect">
              <a:avLst/>
            </a:prstGeom>
            <a:solidFill>
              <a:schemeClr val="bg1"/>
            </a:solidFill>
            <a:ln w="9525" cap="flat" cmpd="sng" algn="ctr">
              <a:noFill/>
              <a:prstDash val="solid"/>
              <a:round/>
              <a:headEnd type="none" w="med" len="med"/>
              <a:tailEnd type="none" w="med" len="med"/>
            </a:ln>
          </p:spPr>
          <p:txBody>
            <a:bodyPr vert="horz" wrap="square" lIns="121920" tIns="60960" rIns="121920" bIns="60960" numCol="1" rtlCol="0" anchor="t" anchorCtr="0" compatLnSpc="1">
              <a:prstTxWarp prst="textNoShape"/>
            </a:bodyPr>
            <a:lstStyle/>
            <a:p>
              <a:pPr defTabSz="1219170">
                <a:spcBef>
                  <a:spcPts val="0"/>
                </a:spcBef>
                <a:spcAft>
                  <a:spcPts val="0"/>
                </a:spcAft>
                <a:defRPr/>
              </a:pPr>
              <a:endParaRPr lang="de-DE" sz="2650" b="1">
                <a:latin typeface="Rotis"/>
                <a:ea typeface="ＭＳ Ｐゴシック"/>
              </a:endParaRPr>
            </a:p>
          </p:txBody>
        </p:sp>
      </p:grpSp>
      <p:sp>
        <p:nvSpPr>
          <p:cNvPr id="12" name="Textfeld 10" hidden="0"/>
          <p:cNvSpPr/>
          <p:nvPr isPhoto="0" userDrawn="0"/>
        </p:nvSpPr>
        <p:spPr bwMode="auto">
          <a:xfrm>
            <a:off x="10056441" y="5924443"/>
            <a:ext cx="2016224" cy="276999"/>
          </a:xfrm>
          <a:prstGeom prst="rect">
            <a:avLst/>
          </a:prstGeom>
          <a:noFill/>
        </p:spPr>
        <p:txBody>
          <a:bodyPr wrap="square" rtlCol="0">
            <a:spAutoFit/>
          </a:bodyPr>
          <a:lstStyle/>
          <a:p>
            <a:pPr>
              <a:defRPr/>
            </a:pPr>
            <a:r>
              <a:rPr lang="de-DE" sz="1200">
                <a:solidFill>
                  <a:srgbClr val="04709C"/>
                </a:solidFill>
              </a:rPr>
              <a:t>Arns et al., 2017</a:t>
            </a:r>
            <a:endParaRPr sz="1200">
              <a:solidFill>
                <a:srgbClr val="04709C"/>
              </a:solidFill>
            </a:endParaRPr>
          </a:p>
        </p:txBody>
      </p:sp>
      <p:sp>
        <p:nvSpPr>
          <p:cNvPr id="13" name="Textfeld 1" hidden="0"/>
          <p:cNvSpPr>
            <a:spLocks noAdjustHandles="0" noChangeArrowheads="0"/>
          </p:cNvSpPr>
          <p:nvPr isPhoto="0" userDrawn="0"/>
        </p:nvSpPr>
        <p:spPr bwMode="auto">
          <a:xfrm>
            <a:off x="-4201144" y="749178"/>
            <a:ext cx="1800200" cy="1200329"/>
          </a:xfrm>
          <a:prstGeom prst="rect">
            <a:avLst/>
          </a:prstGeom>
          <a:noFill/>
        </p:spPr>
        <p:txBody>
          <a:bodyPr wrap="square" rtlCol="0">
            <a:spAutoFit/>
          </a:bodyPr>
          <a:lstStyle/>
          <a:p>
            <a:pPr>
              <a:defRPr/>
            </a:pPr>
            <a:r>
              <a:rPr lang="de-DE">
                <a:solidFill>
                  <a:schemeClr val="bg1"/>
                </a:solidFill>
              </a:rPr>
              <a:t>Ggf</a:t>
            </a:r>
            <a:r>
              <a:rPr lang="de-DE">
                <a:solidFill>
                  <a:schemeClr val="bg1"/>
                </a:solidFill>
              </a:rPr>
              <a:t> als Einleitung, kennen aber alle auch schon</a:t>
            </a:r>
            <a:endParaRPr lang="de-DE">
              <a:solidFill>
                <a:schemeClr val="bg1"/>
              </a:solidFill>
            </a:endParaRPr>
          </a:p>
        </p:txBody>
      </p:sp>
      <p:sp>
        <p:nvSpPr>
          <p:cNvPr id="14" name="Fußzeilenplatzhalter 3" hidden="0"/>
          <p:cNvSpPr>
            <a:spLocks noGrp="1"/>
          </p:cNvSpPr>
          <p:nvPr isPhoto="0" userDrawn="0">
            <p:ph type="ftr" sz="quarter" idx="11" hasCustomPrompt="0"/>
          </p:nvPr>
        </p:nvSpPr>
        <p:spPr bwMode="auto">
          <a:xfrm>
            <a:off x="2207568" y="6356350"/>
            <a:ext cx="7992888" cy="365125"/>
          </a:xfrm>
        </p:spPr>
        <p:txBody>
          <a:bodyPr/>
          <a:lstStyle/>
          <a:p>
            <a:pPr>
              <a:defRPr/>
            </a:pPr>
            <a:r>
              <a:rPr lang="en-US"/>
              <a:t>Lojek and Paul | </a:t>
            </a:r>
            <a:r>
              <a:rPr lang="en-US"/>
              <a:t>CoU</a:t>
            </a:r>
            <a:r>
              <a:rPr lang="en-US"/>
              <a:t> 2021 | Retaining </a:t>
            </a:r>
            <a:r>
              <a:rPr lang="en-US"/>
              <a:t>sediment as foundation for ecosystem services of coastal vegetation</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eck 19" hidden="0"/>
          <p:cNvSpPr/>
          <p:nvPr isPhoto="0" userDrawn="0"/>
        </p:nvSpPr>
        <p:spPr bwMode="auto">
          <a:xfrm>
            <a:off x="0" y="6356350"/>
            <a:ext cx="12192000" cy="50165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 name="Datumsplatzhalter 2" hidden="0"/>
          <p:cNvSpPr>
            <a:spLocks noGrp="1"/>
          </p:cNvSpPr>
          <p:nvPr isPhoto="0" userDrawn="0">
            <p:ph type="dt" sz="half" idx="10" hasCustomPrompt="0"/>
          </p:nvPr>
        </p:nvSpPr>
        <p:spPr bwMode="auto"/>
        <p:txBody>
          <a:bodyPr/>
          <a:lstStyle/>
          <a:p>
            <a:pPr>
              <a:defRPr/>
            </a:pPr>
            <a:r>
              <a:rPr lang="en-GB"/>
              <a:t>18/06/20218</a:t>
            </a:r>
            <a:endParaRPr lang="en-GB"/>
          </a:p>
        </p:txBody>
      </p:sp>
      <p:sp>
        <p:nvSpPr>
          <p:cNvPr id="6" name="Foliennummernplatzhalter 4" hidden="0"/>
          <p:cNvSpPr>
            <a:spLocks noGrp="1"/>
          </p:cNvSpPr>
          <p:nvPr isPhoto="0" userDrawn="0">
            <p:ph type="sldNum" sz="quarter" idx="12" hasCustomPrompt="0"/>
          </p:nvPr>
        </p:nvSpPr>
        <p:spPr bwMode="auto"/>
        <p:txBody>
          <a:bodyPr/>
          <a:lstStyle/>
          <a:p>
            <a:pPr>
              <a:defRPr/>
            </a:pPr>
            <a:fld id="{FE81191F-8773-4EAA-BB1C-B6070A0DC8B1}" type="slidenum">
              <a:rPr lang="en-GB"/>
              <a:t>3</a:t>
            </a:fld>
            <a:endParaRPr lang="en-GB"/>
          </a:p>
        </p:txBody>
      </p:sp>
      <p:sp>
        <p:nvSpPr>
          <p:cNvPr id="7" name="Titel 5" hidden="0"/>
          <p:cNvSpPr>
            <a:spLocks noGrp="1"/>
          </p:cNvSpPr>
          <p:nvPr isPhoto="0" userDrawn="0">
            <p:ph type="title" hasCustomPrompt="0"/>
          </p:nvPr>
        </p:nvSpPr>
        <p:spPr bwMode="auto"/>
        <p:txBody>
          <a:bodyPr/>
          <a:lstStyle/>
          <a:p>
            <a:pPr>
              <a:defRPr/>
            </a:pPr>
            <a:r>
              <a:rPr lang="en-US"/>
              <a:t>Real World Laboratories</a:t>
            </a:r>
            <a:endParaRPr lang="en-US"/>
          </a:p>
        </p:txBody>
      </p:sp>
      <p:pic>
        <p:nvPicPr>
          <p:cNvPr id="8" name="Grafik 7" hidden="0"/>
          <p:cNvPicPr>
            <a:picLocks noChangeAspect="1"/>
          </p:cNvPicPr>
          <p:nvPr isPhoto="0" userDrawn="0"/>
        </p:nvPicPr>
        <p:blipFill>
          <a:blip r:embed="rId2"/>
          <a:stretch/>
        </p:blipFill>
        <p:spPr bwMode="auto">
          <a:xfrm>
            <a:off x="4727848" y="1124744"/>
            <a:ext cx="7191024" cy="5085184"/>
          </a:xfrm>
          <a:prstGeom prst="rect">
            <a:avLst/>
          </a:prstGeom>
        </p:spPr>
      </p:pic>
      <p:sp>
        <p:nvSpPr>
          <p:cNvPr id="9" name="Ellipse 8" hidden="0"/>
          <p:cNvSpPr/>
          <p:nvPr isPhoto="0" userDrawn="0"/>
        </p:nvSpPr>
        <p:spPr bwMode="auto">
          <a:xfrm>
            <a:off x="6888087" y="3379304"/>
            <a:ext cx="896100"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0" name="Ellipse 9" hidden="0"/>
          <p:cNvSpPr/>
          <p:nvPr isPhoto="0" userDrawn="0"/>
        </p:nvSpPr>
        <p:spPr bwMode="auto">
          <a:xfrm>
            <a:off x="7968208" y="4077072"/>
            <a:ext cx="576064" cy="5040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1" name="Ellipse 10" hidden="0"/>
          <p:cNvSpPr/>
          <p:nvPr isPhoto="0" userDrawn="0"/>
        </p:nvSpPr>
        <p:spPr bwMode="auto">
          <a:xfrm>
            <a:off x="6439955" y="3789038"/>
            <a:ext cx="678370" cy="3127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2" name="Inhaltsplatzhalter 2" hidden="0"/>
          <p:cNvSpPr>
            <a:spLocks noGrp="1"/>
          </p:cNvSpPr>
          <p:nvPr isPhoto="0" userDrawn="0">
            <p:ph idx="1" hasCustomPrompt="0"/>
          </p:nvPr>
        </p:nvSpPr>
        <p:spPr bwMode="auto">
          <a:xfrm>
            <a:off x="811201" y="1258495"/>
            <a:ext cx="3196567" cy="5338857"/>
          </a:xfrm>
        </p:spPr>
        <p:txBody>
          <a:bodyPr>
            <a:normAutofit/>
          </a:bodyPr>
          <a:lstStyle/>
          <a:p>
            <a:pPr marL="0" indent="0">
              <a:spcBef>
                <a:spcPts val="600"/>
              </a:spcBef>
              <a:spcAft>
                <a:spcPts val="600"/>
              </a:spcAft>
              <a:buNone/>
              <a:defRPr/>
            </a:pPr>
            <a:r>
              <a:rPr lang="de-DE" sz="2200" b="1"/>
              <a:t>Field </a:t>
            </a:r>
            <a:r>
              <a:rPr lang="de-DE" sz="2200" b="1"/>
              <a:t>sites</a:t>
            </a:r>
            <a:endParaRPr lang="de-DE" sz="2200" b="1"/>
          </a:p>
          <a:p>
            <a:pPr>
              <a:spcBef>
                <a:spcPts val="600"/>
              </a:spcBef>
              <a:spcAft>
                <a:spcPts val="600"/>
              </a:spcAft>
              <a:buFont typeface="Wingdings"/>
              <a:buChar char="§"/>
              <a:defRPr/>
            </a:pPr>
            <a:r>
              <a:rPr lang="de-DE" sz="2200"/>
              <a:t>Mainland</a:t>
            </a:r>
            <a:r>
              <a:rPr lang="de-DE" sz="2200"/>
              <a:t> </a:t>
            </a:r>
            <a:r>
              <a:rPr lang="de-DE" sz="2200"/>
              <a:t>coast</a:t>
            </a:r>
            <a:endParaRPr lang="de-DE" sz="2200"/>
          </a:p>
          <a:p>
            <a:pPr>
              <a:spcBef>
                <a:spcPts val="600"/>
              </a:spcBef>
              <a:spcAft>
                <a:spcPts val="600"/>
              </a:spcAft>
              <a:buFont typeface="Wingdings"/>
              <a:buChar char="§"/>
              <a:defRPr/>
            </a:pPr>
            <a:r>
              <a:rPr lang="de-DE" sz="2200"/>
              <a:t>Estuary</a:t>
            </a:r>
            <a:r>
              <a:rPr lang="de-DE" sz="2200"/>
              <a:t> </a:t>
            </a:r>
            <a:r>
              <a:rPr lang="de-DE" sz="2200"/>
              <a:t>peninsula</a:t>
            </a:r>
            <a:endParaRPr lang="de-DE" sz="2200"/>
          </a:p>
          <a:p>
            <a:pPr>
              <a:spcBef>
                <a:spcPts val="600"/>
              </a:spcBef>
              <a:spcAft>
                <a:spcPts val="600"/>
              </a:spcAft>
              <a:buFont typeface="Wingdings"/>
              <a:buChar char="§"/>
              <a:defRPr/>
            </a:pPr>
            <a:r>
              <a:rPr lang="de-DE" sz="2200"/>
              <a:t>Barrier</a:t>
            </a:r>
            <a:r>
              <a:rPr lang="de-DE" sz="2200"/>
              <a:t> </a:t>
            </a:r>
            <a:r>
              <a:rPr lang="de-DE" sz="2200"/>
              <a:t>island</a:t>
            </a:r>
            <a:endParaRPr lang="de-DE" sz="2200"/>
          </a:p>
          <a:p>
            <a:pPr>
              <a:spcBef>
                <a:spcPts val="600"/>
              </a:spcBef>
              <a:spcAft>
                <a:spcPts val="600"/>
              </a:spcAft>
              <a:buFont typeface="Wingdings"/>
              <a:buChar char="§"/>
              <a:defRPr/>
            </a:pPr>
            <a:endParaRPr lang="de-DE" sz="2200"/>
          </a:p>
          <a:p>
            <a:pPr>
              <a:spcBef>
                <a:spcPts val="600"/>
              </a:spcBef>
              <a:spcAft>
                <a:spcPts val="600"/>
              </a:spcAft>
              <a:buFont typeface="Wingdings"/>
              <a:buChar char="§"/>
              <a:defRPr/>
            </a:pPr>
            <a:r>
              <a:rPr lang="de-DE" sz="2200"/>
              <a:t>5 </a:t>
            </a:r>
            <a:r>
              <a:rPr lang="de-DE" sz="2200"/>
              <a:t>years</a:t>
            </a:r>
            <a:r>
              <a:rPr lang="de-DE" sz="2200"/>
              <a:t> </a:t>
            </a:r>
            <a:r>
              <a:rPr lang="de-DE" sz="2200"/>
              <a:t>runtime</a:t>
            </a:r>
            <a:endParaRPr lang="de-DE" sz="2200"/>
          </a:p>
          <a:p>
            <a:pPr>
              <a:spcBef>
                <a:spcPts val="600"/>
              </a:spcBef>
              <a:spcAft>
                <a:spcPts val="600"/>
              </a:spcAft>
              <a:buFont typeface="Wingdings"/>
              <a:buChar char="§"/>
              <a:defRPr/>
            </a:pPr>
            <a:r>
              <a:rPr lang="de-DE" sz="2200"/>
              <a:t>3 </a:t>
            </a:r>
            <a:r>
              <a:rPr lang="de-DE" sz="2200"/>
              <a:t>Universities</a:t>
            </a:r>
            <a:endParaRPr lang="de-DE" sz="2200"/>
          </a:p>
          <a:p>
            <a:pPr>
              <a:spcBef>
                <a:spcPts val="600"/>
              </a:spcBef>
              <a:spcAft>
                <a:spcPts val="600"/>
              </a:spcAft>
              <a:buFont typeface="Wingdings"/>
              <a:buChar char="§"/>
              <a:defRPr/>
            </a:pPr>
            <a:r>
              <a:rPr lang="de-DE" sz="2200"/>
              <a:t>7 Institutes</a:t>
            </a:r>
            <a:endParaRPr/>
          </a:p>
          <a:p>
            <a:pPr>
              <a:spcBef>
                <a:spcPts val="600"/>
              </a:spcBef>
              <a:spcAft>
                <a:spcPts val="600"/>
              </a:spcAft>
              <a:buFont typeface="Wingdings"/>
              <a:buChar char="§"/>
              <a:defRPr/>
            </a:pPr>
            <a:r>
              <a:rPr lang="de-DE" sz="2200"/>
              <a:t>&gt;25 </a:t>
            </a:r>
            <a:r>
              <a:rPr lang="de-DE" sz="2200"/>
              <a:t>scientists</a:t>
            </a:r>
            <a:endParaRPr lang="de-DE" sz="2200"/>
          </a:p>
        </p:txBody>
      </p:sp>
      <p:sp>
        <p:nvSpPr>
          <p:cNvPr id="13" name="Fußzeilenplatzhalter 3" hidden="0"/>
          <p:cNvSpPr>
            <a:spLocks noGrp="1"/>
          </p:cNvSpPr>
          <p:nvPr isPhoto="0" userDrawn="0">
            <p:ph type="ftr" sz="quarter" idx="11" hasCustomPrompt="0"/>
          </p:nvPr>
        </p:nvSpPr>
        <p:spPr bwMode="auto">
          <a:xfrm>
            <a:off x="2207568" y="6356350"/>
            <a:ext cx="7992888" cy="365125"/>
          </a:xfrm>
        </p:spPr>
        <p:txBody>
          <a:bodyPr/>
          <a:lstStyle/>
          <a:p>
            <a:pPr>
              <a:defRPr/>
            </a:pPr>
            <a:r>
              <a:rPr lang="en-US"/>
              <a:t>Lojek and Paul | </a:t>
            </a:r>
            <a:r>
              <a:rPr lang="en-US"/>
              <a:t>CoU</a:t>
            </a:r>
            <a:r>
              <a:rPr lang="en-US"/>
              <a:t> 2021 | Retaining </a:t>
            </a:r>
            <a:r>
              <a:rPr lang="en-US"/>
              <a:t>sediment as foundation for ecosystem services of coastal vegetation</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0">
  <p:cSld name="">
    <p:spTree>
      <p:nvGrpSpPr>
        <p:cNvPr id="1" name="" hidden="0"/>
        <p:cNvGrpSpPr/>
        <p:nvPr isPhoto="0" userDrawn="0"/>
      </p:nvGrpSpPr>
      <p:grpSpPr bwMode="auto">
        <a:xfrm>
          <a:off x="0" y="0"/>
          <a:ext cx="0" cy="0"/>
          <a:chOff x="0" y="0"/>
          <a:chExt cx="0" cy="0"/>
        </a:xfrm>
      </p:grpSpPr>
      <p:sp>
        <p:nvSpPr>
          <p:cNvPr id="4" name="Inhaltsplatzhalter 1" hidden="0"/>
          <p:cNvSpPr>
            <a:spLocks noGrp="1"/>
          </p:cNvSpPr>
          <p:nvPr isPhoto="0" userDrawn="0">
            <p:ph idx="1" hasCustomPrompt="0"/>
          </p:nvPr>
        </p:nvSpPr>
        <p:spPr bwMode="auto"/>
        <p:txBody>
          <a:bodyPr>
            <a:normAutofit/>
          </a:bodyPr>
          <a:lstStyle/>
          <a:p>
            <a:pPr>
              <a:defRPr/>
            </a:pPr>
            <a:r>
              <a:rPr lang="de-DE" b="1">
                <a:solidFill>
                  <a:srgbClr val="04709C"/>
                </a:solidFill>
              </a:rPr>
              <a:t>Coastal protection </a:t>
            </a:r>
            <a:r>
              <a:rPr lang="de-DE">
                <a:solidFill>
                  <a:srgbClr val="04709C"/>
                </a:solidFill>
              </a:rPr>
              <a:t>in this context means </a:t>
            </a:r>
            <a:r>
              <a:rPr lang="de-DE" b="1">
                <a:solidFill>
                  <a:srgbClr val="04709C"/>
                </a:solidFill>
              </a:rPr>
              <a:t>protecting </a:t>
            </a:r>
            <a:r>
              <a:rPr lang="de-DE">
                <a:solidFill>
                  <a:srgbClr val="04709C"/>
                </a:solidFill>
              </a:rPr>
              <a:t>housing and infrastructure, the coast and the hinterland </a:t>
            </a:r>
            <a:r>
              <a:rPr lang="de-DE" b="1">
                <a:solidFill>
                  <a:srgbClr val="04709C"/>
                </a:solidFill>
              </a:rPr>
              <a:t>from erosion	       and against marine flooding.</a:t>
            </a:r>
            <a:endParaRPr/>
          </a:p>
          <a:p>
            <a:pPr>
              <a:defRPr/>
            </a:pPr>
            <a:endParaRPr lang="de-DE" b="1">
              <a:solidFill>
                <a:srgbClr val="04709C"/>
              </a:solidFill>
            </a:endParaRPr>
          </a:p>
          <a:p>
            <a:pPr>
              <a:defRPr/>
            </a:pPr>
            <a:r>
              <a:rPr lang="de-DE">
                <a:solidFill>
                  <a:srgbClr val="04709C"/>
                </a:solidFill>
              </a:rPr>
              <a:t>Nature-based coastal protection is considered to</a:t>
            </a:r>
            <a:endParaRPr/>
          </a:p>
          <a:p>
            <a:pPr lvl="1">
              <a:defRPr/>
            </a:pPr>
            <a:r>
              <a:rPr lang="de-DE">
                <a:solidFill>
                  <a:srgbClr val="04709C"/>
                </a:solidFill>
              </a:rPr>
              <a:t>Be sustainable</a:t>
            </a:r>
            <a:endParaRPr/>
          </a:p>
          <a:p>
            <a:pPr lvl="1">
              <a:defRPr/>
            </a:pPr>
            <a:r>
              <a:rPr lang="de-DE">
                <a:solidFill>
                  <a:srgbClr val="04709C"/>
                </a:solidFill>
              </a:rPr>
              <a:t>Contribute to coastal protection requirements</a:t>
            </a:r>
            <a:endParaRPr/>
          </a:p>
          <a:p>
            <a:pPr lvl="1">
              <a:defRPr/>
            </a:pPr>
            <a:r>
              <a:rPr lang="de-DE">
                <a:solidFill>
                  <a:srgbClr val="04709C"/>
                </a:solidFill>
              </a:rPr>
              <a:t>Provide </a:t>
            </a:r>
            <a:r>
              <a:rPr lang="en-GB">
                <a:solidFill>
                  <a:schemeClr val="tx1"/>
                </a:solidFill>
              </a:rPr>
              <a:t>co-benefits for the socio-ecological system </a:t>
            </a:r>
            <a:r>
              <a:rPr lang="en-US">
                <a:solidFill>
                  <a:schemeClr val="tx1"/>
                </a:solidFill>
              </a:rPr>
              <a:t>through the </a:t>
            </a:r>
            <a:r>
              <a:rPr lang="en-US" b="1">
                <a:solidFill>
                  <a:schemeClr val="tx1"/>
                </a:solidFill>
              </a:rPr>
              <a:t>provision of multiple ecosystem services (ES)</a:t>
            </a:r>
            <a:endParaRPr b="1">
              <a:solidFill>
                <a:schemeClr val="tx1"/>
              </a:solidFill>
            </a:endParaRPr>
          </a:p>
          <a:p>
            <a:pPr>
              <a:defRPr/>
            </a:pPr>
            <a:endParaRPr lang="en-GB" b="1">
              <a:solidFill>
                <a:schemeClr val="tx1"/>
              </a:solidFill>
            </a:endParaRPr>
          </a:p>
          <a:p>
            <a:pPr lvl="1">
              <a:defRPr/>
            </a:pPr>
            <a:endParaRPr lang="en-US">
              <a:solidFill>
                <a:srgbClr val="04709C"/>
              </a:solidFill>
            </a:endParaRPr>
          </a:p>
        </p:txBody>
      </p:sp>
      <p:sp>
        <p:nvSpPr>
          <p:cNvPr id="5" name="Datumsplatzhalter 2" hidden="0"/>
          <p:cNvSpPr>
            <a:spLocks noGrp="1"/>
          </p:cNvSpPr>
          <p:nvPr isPhoto="0" userDrawn="0">
            <p:ph type="dt" sz="half" idx="10" hasCustomPrompt="0"/>
          </p:nvPr>
        </p:nvSpPr>
        <p:spPr bwMode="auto"/>
        <p:txBody>
          <a:bodyPr/>
          <a:lstStyle/>
          <a:p>
            <a:pPr>
              <a:defRPr/>
            </a:pPr>
            <a:r>
              <a:rPr lang="en-GB"/>
              <a:t>18/06/20218</a:t>
            </a:r>
            <a:endParaRPr lang="de-DE"/>
          </a:p>
        </p:txBody>
      </p:sp>
      <p:sp>
        <p:nvSpPr>
          <p:cNvPr id="6" name="Foliennummernplatzhalter 4" hidden="0"/>
          <p:cNvSpPr>
            <a:spLocks noGrp="1"/>
          </p:cNvSpPr>
          <p:nvPr isPhoto="0" userDrawn="0">
            <p:ph type="sldNum" sz="quarter" idx="12" hasCustomPrompt="0"/>
          </p:nvPr>
        </p:nvSpPr>
        <p:spPr bwMode="auto"/>
        <p:txBody>
          <a:bodyPr/>
          <a:lstStyle/>
          <a:p>
            <a:pPr>
              <a:defRPr/>
            </a:pPr>
            <a:fld id="{FE81191F-8773-4EAA-BB1C-B6070A0DC8B1}" type="slidenum">
              <a:rPr lang="de-DE"/>
              <a:t>4</a:t>
            </a:fld>
            <a:endParaRPr lang="de-DE"/>
          </a:p>
        </p:txBody>
      </p:sp>
      <p:sp>
        <p:nvSpPr>
          <p:cNvPr id="7" name="Titel 5" hidden="0"/>
          <p:cNvSpPr>
            <a:spLocks noGrp="1"/>
          </p:cNvSpPr>
          <p:nvPr isPhoto="0" userDrawn="0">
            <p:ph type="title" hasCustomPrompt="0"/>
          </p:nvPr>
        </p:nvSpPr>
        <p:spPr bwMode="auto"/>
        <p:txBody>
          <a:bodyPr/>
          <a:lstStyle/>
          <a:p>
            <a:pPr>
              <a:defRPr/>
            </a:pPr>
            <a:r>
              <a:rPr lang="en-US">
                <a:solidFill>
                  <a:srgbClr val="04709C"/>
                </a:solidFill>
              </a:rPr>
              <a:t>Coastal protection measures and NbS</a:t>
            </a:r>
            <a:endParaRPr/>
          </a:p>
        </p:txBody>
      </p:sp>
      <p:sp>
        <p:nvSpPr>
          <p:cNvPr id="8" name="Rechteck 7" hidden="0"/>
          <p:cNvSpPr/>
          <p:nvPr isPhoto="0" userDrawn="0"/>
        </p:nvSpPr>
        <p:spPr bwMode="auto">
          <a:xfrm>
            <a:off x="8130444" y="5805264"/>
            <a:ext cx="3717684" cy="369332"/>
          </a:xfrm>
          <a:prstGeom prst="rect">
            <a:avLst/>
          </a:prstGeom>
        </p:spPr>
        <p:txBody>
          <a:bodyPr wrap="none">
            <a:spAutoFit/>
          </a:bodyPr>
          <a:lstStyle/>
          <a:p>
            <a:pPr>
              <a:defRPr/>
            </a:pPr>
            <a:r>
              <a:rPr lang="de-DE">
                <a:solidFill>
                  <a:srgbClr val="04709C"/>
                </a:solidFill>
              </a:rPr>
              <a:t>Maribu</a:t>
            </a:r>
            <a:r>
              <a:rPr lang="de-DE">
                <a:solidFill>
                  <a:srgbClr val="04709C"/>
                </a:solidFill>
              </a:rPr>
              <a:t> (2017) World </a:t>
            </a:r>
            <a:r>
              <a:rPr lang="de-DE">
                <a:solidFill>
                  <a:srgbClr val="04709C"/>
                </a:solidFill>
              </a:rPr>
              <a:t>Ocean</a:t>
            </a:r>
            <a:r>
              <a:rPr lang="de-DE">
                <a:solidFill>
                  <a:srgbClr val="04709C"/>
                </a:solidFill>
              </a:rPr>
              <a:t> Review 5</a:t>
            </a:r>
            <a:endParaRPr/>
          </a:p>
        </p:txBody>
      </p:sp>
      <p:pic>
        <p:nvPicPr>
          <p:cNvPr id="9" name="Grafik 8" hidden="0"/>
          <p:cNvPicPr>
            <a:picLocks noChangeAspect="1"/>
          </p:cNvPicPr>
          <p:nvPr isPhoto="0" userDrawn="0"/>
        </p:nvPicPr>
        <p:blipFill>
          <a:blip r:embed="rId3"/>
          <a:srcRect l="18635" t="59215" r="3331" b="10733"/>
          <a:stretch/>
        </p:blipFill>
        <p:spPr bwMode="auto">
          <a:xfrm>
            <a:off x="5352741" y="4293096"/>
            <a:ext cx="6478946" cy="1495574"/>
          </a:xfrm>
          <a:prstGeom prst="rect">
            <a:avLst/>
          </a:prstGeom>
        </p:spPr>
      </p:pic>
      <p:pic>
        <p:nvPicPr>
          <p:cNvPr id="10" name="Grafik 9" hidden="0"/>
          <p:cNvPicPr>
            <a:picLocks noChangeAspect="1"/>
          </p:cNvPicPr>
          <p:nvPr isPhoto="0" userDrawn="0"/>
        </p:nvPicPr>
        <p:blipFill>
          <a:blip r:embed="rId3"/>
          <a:srcRect l="17548" t="30554" r="29548" b="39394"/>
          <a:stretch/>
        </p:blipFill>
        <p:spPr bwMode="auto">
          <a:xfrm>
            <a:off x="767408" y="4293096"/>
            <a:ext cx="4392488" cy="1495574"/>
          </a:xfrm>
          <a:prstGeom prst="rect">
            <a:avLst/>
          </a:prstGeom>
        </p:spPr>
      </p:pic>
      <p:pic>
        <p:nvPicPr>
          <p:cNvPr id="11" name="Grafik 6" hidden="0"/>
          <p:cNvPicPr>
            <a:picLocks noChangeAspect="1"/>
          </p:cNvPicPr>
          <p:nvPr isPhoto="0" userDrawn="0"/>
        </p:nvPicPr>
        <p:blipFill>
          <a:blip r:embed="rId4"/>
          <a:stretch/>
        </p:blipFill>
        <p:spPr bwMode="auto">
          <a:xfrm>
            <a:off x="6114534" y="1705165"/>
            <a:ext cx="773553" cy="468000"/>
          </a:xfrm>
          <a:prstGeom prst="rect">
            <a:avLst/>
          </a:prstGeom>
        </p:spPr>
      </p:pic>
      <p:pic>
        <p:nvPicPr>
          <p:cNvPr id="12" name="Grafik 10" hidden="0"/>
          <p:cNvPicPr>
            <a:picLocks noChangeAspect="1"/>
          </p:cNvPicPr>
          <p:nvPr isPhoto="0" userDrawn="0"/>
        </p:nvPicPr>
        <p:blipFill>
          <a:blip r:embed="rId5"/>
          <a:stretch/>
        </p:blipFill>
        <p:spPr bwMode="auto">
          <a:xfrm>
            <a:off x="10580761" y="1697837"/>
            <a:ext cx="594286" cy="468000"/>
          </a:xfrm>
          <a:prstGeom prst="rect">
            <a:avLst/>
          </a:prstGeom>
        </p:spPr>
      </p:pic>
      <p:sp>
        <p:nvSpPr>
          <p:cNvPr id="13" name="Fußzeilenplatzhalter 3" hidden="0"/>
          <p:cNvSpPr>
            <a:spLocks noGrp="1"/>
          </p:cNvSpPr>
          <p:nvPr isPhoto="0" userDrawn="0">
            <p:ph type="ftr" sz="quarter" idx="11" hasCustomPrompt="0"/>
          </p:nvPr>
        </p:nvSpPr>
        <p:spPr bwMode="auto">
          <a:xfrm>
            <a:off x="2207568" y="6356350"/>
            <a:ext cx="7992888" cy="365125"/>
          </a:xfrm>
        </p:spPr>
        <p:txBody>
          <a:bodyPr/>
          <a:lstStyle/>
          <a:p>
            <a:pPr>
              <a:defRPr/>
            </a:pPr>
            <a:r>
              <a:rPr lang="en-US"/>
              <a:t>Lojek and Paul | </a:t>
            </a:r>
            <a:r>
              <a:rPr lang="en-US"/>
              <a:t>CoU</a:t>
            </a:r>
            <a:r>
              <a:rPr lang="en-US"/>
              <a:t> 2021 | Retaining </a:t>
            </a:r>
            <a:r>
              <a:rPr lang="en-US"/>
              <a:t>sediment as foundation for ecosystem services of coastal vegetation</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eck 19" hidden="0"/>
          <p:cNvSpPr/>
          <p:nvPr isPhoto="0" userDrawn="0"/>
        </p:nvSpPr>
        <p:spPr bwMode="auto">
          <a:xfrm>
            <a:off x="0" y="6356350"/>
            <a:ext cx="12192000" cy="50165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5" name="Inhaltsplatzhalter 7" hidden="0"/>
          <p:cNvPicPr>
            <a:picLocks noChangeAspect="1" noGrp="1"/>
          </p:cNvPicPr>
          <p:nvPr isPhoto="0" userDrawn="0">
            <p:ph idx="1" hasCustomPrompt="0"/>
          </p:nvPr>
        </p:nvPicPr>
        <p:blipFill>
          <a:blip r:embed="rId3"/>
          <a:srcRect l="17662" t="40901" r="15712" b="29989"/>
          <a:stretch/>
        </p:blipFill>
        <p:spPr bwMode="auto">
          <a:xfrm>
            <a:off x="2783632" y="3140967"/>
            <a:ext cx="3259653" cy="1317479"/>
          </a:xfrm>
          <a:prstGeom prst="rect">
            <a:avLst/>
          </a:prstGeom>
        </p:spPr>
      </p:pic>
      <p:sp>
        <p:nvSpPr>
          <p:cNvPr id="6" name="Datumsplatzhalter 2" hidden="0"/>
          <p:cNvSpPr>
            <a:spLocks noGrp="1"/>
          </p:cNvSpPr>
          <p:nvPr isPhoto="0" userDrawn="0">
            <p:ph type="dt" sz="half" idx="10" hasCustomPrompt="0"/>
          </p:nvPr>
        </p:nvSpPr>
        <p:spPr bwMode="auto"/>
        <p:txBody>
          <a:bodyPr/>
          <a:lstStyle/>
          <a:p>
            <a:pPr>
              <a:defRPr/>
            </a:pPr>
            <a:r>
              <a:rPr lang="en-GB"/>
              <a:t>18/06/20218</a:t>
            </a:r>
            <a:endParaRPr lang="de-DE"/>
          </a:p>
        </p:txBody>
      </p:sp>
      <p:sp>
        <p:nvSpPr>
          <p:cNvPr id="7" name="Foliennummernplatzhalter 4" hidden="0"/>
          <p:cNvSpPr>
            <a:spLocks noGrp="1"/>
          </p:cNvSpPr>
          <p:nvPr isPhoto="0" userDrawn="0">
            <p:ph type="sldNum" sz="quarter" idx="12" hasCustomPrompt="0"/>
          </p:nvPr>
        </p:nvSpPr>
        <p:spPr bwMode="auto"/>
        <p:txBody>
          <a:bodyPr/>
          <a:lstStyle/>
          <a:p>
            <a:pPr>
              <a:defRPr/>
            </a:pPr>
            <a:fld id="{FE81191F-8773-4EAA-BB1C-B6070A0DC8B1}" type="slidenum">
              <a:rPr lang="de-DE"/>
              <a:t>5</a:t>
            </a:fld>
            <a:endParaRPr lang="de-DE"/>
          </a:p>
        </p:txBody>
      </p:sp>
      <p:sp>
        <p:nvSpPr>
          <p:cNvPr id="8" name="Titel 7" hidden="0"/>
          <p:cNvSpPr>
            <a:spLocks noGrp="1"/>
          </p:cNvSpPr>
          <p:nvPr isPhoto="0" userDrawn="0">
            <p:ph type="title" hasCustomPrompt="0"/>
          </p:nvPr>
        </p:nvSpPr>
        <p:spPr bwMode="auto"/>
        <p:txBody>
          <a:bodyPr/>
          <a:lstStyle/>
          <a:p>
            <a:pPr>
              <a:defRPr/>
            </a:pPr>
            <a:r>
              <a:rPr lang="en-US"/>
              <a:t>ES of nature-based coastal protection</a:t>
            </a:r>
            <a:endParaRPr/>
          </a:p>
        </p:txBody>
      </p:sp>
      <p:pic>
        <p:nvPicPr>
          <p:cNvPr id="9" name="Grafik 8" hidden="0"/>
          <p:cNvPicPr>
            <a:picLocks noChangeAspect="1"/>
          </p:cNvPicPr>
          <p:nvPr isPhoto="0" userDrawn="0"/>
        </p:nvPicPr>
        <p:blipFill>
          <a:blip r:embed="rId4"/>
          <a:stretch/>
        </p:blipFill>
        <p:spPr bwMode="auto">
          <a:xfrm>
            <a:off x="1991181" y="3376716"/>
            <a:ext cx="246600" cy="720000"/>
          </a:xfrm>
          <a:prstGeom prst="rect">
            <a:avLst/>
          </a:prstGeom>
        </p:spPr>
      </p:pic>
      <p:pic>
        <p:nvPicPr>
          <p:cNvPr id="10" name="Grafik 9" hidden="0"/>
          <p:cNvPicPr>
            <a:picLocks noChangeAspect="1"/>
          </p:cNvPicPr>
          <p:nvPr isPhoto="0" userDrawn="0"/>
        </p:nvPicPr>
        <p:blipFill>
          <a:blip r:embed="rId5"/>
          <a:stretch/>
        </p:blipFill>
        <p:spPr bwMode="auto">
          <a:xfrm>
            <a:off x="5981046" y="1153663"/>
            <a:ext cx="742268" cy="720000"/>
          </a:xfrm>
          <a:prstGeom prst="rect">
            <a:avLst/>
          </a:prstGeom>
        </p:spPr>
      </p:pic>
      <p:pic>
        <p:nvPicPr>
          <p:cNvPr id="11" name="Grafik 10" hidden="0"/>
          <p:cNvPicPr>
            <a:picLocks noChangeAspect="1"/>
          </p:cNvPicPr>
          <p:nvPr isPhoto="0" userDrawn="0"/>
        </p:nvPicPr>
        <p:blipFill>
          <a:blip r:embed="rId6"/>
          <a:stretch/>
        </p:blipFill>
        <p:spPr bwMode="auto">
          <a:xfrm>
            <a:off x="6578458" y="2288812"/>
            <a:ext cx="367200" cy="720000"/>
          </a:xfrm>
          <a:prstGeom prst="rect">
            <a:avLst/>
          </a:prstGeom>
        </p:spPr>
      </p:pic>
      <p:pic>
        <p:nvPicPr>
          <p:cNvPr id="12" name="Grafik 11" hidden="0"/>
          <p:cNvPicPr>
            <a:picLocks noChangeAspect="1"/>
          </p:cNvPicPr>
          <p:nvPr isPhoto="0" userDrawn="0"/>
        </p:nvPicPr>
        <p:blipFill>
          <a:blip r:embed="rId7"/>
          <a:stretch/>
        </p:blipFill>
        <p:spPr bwMode="auto">
          <a:xfrm>
            <a:off x="4853203" y="2198915"/>
            <a:ext cx="1190082" cy="720000"/>
          </a:xfrm>
          <a:prstGeom prst="rect">
            <a:avLst/>
          </a:prstGeom>
        </p:spPr>
      </p:pic>
      <p:pic>
        <p:nvPicPr>
          <p:cNvPr id="13" name="Grafik 12" hidden="0"/>
          <p:cNvPicPr>
            <a:picLocks noChangeAspect="1"/>
          </p:cNvPicPr>
          <p:nvPr isPhoto="0" userDrawn="0"/>
        </p:nvPicPr>
        <p:blipFill>
          <a:blip r:embed="rId8"/>
          <a:stretch/>
        </p:blipFill>
        <p:spPr bwMode="auto">
          <a:xfrm>
            <a:off x="3276716" y="2200567"/>
            <a:ext cx="914286" cy="720000"/>
          </a:xfrm>
          <a:prstGeom prst="rect">
            <a:avLst/>
          </a:prstGeom>
        </p:spPr>
      </p:pic>
      <p:pic>
        <p:nvPicPr>
          <p:cNvPr id="14" name="Grafik 13" hidden="0"/>
          <p:cNvPicPr>
            <a:picLocks noChangeAspect="1"/>
          </p:cNvPicPr>
          <p:nvPr isPhoto="0" userDrawn="0"/>
        </p:nvPicPr>
        <p:blipFill>
          <a:blip r:embed="rId9"/>
          <a:stretch/>
        </p:blipFill>
        <p:spPr bwMode="auto">
          <a:xfrm>
            <a:off x="1991181" y="4479531"/>
            <a:ext cx="720000" cy="720000"/>
          </a:xfrm>
          <a:prstGeom prst="rect">
            <a:avLst/>
          </a:prstGeom>
        </p:spPr>
      </p:pic>
      <p:pic>
        <p:nvPicPr>
          <p:cNvPr id="15" name="Grafik 14" hidden="0"/>
          <p:cNvPicPr>
            <a:picLocks noChangeAspect="1"/>
          </p:cNvPicPr>
          <p:nvPr isPhoto="0" userDrawn="0"/>
        </p:nvPicPr>
        <p:blipFill>
          <a:blip r:embed="rId10"/>
          <a:stretch/>
        </p:blipFill>
        <p:spPr bwMode="auto">
          <a:xfrm>
            <a:off x="6631514" y="4318845"/>
            <a:ext cx="183600" cy="720000"/>
          </a:xfrm>
          <a:prstGeom prst="rect">
            <a:avLst/>
          </a:prstGeom>
        </p:spPr>
      </p:pic>
      <p:pic>
        <p:nvPicPr>
          <p:cNvPr id="16" name="Grafik 15" hidden="0"/>
          <p:cNvPicPr>
            <a:picLocks noChangeAspect="1"/>
          </p:cNvPicPr>
          <p:nvPr isPhoto="0" userDrawn="0"/>
        </p:nvPicPr>
        <p:blipFill>
          <a:blip r:embed="rId11"/>
          <a:stretch/>
        </p:blipFill>
        <p:spPr bwMode="auto">
          <a:xfrm>
            <a:off x="2744169" y="5407707"/>
            <a:ext cx="989690" cy="720000"/>
          </a:xfrm>
          <a:prstGeom prst="rect">
            <a:avLst/>
          </a:prstGeom>
        </p:spPr>
      </p:pic>
      <p:pic>
        <p:nvPicPr>
          <p:cNvPr id="17" name="Grafik 16" hidden="0"/>
          <p:cNvPicPr>
            <a:picLocks noChangeAspect="1"/>
          </p:cNvPicPr>
          <p:nvPr isPhoto="0" userDrawn="0"/>
        </p:nvPicPr>
        <p:blipFill>
          <a:blip r:embed="rId12"/>
          <a:stretch/>
        </p:blipFill>
        <p:spPr bwMode="auto">
          <a:xfrm>
            <a:off x="5550900" y="5302838"/>
            <a:ext cx="886153" cy="720000"/>
          </a:xfrm>
          <a:prstGeom prst="rect">
            <a:avLst/>
          </a:prstGeom>
        </p:spPr>
      </p:pic>
      <p:pic>
        <p:nvPicPr>
          <p:cNvPr id="18" name="Grafik 17" hidden="0"/>
          <p:cNvPicPr>
            <a:picLocks noChangeAspect="1"/>
          </p:cNvPicPr>
          <p:nvPr isPhoto="0" userDrawn="0"/>
        </p:nvPicPr>
        <p:blipFill>
          <a:blip r:embed="rId13"/>
          <a:stretch/>
        </p:blipFill>
        <p:spPr bwMode="auto">
          <a:xfrm>
            <a:off x="2486100" y="1129046"/>
            <a:ext cx="720000" cy="720000"/>
          </a:xfrm>
          <a:prstGeom prst="rect">
            <a:avLst/>
          </a:prstGeom>
        </p:spPr>
      </p:pic>
      <p:pic>
        <p:nvPicPr>
          <p:cNvPr id="19" name="Grafik 19" hidden="0"/>
          <p:cNvPicPr>
            <a:picLocks noChangeAspect="1"/>
          </p:cNvPicPr>
          <p:nvPr isPhoto="0" userDrawn="0"/>
        </p:nvPicPr>
        <p:blipFill>
          <a:blip r:embed="rId14"/>
          <a:stretch/>
        </p:blipFill>
        <p:spPr bwMode="auto">
          <a:xfrm>
            <a:off x="1598539" y="2078307"/>
            <a:ext cx="910554" cy="720000"/>
          </a:xfrm>
          <a:prstGeom prst="rect">
            <a:avLst/>
          </a:prstGeom>
        </p:spPr>
      </p:pic>
      <p:pic>
        <p:nvPicPr>
          <p:cNvPr id="20" name="Grafik 20" hidden="0"/>
          <p:cNvPicPr>
            <a:picLocks noChangeAspect="1"/>
          </p:cNvPicPr>
          <p:nvPr isPhoto="0" userDrawn="0"/>
        </p:nvPicPr>
        <p:blipFill>
          <a:blip r:embed="rId15"/>
          <a:stretch/>
        </p:blipFill>
        <p:spPr bwMode="auto">
          <a:xfrm>
            <a:off x="4121231" y="3376716"/>
            <a:ext cx="524166" cy="900000"/>
          </a:xfrm>
          <a:prstGeom prst="rect">
            <a:avLst/>
          </a:prstGeom>
        </p:spPr>
      </p:pic>
      <p:sp>
        <p:nvSpPr>
          <p:cNvPr id="21" name="Ellipse 21" hidden="0"/>
          <p:cNvSpPr>
            <a:spLocks noChangeAspect="1"/>
          </p:cNvSpPr>
          <p:nvPr isPhoto="0" userDrawn="0"/>
        </p:nvSpPr>
        <p:spPr bwMode="auto">
          <a:xfrm>
            <a:off x="2486100" y="1572276"/>
            <a:ext cx="3939682" cy="3939682"/>
          </a:xfrm>
          <a:prstGeom prst="ellipse">
            <a:avLst/>
          </a:prstGeom>
          <a:noFill/>
          <a:ln>
            <a:solidFill>
              <a:srgbClr val="258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2" name="Rechteck 22" hidden="0"/>
          <p:cNvSpPr/>
          <p:nvPr isPhoto="0" userDrawn="0"/>
        </p:nvSpPr>
        <p:spPr bwMode="auto">
          <a:xfrm>
            <a:off x="3094978" y="2917258"/>
            <a:ext cx="1423011" cy="387348"/>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sz="1600"/>
              <a:t>Flood cont</a:t>
            </a:r>
            <a:r>
              <a:rPr lang="de-DE" sz="1600"/>
              <a:t>r</a:t>
            </a:r>
            <a:r>
              <a:rPr sz="1600"/>
              <a:t>ol</a:t>
            </a:r>
            <a:endParaRPr/>
          </a:p>
        </p:txBody>
      </p:sp>
      <p:sp>
        <p:nvSpPr>
          <p:cNvPr id="23" name="Rechteck 23" hidden="0"/>
          <p:cNvSpPr/>
          <p:nvPr isPhoto="0" userDrawn="0"/>
        </p:nvSpPr>
        <p:spPr bwMode="auto">
          <a:xfrm>
            <a:off x="4517989" y="2917258"/>
            <a:ext cx="2042711" cy="387348"/>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sz="1600"/>
              <a:t>Erosion regulation</a:t>
            </a:r>
            <a:endParaRPr/>
          </a:p>
        </p:txBody>
      </p:sp>
      <p:sp>
        <p:nvSpPr>
          <p:cNvPr id="24" name="Rechteck 24" hidden="0"/>
          <p:cNvSpPr/>
          <p:nvPr isPhoto="0" userDrawn="0"/>
        </p:nvSpPr>
        <p:spPr bwMode="auto">
          <a:xfrm>
            <a:off x="2970632" y="4480707"/>
            <a:ext cx="3053780" cy="381035"/>
          </a:xfrm>
          <a:prstGeom prst="rect">
            <a:avLst/>
          </a:prstGeom>
          <a:noFill/>
          <a:ln>
            <a:noFill/>
          </a:ln>
        </p:spPr>
        <p:txBody>
          <a:bodyPr rot="0" spcFirstLastPara="0" vertOverflow="overflow" horzOverflow="clip" vert="horz" wrap="none" lIns="91440" tIns="45720" rIns="91440" bIns="45720" numCol="1" spcCol="0" rtlCol="0" fromWordArt="0" anchor="t" anchorCtr="0" forceAA="0" compatLnSpc="1">
            <a:prstTxWarp prst="textNoShape"/>
            <a:spAutoFit/>
          </a:bodyPr>
          <a:lstStyle/>
          <a:p>
            <a:pPr algn="ctr">
              <a:defRPr/>
            </a:pPr>
            <a:r>
              <a:rPr sz="1900" b="1" u="none">
                <a:ln>
                  <a:noFill/>
                </a:ln>
                <a:solidFill>
                  <a:srgbClr val="2580C5"/>
                </a:solidFill>
              </a:rPr>
              <a:t>Key ES for coastal protection</a:t>
            </a:r>
            <a:endParaRPr sz="1900"/>
          </a:p>
        </p:txBody>
      </p:sp>
      <p:pic>
        <p:nvPicPr>
          <p:cNvPr id="25" name="Grafik 26" hidden="0"/>
          <p:cNvPicPr>
            <a:picLocks noChangeAspect="1"/>
          </p:cNvPicPr>
          <p:nvPr isPhoto="0" userDrawn="0"/>
        </p:nvPicPr>
        <p:blipFill>
          <a:blip r:embed="rId16"/>
          <a:stretch/>
        </p:blipFill>
        <p:spPr bwMode="auto">
          <a:xfrm>
            <a:off x="6560700" y="3376716"/>
            <a:ext cx="809857" cy="720000"/>
          </a:xfrm>
          <a:prstGeom prst="rect">
            <a:avLst/>
          </a:prstGeom>
        </p:spPr>
      </p:pic>
      <p:sp>
        <p:nvSpPr>
          <p:cNvPr id="26" name="Textfeld 18" hidden="0"/>
          <p:cNvSpPr/>
          <p:nvPr isPhoto="0" userDrawn="0"/>
        </p:nvSpPr>
        <p:spPr bwMode="auto">
          <a:xfrm>
            <a:off x="400122" y="2223600"/>
            <a:ext cx="1228331" cy="335315"/>
          </a:xfrm>
          <a:prstGeom prst="rect">
            <a:avLst/>
          </a:prstGeom>
          <a:noFill/>
        </p:spPr>
        <p:txBody>
          <a:bodyPr wrap="square" rtlCol="0">
            <a:spAutoFit/>
          </a:bodyPr>
          <a:lstStyle/>
          <a:p>
            <a:pPr algn="r">
              <a:defRPr/>
            </a:pPr>
            <a:r>
              <a:rPr lang="de-DE" sz="1600"/>
              <a:t>Habitat</a:t>
            </a:r>
            <a:endParaRPr sz="1600"/>
          </a:p>
        </p:txBody>
      </p:sp>
      <p:sp>
        <p:nvSpPr>
          <p:cNvPr id="27" name="Textfeld 19" hidden="0"/>
          <p:cNvSpPr/>
          <p:nvPr isPhoto="0" userDrawn="0"/>
        </p:nvSpPr>
        <p:spPr bwMode="auto">
          <a:xfrm>
            <a:off x="-39421" y="4666225"/>
            <a:ext cx="2088267" cy="335315"/>
          </a:xfrm>
          <a:prstGeom prst="rect">
            <a:avLst/>
          </a:prstGeom>
          <a:noFill/>
        </p:spPr>
        <p:txBody>
          <a:bodyPr wrap="square" rtlCol="0">
            <a:spAutoFit/>
          </a:bodyPr>
          <a:lstStyle/>
          <a:p>
            <a:pPr algn="r">
              <a:defRPr/>
            </a:pPr>
            <a:r>
              <a:rPr lang="de-DE" sz="1600"/>
              <a:t>Climate regulation</a:t>
            </a:r>
            <a:endParaRPr sz="1600"/>
          </a:p>
        </p:txBody>
      </p:sp>
      <p:sp>
        <p:nvSpPr>
          <p:cNvPr id="28" name="Textfeld 20" hidden="0"/>
          <p:cNvSpPr/>
          <p:nvPr isPhoto="0" userDrawn="0"/>
        </p:nvSpPr>
        <p:spPr bwMode="auto">
          <a:xfrm>
            <a:off x="400122" y="3535474"/>
            <a:ext cx="1523601" cy="335315"/>
          </a:xfrm>
          <a:prstGeom prst="rect">
            <a:avLst/>
          </a:prstGeom>
          <a:noFill/>
        </p:spPr>
        <p:txBody>
          <a:bodyPr wrap="square" rtlCol="0">
            <a:spAutoFit/>
          </a:bodyPr>
          <a:lstStyle/>
          <a:p>
            <a:pPr algn="r">
              <a:defRPr/>
            </a:pPr>
            <a:r>
              <a:rPr lang="de-DE" sz="1600"/>
              <a:t>Enjoyment</a:t>
            </a:r>
            <a:endParaRPr sz="1600"/>
          </a:p>
        </p:txBody>
      </p:sp>
      <p:sp>
        <p:nvSpPr>
          <p:cNvPr id="29" name="Textfeld 21" hidden="0"/>
          <p:cNvSpPr/>
          <p:nvPr isPhoto="0" userDrawn="0"/>
        </p:nvSpPr>
        <p:spPr bwMode="auto">
          <a:xfrm>
            <a:off x="386561" y="1255209"/>
            <a:ext cx="2088267" cy="335315"/>
          </a:xfrm>
          <a:prstGeom prst="rect">
            <a:avLst/>
          </a:prstGeom>
          <a:noFill/>
        </p:spPr>
        <p:txBody>
          <a:bodyPr wrap="square" rtlCol="0">
            <a:spAutoFit/>
          </a:bodyPr>
          <a:lstStyle/>
          <a:p>
            <a:pPr algn="r">
              <a:defRPr/>
            </a:pPr>
            <a:r>
              <a:rPr lang="de-DE" sz="1600"/>
              <a:t>Water quality</a:t>
            </a:r>
            <a:endParaRPr sz="1600"/>
          </a:p>
        </p:txBody>
      </p:sp>
      <p:sp>
        <p:nvSpPr>
          <p:cNvPr id="30" name="Textfeld 22" hidden="0"/>
          <p:cNvSpPr/>
          <p:nvPr isPhoto="0" userDrawn="0"/>
        </p:nvSpPr>
        <p:spPr bwMode="auto">
          <a:xfrm>
            <a:off x="6739343" y="1292115"/>
            <a:ext cx="2088267" cy="335315"/>
          </a:xfrm>
          <a:prstGeom prst="rect">
            <a:avLst/>
          </a:prstGeom>
          <a:noFill/>
        </p:spPr>
        <p:txBody>
          <a:bodyPr wrap="square" rtlCol="0">
            <a:spAutoFit/>
          </a:bodyPr>
          <a:lstStyle/>
          <a:p>
            <a:pPr>
              <a:defRPr/>
            </a:pPr>
            <a:r>
              <a:rPr lang="de-DE" sz="1600"/>
              <a:t>Science</a:t>
            </a:r>
            <a:endParaRPr sz="1600"/>
          </a:p>
        </p:txBody>
      </p:sp>
      <p:sp>
        <p:nvSpPr>
          <p:cNvPr id="31" name="Textfeld 23" hidden="0"/>
          <p:cNvSpPr/>
          <p:nvPr isPhoto="0" userDrawn="0"/>
        </p:nvSpPr>
        <p:spPr bwMode="auto">
          <a:xfrm>
            <a:off x="6976984" y="2512373"/>
            <a:ext cx="2088267" cy="335315"/>
          </a:xfrm>
          <a:prstGeom prst="rect">
            <a:avLst/>
          </a:prstGeom>
          <a:noFill/>
        </p:spPr>
        <p:txBody>
          <a:bodyPr wrap="square" rtlCol="0">
            <a:spAutoFit/>
          </a:bodyPr>
          <a:lstStyle/>
          <a:p>
            <a:pPr>
              <a:defRPr/>
            </a:pPr>
            <a:r>
              <a:rPr lang="de-DE" sz="1600"/>
              <a:t>Renewable energy</a:t>
            </a:r>
            <a:endParaRPr sz="1600"/>
          </a:p>
        </p:txBody>
      </p:sp>
      <p:sp>
        <p:nvSpPr>
          <p:cNvPr id="32" name="Textfeld 24" hidden="0"/>
          <p:cNvSpPr/>
          <p:nvPr isPhoto="0" userDrawn="0"/>
        </p:nvSpPr>
        <p:spPr bwMode="auto">
          <a:xfrm>
            <a:off x="7235574" y="3569868"/>
            <a:ext cx="2088267" cy="335315"/>
          </a:xfrm>
          <a:prstGeom prst="rect">
            <a:avLst/>
          </a:prstGeom>
          <a:noFill/>
        </p:spPr>
        <p:txBody>
          <a:bodyPr wrap="square" rtlCol="0">
            <a:spAutoFit/>
          </a:bodyPr>
          <a:lstStyle/>
          <a:p>
            <a:pPr>
              <a:defRPr/>
            </a:pPr>
            <a:r>
              <a:rPr lang="de-DE" sz="1600"/>
              <a:t>Conservation</a:t>
            </a:r>
            <a:endParaRPr sz="1600"/>
          </a:p>
        </p:txBody>
      </p:sp>
      <p:sp>
        <p:nvSpPr>
          <p:cNvPr id="33" name="Textfeld 25" hidden="0"/>
          <p:cNvSpPr/>
          <p:nvPr isPhoto="0" userDrawn="0"/>
        </p:nvSpPr>
        <p:spPr bwMode="auto">
          <a:xfrm>
            <a:off x="6838995" y="4562981"/>
            <a:ext cx="2088267" cy="335315"/>
          </a:xfrm>
          <a:prstGeom prst="rect">
            <a:avLst/>
          </a:prstGeom>
          <a:noFill/>
        </p:spPr>
        <p:txBody>
          <a:bodyPr wrap="square" rtlCol="0">
            <a:spAutoFit/>
          </a:bodyPr>
          <a:lstStyle/>
          <a:p>
            <a:pPr>
              <a:defRPr/>
            </a:pPr>
            <a:r>
              <a:rPr lang="de-DE" sz="1600"/>
              <a:t>Heritage</a:t>
            </a:r>
            <a:endParaRPr sz="1600"/>
          </a:p>
        </p:txBody>
      </p:sp>
      <p:sp>
        <p:nvSpPr>
          <p:cNvPr id="34" name="Textfeld 26" hidden="0"/>
          <p:cNvSpPr/>
          <p:nvPr isPhoto="0" userDrawn="0"/>
        </p:nvSpPr>
        <p:spPr bwMode="auto">
          <a:xfrm>
            <a:off x="6307835" y="5479112"/>
            <a:ext cx="2088267" cy="335315"/>
          </a:xfrm>
          <a:prstGeom prst="rect">
            <a:avLst/>
          </a:prstGeom>
          <a:noFill/>
        </p:spPr>
        <p:txBody>
          <a:bodyPr wrap="square" rtlCol="0">
            <a:spAutoFit/>
          </a:bodyPr>
          <a:lstStyle/>
          <a:p>
            <a:pPr>
              <a:defRPr/>
            </a:pPr>
            <a:r>
              <a:rPr lang="de-DE" sz="1600"/>
              <a:t>Recreation</a:t>
            </a:r>
            <a:endParaRPr sz="1600"/>
          </a:p>
        </p:txBody>
      </p:sp>
      <p:sp>
        <p:nvSpPr>
          <p:cNvPr id="35" name="Textfeld 27" hidden="0"/>
          <p:cNvSpPr/>
          <p:nvPr isPhoto="0" userDrawn="0"/>
        </p:nvSpPr>
        <p:spPr bwMode="auto">
          <a:xfrm>
            <a:off x="622915" y="5678274"/>
            <a:ext cx="2088267" cy="335315"/>
          </a:xfrm>
          <a:prstGeom prst="rect">
            <a:avLst/>
          </a:prstGeom>
          <a:noFill/>
        </p:spPr>
        <p:txBody>
          <a:bodyPr wrap="square" rtlCol="0">
            <a:spAutoFit/>
          </a:bodyPr>
          <a:lstStyle/>
          <a:p>
            <a:pPr algn="r">
              <a:defRPr/>
            </a:pPr>
            <a:r>
              <a:rPr lang="de-DE" sz="1600"/>
              <a:t>Material extraction</a:t>
            </a:r>
            <a:endParaRPr sz="1600"/>
          </a:p>
        </p:txBody>
      </p:sp>
      <p:sp>
        <p:nvSpPr>
          <p:cNvPr id="36" name="Rechteck 17" hidden="0"/>
          <p:cNvSpPr/>
          <p:nvPr isPhoto="0" userDrawn="0"/>
        </p:nvSpPr>
        <p:spPr bwMode="auto">
          <a:xfrm>
            <a:off x="5966768" y="6097426"/>
            <a:ext cx="7033469" cy="640115"/>
          </a:xfrm>
          <a:prstGeom prst="rect">
            <a:avLst/>
          </a:prstGeom>
        </p:spPr>
        <p:txBody>
          <a:bodyPr wrap="square">
            <a:noAutofit/>
          </a:bodyPr>
          <a:lstStyle/>
          <a:p>
            <a:pPr>
              <a:defRPr/>
            </a:pPr>
            <a:r>
              <a:rPr lang="en-US" sz="1200"/>
              <a:t>Symbols obtained from Integration and Application Network (ian.umces.edu/media-library)</a:t>
            </a:r>
            <a:endParaRPr sz="1200"/>
          </a:p>
        </p:txBody>
      </p:sp>
      <p:sp>
        <p:nvSpPr>
          <p:cNvPr id="37" name="Rechteck 41" hidden="0"/>
          <p:cNvSpPr/>
          <p:nvPr isPhoto="0" userDrawn="0"/>
        </p:nvSpPr>
        <p:spPr bwMode="auto">
          <a:xfrm>
            <a:off x="9106296" y="2996952"/>
            <a:ext cx="2705440" cy="2167162"/>
          </a:xfrm>
          <a:prstGeom prst="rect">
            <a:avLst/>
          </a:prstGeom>
          <a:noFill/>
          <a:ln>
            <a:noFill/>
          </a:ln>
        </p:spPr>
        <p:txBody>
          <a:bodyPr rot="0" spcFirstLastPara="0" vertOverflow="overflow" horzOverflow="clip" vert="horz" wrap="square" lIns="91440" tIns="45720" rIns="91440" bIns="45720" numCol="1" spcCol="0" rtlCol="0" fromWordArt="0" anchor="t" anchorCtr="0" forceAA="0" compatLnSpc="1">
            <a:prstTxWarp prst="textNoShape"/>
            <a:noAutofit/>
          </a:bodyPr>
          <a:lstStyle/>
          <a:p>
            <a:pPr algn="ctr">
              <a:defRPr/>
            </a:pPr>
            <a:r>
              <a:rPr lang="de-DE" sz="2400" b="1"/>
              <a:t>The key ES for coastal protection in combination with the a</a:t>
            </a:r>
            <a:r>
              <a:rPr lang="de-DE" sz="2400" b="1">
                <a:ln>
                  <a:noFill/>
                </a:ln>
              </a:rPr>
              <a:t>dditional ES are leading to </a:t>
            </a:r>
            <a:br>
              <a:rPr lang="de-DE" sz="2400" b="1">
                <a:ln>
                  <a:noFill/>
                </a:ln>
              </a:rPr>
            </a:br>
            <a:r>
              <a:rPr lang="de-DE" sz="2400" b="1">
                <a:solidFill>
                  <a:srgbClr val="6EAE63"/>
                </a:solidFill>
              </a:rPr>
              <a:t>co-benefits</a:t>
            </a:r>
            <a:endParaRPr sz="2400" b="1">
              <a:solidFill>
                <a:srgbClr val="6EAE63"/>
              </a:solidFill>
            </a:endParaRPr>
          </a:p>
        </p:txBody>
      </p:sp>
      <p:sp>
        <p:nvSpPr>
          <p:cNvPr id="38" name="Textfeld 1" hidden="0"/>
          <p:cNvSpPr>
            <a:spLocks noAdjustHandles="0" noChangeArrowheads="0"/>
          </p:cNvSpPr>
          <p:nvPr isPhoto="0" userDrawn="0"/>
        </p:nvSpPr>
        <p:spPr bwMode="auto">
          <a:xfrm>
            <a:off x="-3769096" y="749178"/>
            <a:ext cx="2088232" cy="1477328"/>
          </a:xfrm>
          <a:prstGeom prst="rect">
            <a:avLst/>
          </a:prstGeom>
          <a:noFill/>
        </p:spPr>
        <p:txBody>
          <a:bodyPr wrap="square" rtlCol="0">
            <a:spAutoFit/>
          </a:bodyPr>
          <a:lstStyle/>
          <a:p>
            <a:pPr>
              <a:defRPr/>
            </a:pPr>
            <a:r>
              <a:rPr lang="de-DE">
                <a:solidFill>
                  <a:schemeClr val="bg1"/>
                </a:solidFill>
              </a:rPr>
              <a:t>Mögliche Folie, falls Du das Gesamtkonzept von ES in GKN vorstellen willst</a:t>
            </a:r>
            <a:endParaRPr lang="de-DE">
              <a:solidFill>
                <a:schemeClr val="bg1"/>
              </a:solidFill>
            </a:endParaRPr>
          </a:p>
        </p:txBody>
      </p:sp>
      <p:sp>
        <p:nvSpPr>
          <p:cNvPr id="39" name="Fußzeilenplatzhalter 3" hidden="0"/>
          <p:cNvSpPr>
            <a:spLocks noGrp="1"/>
          </p:cNvSpPr>
          <p:nvPr isPhoto="0" userDrawn="0">
            <p:ph type="ftr" sz="quarter" idx="11" hasCustomPrompt="0"/>
          </p:nvPr>
        </p:nvSpPr>
        <p:spPr bwMode="auto">
          <a:xfrm>
            <a:off x="2207568" y="6356350"/>
            <a:ext cx="7992888" cy="365125"/>
          </a:xfrm>
        </p:spPr>
        <p:txBody>
          <a:bodyPr/>
          <a:lstStyle/>
          <a:p>
            <a:pPr>
              <a:defRPr/>
            </a:pPr>
            <a:r>
              <a:rPr lang="en-US"/>
              <a:t>Lojek and Paul | </a:t>
            </a:r>
            <a:r>
              <a:rPr lang="en-US"/>
              <a:t>CoU</a:t>
            </a:r>
            <a:r>
              <a:rPr lang="en-US"/>
              <a:t> 2021 | Retaining </a:t>
            </a:r>
            <a:r>
              <a:rPr lang="en-US"/>
              <a:t>sediment as foundation for ecosystem services of coastal vegetation</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eck 19" hidden="0"/>
          <p:cNvSpPr/>
          <p:nvPr isPhoto="0" userDrawn="0"/>
        </p:nvSpPr>
        <p:spPr bwMode="auto">
          <a:xfrm>
            <a:off x="0" y="6356350"/>
            <a:ext cx="12192000" cy="50165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 name="Datumsplatzhalter 6" hidden="0"/>
          <p:cNvSpPr>
            <a:spLocks noGrp="1"/>
          </p:cNvSpPr>
          <p:nvPr isPhoto="0" userDrawn="0">
            <p:ph type="dt" sz="half" idx="10" hasCustomPrompt="0"/>
          </p:nvPr>
        </p:nvSpPr>
        <p:spPr bwMode="auto"/>
        <p:txBody>
          <a:bodyPr/>
          <a:lstStyle>
            <a:lvl1pPr>
              <a:defRPr>
                <a:solidFill>
                  <a:srgbClr val="0F85C7"/>
                </a:solidFill>
              </a:defRPr>
            </a:lvl1pPr>
          </a:lstStyle>
          <a:p>
            <a:pPr>
              <a:defRPr/>
            </a:pPr>
            <a:r>
              <a:rPr lang="en-GB"/>
              <a:t>18/06/20218</a:t>
            </a:r>
            <a:endParaRPr lang="de-DE"/>
          </a:p>
        </p:txBody>
      </p:sp>
      <p:sp>
        <p:nvSpPr>
          <p:cNvPr id="6" name="Foliennummernplatzhalter 8" hidden="0"/>
          <p:cNvSpPr>
            <a:spLocks noGrp="1"/>
          </p:cNvSpPr>
          <p:nvPr isPhoto="0" userDrawn="0">
            <p:ph type="sldNum" sz="quarter" idx="12" hasCustomPrompt="0"/>
          </p:nvPr>
        </p:nvSpPr>
        <p:spPr bwMode="auto"/>
        <p:txBody>
          <a:bodyPr/>
          <a:lstStyle/>
          <a:p>
            <a:pPr>
              <a:defRPr/>
            </a:pPr>
            <a:fld id="{D6E40083-7275-4DC9-1687-8E78B31B7160}" type="slidenum">
              <a:rPr lang="de-DE"/>
              <a:t>6</a:t>
            </a:fld>
            <a:endParaRPr lang="de-DE"/>
          </a:p>
        </p:txBody>
      </p:sp>
      <p:sp>
        <p:nvSpPr>
          <p:cNvPr id="7" name="Titel 6" hidden="0"/>
          <p:cNvSpPr>
            <a:spLocks noGrp="1"/>
          </p:cNvSpPr>
          <p:nvPr isPhoto="0" userDrawn="0">
            <p:ph type="title" hasCustomPrompt="0"/>
          </p:nvPr>
        </p:nvSpPr>
        <p:spPr bwMode="auto">
          <a:xfrm>
            <a:off x="811198" y="353177"/>
            <a:ext cx="8741183" cy="396000"/>
          </a:xfrm>
        </p:spPr>
        <p:txBody>
          <a:bodyPr/>
          <a:lstStyle/>
          <a:p>
            <a:pPr>
              <a:defRPr/>
            </a:pPr>
            <a:r>
              <a:rPr lang="de-DE" sz="2800"/>
              <a:t>Project approach (represented through the ES cascade)</a:t>
            </a:r>
            <a:endParaRPr sz="2800"/>
          </a:p>
        </p:txBody>
      </p:sp>
      <p:grpSp>
        <p:nvGrpSpPr>
          <p:cNvPr id="8" name="Gruppieren 7" hidden="0"/>
          <p:cNvGrpSpPr/>
          <p:nvPr isPhoto="0" userDrawn="0"/>
        </p:nvGrpSpPr>
        <p:grpSpPr bwMode="auto">
          <a:xfrm>
            <a:off x="2761089" y="1492975"/>
            <a:ext cx="6803479" cy="1002931"/>
            <a:chOff x="0" y="0"/>
            <a:chExt cx="6803479" cy="1002931"/>
          </a:xfrm>
        </p:grpSpPr>
        <p:pic>
          <p:nvPicPr>
            <p:cNvPr id="9" name="Grafik 8" hidden="0"/>
            <p:cNvPicPr>
              <a:picLocks noChangeAspect="1"/>
            </p:cNvPicPr>
            <p:nvPr isPhoto="0" userDrawn="0"/>
          </p:nvPicPr>
          <p:blipFill>
            <a:blip r:embed="rId3"/>
            <a:srcRect l="18635" t="59215" r="3331" b="10733"/>
            <a:stretch/>
          </p:blipFill>
          <p:spPr bwMode="auto">
            <a:xfrm>
              <a:off x="2749776" y="28587"/>
              <a:ext cx="4053702" cy="974343"/>
            </a:xfrm>
            <a:prstGeom prst="rect">
              <a:avLst/>
            </a:prstGeom>
          </p:spPr>
        </p:pic>
        <p:pic>
          <p:nvPicPr>
            <p:cNvPr id="10" name="Grafik 9" hidden="0"/>
            <p:cNvPicPr>
              <a:picLocks noChangeAspect="1"/>
            </p:cNvPicPr>
            <p:nvPr isPhoto="0" userDrawn="0"/>
          </p:nvPicPr>
          <p:blipFill>
            <a:blip r:embed="rId3"/>
            <a:srcRect l="17547" t="30554" r="29548" b="39394"/>
            <a:stretch/>
          </p:blipFill>
          <p:spPr bwMode="auto">
            <a:xfrm>
              <a:off x="0" y="0"/>
              <a:ext cx="2748261" cy="974343"/>
            </a:xfrm>
            <a:prstGeom prst="rect">
              <a:avLst/>
            </a:prstGeom>
          </p:spPr>
        </p:pic>
      </p:grpSp>
      <p:sp>
        <p:nvSpPr>
          <p:cNvPr id="11" name="Rechteck 10" hidden="0"/>
          <p:cNvSpPr/>
          <p:nvPr isPhoto="0" userDrawn="0"/>
        </p:nvSpPr>
        <p:spPr bwMode="auto">
          <a:xfrm>
            <a:off x="3279896" y="1073098"/>
            <a:ext cx="5588764" cy="146307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a:t>Management strategy: Nature-based coastal protection</a:t>
            </a:r>
            <a:endParaRPr/>
          </a:p>
        </p:txBody>
      </p:sp>
      <p:sp>
        <p:nvSpPr>
          <p:cNvPr id="12" name="Rechteck 11" hidden="0"/>
          <p:cNvSpPr/>
          <p:nvPr isPhoto="0" userDrawn="0"/>
        </p:nvSpPr>
        <p:spPr bwMode="auto">
          <a:xfrm>
            <a:off x="884818" y="3141950"/>
            <a:ext cx="2444365" cy="1525298"/>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b="1"/>
              <a:t>Ecosystem structures and processes</a:t>
            </a:r>
            <a:r>
              <a:rPr/>
              <a:t> </a:t>
            </a:r>
            <a:r>
              <a:rPr lang="de-DE" sz="1600"/>
              <a:t>Assessment of e.g. vegetation characteristics, flow reduction</a:t>
            </a:r>
            <a:endParaRPr/>
          </a:p>
        </p:txBody>
      </p:sp>
      <p:sp>
        <p:nvSpPr>
          <p:cNvPr id="13" name="Pfeil nach rechts 12" hidden="0"/>
          <p:cNvSpPr/>
          <p:nvPr isPhoto="0" userDrawn="0"/>
        </p:nvSpPr>
        <p:spPr bwMode="auto">
          <a:xfrm>
            <a:off x="3523790" y="4369873"/>
            <a:ext cx="619515" cy="424608"/>
          </a:xfrm>
          <a:prstGeom prst="rightArrow">
            <a:avLst>
              <a:gd name="adj1" fmla="val 50000"/>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sp>
      <p:pic>
        <p:nvPicPr>
          <p:cNvPr id="14" name="Picture 2" descr="C:\Daten\Vertical_gradients\figures\concept_seagrass_waves.jpg" hidden="0"/>
          <p:cNvPicPr>
            <a:picLocks noChangeAspect="1" noChangeArrowheads="1"/>
          </p:cNvPicPr>
          <p:nvPr isPhoto="0" userDrawn="0"/>
        </p:nvPicPr>
        <p:blipFill>
          <a:blip r:embed="rId4"/>
          <a:stretch/>
        </p:blipFill>
        <p:spPr bwMode="auto">
          <a:xfrm>
            <a:off x="962056" y="4752365"/>
            <a:ext cx="2240895" cy="1038646"/>
          </a:xfrm>
          <a:prstGeom prst="rect">
            <a:avLst/>
          </a:prstGeom>
          <a:noFill/>
          <a:ln>
            <a:noFill/>
          </a:ln>
        </p:spPr>
      </p:pic>
      <p:sp>
        <p:nvSpPr>
          <p:cNvPr id="15" name="Rechteck 15" hidden="0"/>
          <p:cNvSpPr/>
          <p:nvPr isPhoto="0" userDrawn="0"/>
        </p:nvSpPr>
        <p:spPr bwMode="auto">
          <a:xfrm>
            <a:off x="4554810" y="3141950"/>
            <a:ext cx="3297323" cy="1227920"/>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b="1"/>
              <a:t>Ecosystem Services assessment</a:t>
            </a:r>
            <a:endParaRPr/>
          </a:p>
          <a:p>
            <a:pPr algn="ctr">
              <a:defRPr/>
            </a:pPr>
            <a:r>
              <a:rPr lang="de-DE" sz="1600" b="0" i="0" u="none" strike="noStrike" cap="none" spc="0">
                <a:solidFill>
                  <a:srgbClr val="04709C"/>
                </a:solidFill>
                <a:latin typeface="Calibri"/>
                <a:ea typeface="Arial"/>
                <a:cs typeface="Arial"/>
              </a:rPr>
              <a:t>Indicator based, biophysical and socio-cultural assessment</a:t>
            </a:r>
            <a:endParaRPr/>
          </a:p>
        </p:txBody>
      </p:sp>
      <p:sp>
        <p:nvSpPr>
          <p:cNvPr id="16" name="Pfeil nach rechts 16" hidden="0"/>
          <p:cNvSpPr/>
          <p:nvPr isPhoto="0" userDrawn="0"/>
        </p:nvSpPr>
        <p:spPr bwMode="auto">
          <a:xfrm>
            <a:off x="8263638" y="4185636"/>
            <a:ext cx="619514" cy="424607"/>
          </a:xfrm>
          <a:prstGeom prst="rightArrow">
            <a:avLst>
              <a:gd name="adj1" fmla="val 50000"/>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sp>
      <p:sp>
        <p:nvSpPr>
          <p:cNvPr id="17" name="Rechteck 17" hidden="0"/>
          <p:cNvSpPr/>
          <p:nvPr isPhoto="0" userDrawn="0"/>
        </p:nvSpPr>
        <p:spPr bwMode="auto">
          <a:xfrm>
            <a:off x="8824677" y="2957714"/>
            <a:ext cx="2716401" cy="1227920"/>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ctr">
              <a:defRPr/>
            </a:pPr>
            <a:r>
              <a:rPr b="1"/>
              <a:t>Co-benefits</a:t>
            </a:r>
            <a:endParaRPr/>
          </a:p>
          <a:p>
            <a:pPr algn="ctr">
              <a:defRPr/>
            </a:pPr>
            <a:r>
              <a:rPr sz="1600" b="0"/>
              <a:t>Human and environmental well-being, safety and health; sustainability </a:t>
            </a:r>
            <a:r>
              <a:rPr b="1"/>
              <a:t> </a:t>
            </a:r>
            <a:endParaRPr sz="1600" b="0"/>
          </a:p>
        </p:txBody>
      </p:sp>
      <p:sp>
        <p:nvSpPr>
          <p:cNvPr id="18" name="Pfeil nach links und rechts 19" hidden="0"/>
          <p:cNvSpPr/>
          <p:nvPr isPhoto="0" userDrawn="0"/>
        </p:nvSpPr>
        <p:spPr bwMode="auto">
          <a:xfrm rot="2785639">
            <a:off x="9382320" y="2392884"/>
            <a:ext cx="855258" cy="401400"/>
          </a:xfrm>
          <a:prstGeom prst="leftRightArrow">
            <a:avLst>
              <a:gd name="adj1" fmla="val 50000"/>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sp>
      <p:sp>
        <p:nvSpPr>
          <p:cNvPr id="19" name="Pfeil nach rechts 20" hidden="0"/>
          <p:cNvSpPr/>
          <p:nvPr isPhoto="0" userDrawn="0"/>
        </p:nvSpPr>
        <p:spPr bwMode="auto">
          <a:xfrm rot="7663940">
            <a:off x="2317753" y="2593651"/>
            <a:ext cx="808686" cy="424607"/>
          </a:xfrm>
          <a:prstGeom prst="rightArrow">
            <a:avLst>
              <a:gd name="adj1" fmla="val 50000"/>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sp>
      <p:sp>
        <p:nvSpPr>
          <p:cNvPr id="20" name="Pfeil nach rechts 21" hidden="0"/>
          <p:cNvSpPr/>
          <p:nvPr isPhoto="0" userDrawn="0"/>
        </p:nvSpPr>
        <p:spPr bwMode="auto">
          <a:xfrm rot="5399976">
            <a:off x="5879550" y="2611130"/>
            <a:ext cx="596022" cy="424607"/>
          </a:xfrm>
          <a:prstGeom prst="rightArrow">
            <a:avLst>
              <a:gd name="adj1" fmla="val 50000"/>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sp>
      <p:sp>
        <p:nvSpPr>
          <p:cNvPr id="21" name="Rechteck 23" hidden="0"/>
          <p:cNvSpPr/>
          <p:nvPr isPhoto="0" userDrawn="0"/>
        </p:nvSpPr>
        <p:spPr bwMode="auto">
          <a:xfrm>
            <a:off x="7510059" y="6051584"/>
            <a:ext cx="4521505" cy="298373"/>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sz="1200"/>
              <a:t>Adapted from de Groot et al. 2010, Haines-Young &amp; </a:t>
            </a:r>
            <a:r>
              <a:rPr sz="1200"/>
              <a:t>Potschin</a:t>
            </a:r>
            <a:r>
              <a:rPr sz="1200"/>
              <a:t> 2010</a:t>
            </a:r>
            <a:endParaRPr/>
          </a:p>
        </p:txBody>
      </p:sp>
      <p:grpSp>
        <p:nvGrpSpPr>
          <p:cNvPr id="22" name="Gruppieren 2" hidden="0"/>
          <p:cNvGrpSpPr/>
          <p:nvPr isPhoto="0" userDrawn="0"/>
        </p:nvGrpSpPr>
        <p:grpSpPr bwMode="auto">
          <a:xfrm>
            <a:off x="9322862" y="4053663"/>
            <a:ext cx="2215692" cy="1965020"/>
            <a:chOff x="9322865" y="4237900"/>
            <a:chExt cx="2215692" cy="1965020"/>
          </a:xfrm>
        </p:grpSpPr>
        <p:pic>
          <p:nvPicPr>
            <p:cNvPr id="23" name="Grafik 18" hidden="0"/>
            <p:cNvPicPr>
              <a:picLocks noChangeAspect="1"/>
            </p:cNvPicPr>
            <p:nvPr isPhoto="0" userDrawn="0"/>
          </p:nvPicPr>
          <p:blipFill>
            <a:blip r:embed="rId5"/>
            <a:srcRect l="34619" t="23427" r="34983" b="21908"/>
            <a:stretch/>
          </p:blipFill>
          <p:spPr bwMode="auto">
            <a:xfrm>
              <a:off x="9322865" y="4237900"/>
              <a:ext cx="1868767" cy="1890344"/>
            </a:xfrm>
            <a:prstGeom prst="rect">
              <a:avLst/>
            </a:prstGeom>
          </p:spPr>
        </p:pic>
        <p:sp>
          <p:nvSpPr>
            <p:cNvPr id="24" name="Rechteck 25" hidden="0"/>
            <p:cNvSpPr/>
            <p:nvPr isPhoto="0" userDrawn="0"/>
          </p:nvSpPr>
          <p:spPr bwMode="auto">
            <a:xfrm>
              <a:off x="10779990" y="5880038"/>
              <a:ext cx="758567" cy="322882"/>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de-DE" sz="1200"/>
                <a:t>IUCN</a:t>
              </a:r>
              <a:endParaRPr sz="1200"/>
            </a:p>
          </p:txBody>
        </p:sp>
        <p:sp>
          <p:nvSpPr>
            <p:cNvPr id="25" name="Rechteck 1" hidden="0"/>
            <p:cNvSpPr/>
            <p:nvPr isPhoto="0" userDrawn="0"/>
          </p:nvSpPr>
          <p:spPr bwMode="auto">
            <a:xfrm>
              <a:off x="9322865" y="5949280"/>
              <a:ext cx="373535" cy="178964"/>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pic>
        <p:nvPicPr>
          <p:cNvPr id="26" name="Grafik 57" hidden="0"/>
          <p:cNvPicPr>
            <a:picLocks noChangeAspect="1"/>
          </p:cNvPicPr>
          <p:nvPr isPhoto="0" userDrawn="0"/>
        </p:nvPicPr>
        <p:blipFill>
          <a:blip r:embed="rId6"/>
          <a:stretch/>
        </p:blipFill>
        <p:spPr bwMode="auto">
          <a:xfrm>
            <a:off x="4962563" y="4390377"/>
            <a:ext cx="2481819" cy="1479753"/>
          </a:xfrm>
          <a:prstGeom prst="rect">
            <a:avLst/>
          </a:prstGeom>
        </p:spPr>
      </p:pic>
      <p:sp>
        <p:nvSpPr>
          <p:cNvPr id="27" name="Rechteck 7" hidden="0"/>
          <p:cNvSpPr/>
          <p:nvPr isPhoto="0" userDrawn="0"/>
        </p:nvSpPr>
        <p:spPr bwMode="auto">
          <a:xfrm>
            <a:off x="811198" y="6052218"/>
            <a:ext cx="9865489" cy="274356"/>
          </a:xfrm>
          <a:prstGeom prst="rect">
            <a:avLst/>
          </a:prstGeom>
        </p:spPr>
        <p:txBody>
          <a:bodyPr wrap="square">
            <a:spAutoFit/>
          </a:bodyPr>
          <a:lstStyle/>
          <a:p>
            <a:pPr>
              <a:defRPr/>
            </a:pPr>
            <a:r>
              <a:rPr lang="en-US" sz="1200"/>
              <a:t>Symbols obtained from Integration and Application Network (ian.umces.edu/media-library)</a:t>
            </a:r>
            <a:endParaRPr sz="1200"/>
          </a:p>
        </p:txBody>
      </p:sp>
      <p:sp>
        <p:nvSpPr>
          <p:cNvPr id="28" name="Rechteck 7" hidden="0"/>
          <p:cNvSpPr/>
          <p:nvPr isPhoto="0" userDrawn="0"/>
        </p:nvSpPr>
        <p:spPr bwMode="auto">
          <a:xfrm>
            <a:off x="6784991" y="2459413"/>
            <a:ext cx="2537874" cy="276999"/>
          </a:xfrm>
          <a:prstGeom prst="rect">
            <a:avLst/>
          </a:prstGeom>
        </p:spPr>
        <p:txBody>
          <a:bodyPr wrap="none">
            <a:spAutoFit/>
          </a:bodyPr>
          <a:lstStyle/>
          <a:p>
            <a:pPr>
              <a:defRPr/>
            </a:pPr>
            <a:r>
              <a:rPr lang="de-DE" sz="1200">
                <a:solidFill>
                  <a:srgbClr val="04709C"/>
                </a:solidFill>
              </a:rPr>
              <a:t>Maribu</a:t>
            </a:r>
            <a:r>
              <a:rPr lang="de-DE" sz="1200">
                <a:solidFill>
                  <a:srgbClr val="04709C"/>
                </a:solidFill>
              </a:rPr>
              <a:t> (2017) World </a:t>
            </a:r>
            <a:r>
              <a:rPr lang="de-DE" sz="1200">
                <a:solidFill>
                  <a:srgbClr val="04709C"/>
                </a:solidFill>
              </a:rPr>
              <a:t>Ocean</a:t>
            </a:r>
            <a:r>
              <a:rPr lang="de-DE" sz="1200">
                <a:solidFill>
                  <a:srgbClr val="04709C"/>
                </a:solidFill>
              </a:rPr>
              <a:t> Review 5</a:t>
            </a:r>
            <a:endParaRPr sz="1200"/>
          </a:p>
        </p:txBody>
      </p:sp>
      <p:sp>
        <p:nvSpPr>
          <p:cNvPr id="29" name="Textfeld 1" hidden="0"/>
          <p:cNvSpPr>
            <a:spLocks noAdjustHandles="0" noChangeArrowheads="0"/>
          </p:cNvSpPr>
          <p:nvPr isPhoto="0" userDrawn="0"/>
        </p:nvSpPr>
        <p:spPr bwMode="auto">
          <a:xfrm>
            <a:off x="-4489176" y="749177"/>
            <a:ext cx="3240360" cy="1754326"/>
          </a:xfrm>
          <a:prstGeom prst="rect">
            <a:avLst/>
          </a:prstGeom>
          <a:noFill/>
        </p:spPr>
        <p:txBody>
          <a:bodyPr wrap="square" rtlCol="0">
            <a:spAutoFit/>
          </a:bodyPr>
          <a:lstStyle/>
          <a:p>
            <a:pPr>
              <a:defRPr/>
            </a:pPr>
            <a:r>
              <a:rPr lang="de-DE">
                <a:solidFill>
                  <a:schemeClr val="bg1"/>
                </a:solidFill>
              </a:rPr>
              <a:t>Mögliche Folie um zu zeigen, wie wir biophysikalische Prozesse in ÖSL übersetzen</a:t>
            </a:r>
            <a:endParaRPr/>
          </a:p>
          <a:p>
            <a:pPr>
              <a:defRPr/>
            </a:pPr>
            <a:r>
              <a:rPr lang="de-DE">
                <a:solidFill>
                  <a:schemeClr val="bg1"/>
                </a:solidFill>
              </a:rPr>
              <a:t>Oder um das Gesamtkonzept </a:t>
            </a:r>
            <a:r>
              <a:rPr lang="de-DE">
                <a:solidFill>
                  <a:schemeClr val="bg1"/>
                </a:solidFill>
              </a:rPr>
              <a:t>von </a:t>
            </a:r>
            <a:r>
              <a:rPr lang="de-DE">
                <a:solidFill>
                  <a:schemeClr val="bg1"/>
                </a:solidFill>
              </a:rPr>
              <a:t>ÖSL </a:t>
            </a:r>
            <a:r>
              <a:rPr lang="de-DE">
                <a:solidFill>
                  <a:schemeClr val="bg1"/>
                </a:solidFill>
              </a:rPr>
              <a:t>in GKN vorstellen willst</a:t>
            </a:r>
            <a:endParaRPr/>
          </a:p>
          <a:p>
            <a:pPr>
              <a:defRPr/>
            </a:pPr>
            <a:endParaRPr lang="de-DE">
              <a:solidFill>
                <a:schemeClr val="bg1"/>
              </a:solidFill>
            </a:endParaRPr>
          </a:p>
        </p:txBody>
      </p:sp>
      <p:sp>
        <p:nvSpPr>
          <p:cNvPr id="30" name="Fußzeilenplatzhalter 3" hidden="0"/>
          <p:cNvSpPr>
            <a:spLocks noGrp="1"/>
          </p:cNvSpPr>
          <p:nvPr isPhoto="0" userDrawn="0">
            <p:ph type="ftr" sz="quarter" idx="11" hasCustomPrompt="0"/>
          </p:nvPr>
        </p:nvSpPr>
        <p:spPr bwMode="auto">
          <a:xfrm>
            <a:off x="2207568" y="6356350"/>
            <a:ext cx="7992888" cy="365125"/>
          </a:xfrm>
        </p:spPr>
        <p:txBody>
          <a:bodyPr/>
          <a:lstStyle/>
          <a:p>
            <a:pPr>
              <a:defRPr/>
            </a:pPr>
            <a:r>
              <a:rPr lang="en-US"/>
              <a:t>Lojek and Paul | </a:t>
            </a:r>
            <a:r>
              <a:rPr lang="en-US"/>
              <a:t>CoU</a:t>
            </a:r>
            <a:r>
              <a:rPr lang="en-US"/>
              <a:t> 2021 | Retaining </a:t>
            </a:r>
            <a:r>
              <a:rPr lang="en-US"/>
              <a:t>sediment as foundation for ecosystem services of coastal vegetation</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eck 19" hidden="0"/>
          <p:cNvSpPr/>
          <p:nvPr isPhoto="0" userDrawn="0"/>
        </p:nvSpPr>
        <p:spPr bwMode="auto">
          <a:xfrm>
            <a:off x="0" y="6356350"/>
            <a:ext cx="12192000" cy="50165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 name="Datumsplatzhalter 2" hidden="0"/>
          <p:cNvSpPr>
            <a:spLocks noGrp="1"/>
          </p:cNvSpPr>
          <p:nvPr isPhoto="0" userDrawn="0">
            <p:ph type="dt" sz="half" idx="10" hasCustomPrompt="0"/>
          </p:nvPr>
        </p:nvSpPr>
        <p:spPr bwMode="auto"/>
        <p:txBody>
          <a:bodyPr/>
          <a:lstStyle/>
          <a:p>
            <a:pPr>
              <a:defRPr/>
            </a:pPr>
            <a:r>
              <a:rPr lang="en-GB"/>
              <a:t>18/06/20218</a:t>
            </a:r>
            <a:endParaRPr lang="de-DE"/>
          </a:p>
        </p:txBody>
      </p:sp>
      <p:sp>
        <p:nvSpPr>
          <p:cNvPr id="6" name="Foliennummernplatzhalter 4" hidden="0"/>
          <p:cNvSpPr>
            <a:spLocks noGrp="1"/>
          </p:cNvSpPr>
          <p:nvPr isPhoto="0" userDrawn="0">
            <p:ph type="sldNum" sz="quarter" idx="12" hasCustomPrompt="0"/>
          </p:nvPr>
        </p:nvSpPr>
        <p:spPr bwMode="auto"/>
        <p:txBody>
          <a:bodyPr/>
          <a:lstStyle/>
          <a:p>
            <a:pPr>
              <a:defRPr/>
            </a:pPr>
            <a:fld id="{FE81191F-8773-4EAA-BB1C-B6070A0DC8B1}" type="slidenum">
              <a:rPr lang="de-DE"/>
              <a:t>7</a:t>
            </a:fld>
            <a:endParaRPr lang="de-DE"/>
          </a:p>
        </p:txBody>
      </p:sp>
      <p:sp>
        <p:nvSpPr>
          <p:cNvPr id="7" name="Titel 5" hidden="0"/>
          <p:cNvSpPr>
            <a:spLocks noGrp="1"/>
          </p:cNvSpPr>
          <p:nvPr isPhoto="0" userDrawn="0">
            <p:ph type="title" hasCustomPrompt="0"/>
          </p:nvPr>
        </p:nvSpPr>
        <p:spPr bwMode="auto">
          <a:xfrm>
            <a:off x="363639" y="353177"/>
            <a:ext cx="9552715" cy="396000"/>
          </a:xfrm>
        </p:spPr>
        <p:txBody>
          <a:bodyPr/>
          <a:lstStyle/>
          <a:p>
            <a:pPr>
              <a:defRPr/>
            </a:pPr>
            <a:r>
              <a:rPr lang="de-DE" sz="2800" b="0" i="0" u="none" strike="noStrike" cap="none" spc="0">
                <a:solidFill>
                  <a:srgbClr val="0973A1"/>
                </a:solidFill>
                <a:latin typeface="Calibri Light"/>
                <a:ea typeface="Calibri Light"/>
                <a:cs typeface="Calibri Light"/>
              </a:rPr>
              <a:t>Ecosystem structures and processes - </a:t>
            </a:r>
            <a:r>
              <a:rPr lang="de-DE" sz="2800"/>
              <a:t>biophysical assessment</a:t>
            </a:r>
            <a:endParaRPr sz="2800"/>
          </a:p>
        </p:txBody>
      </p:sp>
      <p:pic>
        <p:nvPicPr>
          <p:cNvPr id="8" name="Picture 2" descr="C:\Daten\Vertical_gradients\figures\concept_seagrass_waves.jpg" hidden="0"/>
          <p:cNvPicPr>
            <a:picLocks noChangeAspect="1" noChangeArrowheads="1"/>
          </p:cNvPicPr>
          <p:nvPr isPhoto="0" userDrawn="0"/>
        </p:nvPicPr>
        <p:blipFill>
          <a:blip r:embed="rId3"/>
          <a:stretch/>
        </p:blipFill>
        <p:spPr bwMode="auto">
          <a:xfrm>
            <a:off x="870249" y="1321070"/>
            <a:ext cx="10451502" cy="4844234"/>
          </a:xfrm>
          <a:prstGeom prst="rect">
            <a:avLst/>
          </a:prstGeom>
          <a:noFill/>
          <a:ln>
            <a:noFill/>
          </a:ln>
        </p:spPr>
      </p:pic>
      <p:sp>
        <p:nvSpPr>
          <p:cNvPr id="9" name="Rechteck 7" hidden="0"/>
          <p:cNvSpPr/>
          <p:nvPr isPhoto="0" userDrawn="0"/>
        </p:nvSpPr>
        <p:spPr bwMode="auto">
          <a:xfrm>
            <a:off x="5416736" y="5983828"/>
            <a:ext cx="5905014" cy="276999"/>
          </a:xfrm>
          <a:prstGeom prst="rect">
            <a:avLst/>
          </a:prstGeom>
        </p:spPr>
        <p:txBody>
          <a:bodyPr wrap="square">
            <a:spAutoFit/>
          </a:bodyPr>
          <a:lstStyle/>
          <a:p>
            <a:pPr algn="r">
              <a:defRPr/>
            </a:pPr>
            <a:r>
              <a:rPr lang="en-US" sz="1200"/>
              <a:t>Symbols obtained from Integration and Application Network (ian.umces.edu/media-library)</a:t>
            </a:r>
            <a:endParaRPr sz="1200"/>
          </a:p>
        </p:txBody>
      </p:sp>
      <p:sp>
        <p:nvSpPr>
          <p:cNvPr id="10" name="Fußzeilenplatzhalter 3" hidden="0"/>
          <p:cNvSpPr>
            <a:spLocks noGrp="1"/>
          </p:cNvSpPr>
          <p:nvPr isPhoto="0" userDrawn="0">
            <p:ph type="ftr" sz="quarter" idx="11" hasCustomPrompt="0"/>
          </p:nvPr>
        </p:nvSpPr>
        <p:spPr bwMode="auto">
          <a:xfrm>
            <a:off x="2207568" y="6356350"/>
            <a:ext cx="7992888" cy="365125"/>
          </a:xfrm>
        </p:spPr>
        <p:txBody>
          <a:bodyPr/>
          <a:lstStyle/>
          <a:p>
            <a:pPr>
              <a:defRPr/>
            </a:pPr>
            <a:r>
              <a:rPr lang="en-US"/>
              <a:t>Lojek and Paul | </a:t>
            </a:r>
            <a:r>
              <a:rPr lang="en-US"/>
              <a:t>CoU</a:t>
            </a:r>
            <a:r>
              <a:rPr lang="en-US"/>
              <a:t> 2021 | Retaining </a:t>
            </a:r>
            <a:r>
              <a:rPr lang="en-US"/>
              <a:t>sediment as foundation for ecosystem services of coastal vegetation</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eck 19" hidden="0"/>
          <p:cNvSpPr/>
          <p:nvPr isPhoto="0" userDrawn="0"/>
        </p:nvSpPr>
        <p:spPr bwMode="auto">
          <a:xfrm>
            <a:off x="0" y="6356350"/>
            <a:ext cx="12192000" cy="50165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5" name="Grafik 3" hidden="0"/>
          <p:cNvPicPr>
            <a:picLocks noChangeAspect="1"/>
          </p:cNvPicPr>
          <p:nvPr isPhoto="0" userDrawn="0"/>
        </p:nvPicPr>
        <p:blipFill>
          <a:blip r:embed="rId3"/>
          <a:srcRect l="5036" t="12839" r="43771" b="0"/>
          <a:stretch/>
        </p:blipFill>
        <p:spPr bwMode="auto">
          <a:xfrm>
            <a:off x="7464152" y="1790497"/>
            <a:ext cx="3234916" cy="4277424"/>
          </a:xfrm>
          <a:prstGeom prst="rect">
            <a:avLst/>
          </a:prstGeom>
        </p:spPr>
      </p:pic>
      <p:sp>
        <p:nvSpPr>
          <p:cNvPr id="6" name="Rechteck 10" hidden="0"/>
          <p:cNvSpPr/>
          <p:nvPr isPhoto="0" userDrawn="0"/>
        </p:nvSpPr>
        <p:spPr bwMode="auto">
          <a:xfrm>
            <a:off x="8313837" y="5482077"/>
            <a:ext cx="3398786" cy="498145"/>
          </a:xfrm>
          <a:prstGeom prst="rect">
            <a:avLst/>
          </a:prstGeom>
          <a:solidFill>
            <a:schemeClr val="bg1"/>
          </a:solidFill>
          <a:ln w="1905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defRPr/>
            </a:pPr>
            <a:endParaRPr lang="de-DE"/>
          </a:p>
        </p:txBody>
      </p:sp>
      <p:sp>
        <p:nvSpPr>
          <p:cNvPr id="7" name="Rechteck 29" hidden="0"/>
          <p:cNvSpPr/>
          <p:nvPr isPhoto="0" userDrawn="0"/>
        </p:nvSpPr>
        <p:spPr bwMode="auto">
          <a:xfrm>
            <a:off x="10603270" y="2448297"/>
            <a:ext cx="360040" cy="1890210"/>
          </a:xfrm>
          <a:prstGeom prst="rect">
            <a:avLst/>
          </a:prstGeom>
          <a:solidFill>
            <a:schemeClr val="bg1"/>
          </a:solidFill>
          <a:ln w="1905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defRPr/>
            </a:pPr>
            <a:endParaRPr lang="de-DE"/>
          </a:p>
        </p:txBody>
      </p:sp>
      <p:sp>
        <p:nvSpPr>
          <p:cNvPr id="8" name="Textplatzhalter 2" hidden="0"/>
          <p:cNvSpPr>
            <a:spLocks noGrp="1"/>
          </p:cNvSpPr>
          <p:nvPr isPhoto="0" userDrawn="0">
            <p:ph idx="1" hasCustomPrompt="0"/>
          </p:nvPr>
        </p:nvSpPr>
        <p:spPr bwMode="auto"/>
        <p:txBody>
          <a:bodyPr/>
          <a:lstStyle/>
          <a:p>
            <a:pPr>
              <a:defRPr/>
            </a:pPr>
            <a:r>
              <a:rPr lang="de-DE"/>
              <a:t>Horizontal </a:t>
            </a:r>
            <a:r>
              <a:rPr lang="de-DE"/>
              <a:t>bed</a:t>
            </a:r>
            <a:endParaRPr lang="de-DE"/>
          </a:p>
          <a:p>
            <a:pPr>
              <a:defRPr/>
            </a:pPr>
            <a:r>
              <a:rPr lang="de-DE"/>
              <a:t>Live </a:t>
            </a:r>
            <a:r>
              <a:rPr lang="de-DE"/>
              <a:t>and</a:t>
            </a:r>
            <a:r>
              <a:rPr lang="de-DE"/>
              <a:t> </a:t>
            </a:r>
            <a:r>
              <a:rPr lang="de-DE"/>
              <a:t>healthy</a:t>
            </a:r>
            <a:r>
              <a:rPr lang="de-DE"/>
              <a:t> </a:t>
            </a:r>
            <a:r>
              <a:rPr lang="de-DE"/>
              <a:t>salt</a:t>
            </a:r>
            <a:r>
              <a:rPr lang="de-DE"/>
              <a:t> </a:t>
            </a:r>
            <a:r>
              <a:rPr lang="de-DE"/>
              <a:t>marsh</a:t>
            </a:r>
            <a:endParaRPr lang="de-DE"/>
          </a:p>
          <a:p>
            <a:pPr>
              <a:defRPr/>
            </a:pPr>
            <a:r>
              <a:rPr lang="de-DE"/>
              <a:t>2 m </a:t>
            </a:r>
            <a:r>
              <a:rPr lang="de-DE"/>
              <a:t>water</a:t>
            </a:r>
            <a:r>
              <a:rPr lang="de-DE"/>
              <a:t> </a:t>
            </a:r>
            <a:r>
              <a:rPr lang="de-DE"/>
              <a:t>depth</a:t>
            </a:r>
            <a:endParaRPr lang="de-DE"/>
          </a:p>
          <a:p>
            <a:pPr>
              <a:defRPr/>
            </a:pPr>
            <a:r>
              <a:rPr lang="de-DE"/>
              <a:t>Significant</a:t>
            </a:r>
            <a:r>
              <a:rPr lang="de-DE"/>
              <a:t> </a:t>
            </a:r>
            <a:r>
              <a:rPr lang="de-DE"/>
              <a:t>wave</a:t>
            </a:r>
            <a:r>
              <a:rPr lang="de-DE"/>
              <a:t> </a:t>
            </a:r>
            <a:r>
              <a:rPr lang="de-DE"/>
              <a:t>heights</a:t>
            </a:r>
            <a:r>
              <a:rPr lang="de-DE"/>
              <a:t> </a:t>
            </a:r>
            <a:r>
              <a:rPr lang="de-DE"/>
              <a:t>up</a:t>
            </a:r>
            <a:r>
              <a:rPr lang="de-DE"/>
              <a:t> </a:t>
            </a:r>
            <a:r>
              <a:rPr lang="de-DE"/>
              <a:t>to</a:t>
            </a:r>
            <a:r>
              <a:rPr lang="de-DE"/>
              <a:t> 0.7 m</a:t>
            </a:r>
            <a:endParaRPr/>
          </a:p>
          <a:p>
            <a:pPr>
              <a:defRPr/>
            </a:pPr>
            <a:r>
              <a:rPr lang="de-DE"/>
              <a:t>1000 </a:t>
            </a:r>
            <a:r>
              <a:rPr lang="de-DE"/>
              <a:t>waves</a:t>
            </a:r>
            <a:r>
              <a:rPr lang="de-DE"/>
              <a:t> per </a:t>
            </a:r>
            <a:r>
              <a:rPr lang="de-DE"/>
              <a:t>day</a:t>
            </a:r>
            <a:endParaRPr lang="de-DE"/>
          </a:p>
          <a:p>
            <a:pPr>
              <a:defRPr/>
            </a:pPr>
            <a:endParaRPr lang="de-DE"/>
          </a:p>
          <a:p>
            <a:pPr>
              <a:defRPr/>
            </a:pPr>
            <a:endParaRPr lang="de-DE"/>
          </a:p>
        </p:txBody>
      </p:sp>
      <p:sp>
        <p:nvSpPr>
          <p:cNvPr id="9" name="Titel 1" hidden="0"/>
          <p:cNvSpPr>
            <a:spLocks noGrp="1"/>
          </p:cNvSpPr>
          <p:nvPr isPhoto="0" userDrawn="0">
            <p:ph type="title" hasCustomPrompt="0"/>
          </p:nvPr>
        </p:nvSpPr>
        <p:spPr bwMode="auto"/>
        <p:txBody>
          <a:bodyPr/>
          <a:lstStyle/>
          <a:p>
            <a:pPr>
              <a:defRPr/>
            </a:pPr>
            <a:r>
              <a:rPr lang="de-DE"/>
              <a:t>Salt </a:t>
            </a:r>
            <a:r>
              <a:rPr lang="de-DE"/>
              <a:t>marsh</a:t>
            </a:r>
            <a:r>
              <a:rPr lang="de-DE"/>
              <a:t> </a:t>
            </a:r>
            <a:r>
              <a:rPr lang="de-DE"/>
              <a:t>stability</a:t>
            </a:r>
            <a:r>
              <a:rPr lang="de-DE"/>
              <a:t> </a:t>
            </a:r>
            <a:r>
              <a:rPr lang="de-DE"/>
              <a:t>under</a:t>
            </a:r>
            <a:r>
              <a:rPr lang="de-DE"/>
              <a:t> </a:t>
            </a:r>
            <a:r>
              <a:rPr lang="de-DE"/>
              <a:t>storm</a:t>
            </a:r>
            <a:r>
              <a:rPr lang="de-DE"/>
              <a:t> </a:t>
            </a:r>
            <a:r>
              <a:rPr lang="de-DE"/>
              <a:t>conditions</a:t>
            </a:r>
            <a:endParaRPr lang="de-DE"/>
          </a:p>
        </p:txBody>
      </p:sp>
      <p:sp>
        <p:nvSpPr>
          <p:cNvPr id="10" name="Textfeld 13" hidden="0"/>
          <p:cNvSpPr>
            <a:spLocks noAdjustHandles="0" noChangeArrowheads="0"/>
          </p:cNvSpPr>
          <p:nvPr isPhoto="0" userDrawn="0"/>
        </p:nvSpPr>
        <p:spPr bwMode="auto">
          <a:xfrm rot="19395379">
            <a:off x="8192172" y="5756623"/>
            <a:ext cx="1575175" cy="369332"/>
          </a:xfrm>
          <a:prstGeom prst="rect">
            <a:avLst/>
          </a:prstGeom>
          <a:noFill/>
        </p:spPr>
        <p:txBody>
          <a:bodyPr wrap="square" rtlCol="0">
            <a:spAutoFit/>
          </a:bodyPr>
          <a:lstStyle/>
          <a:p>
            <a:pPr algn="r">
              <a:defRPr/>
            </a:pPr>
            <a:r>
              <a:rPr lang="de-DE">
                <a:latin typeface="Arial"/>
                <a:cs typeface="Arial"/>
              </a:rPr>
              <a:t>day</a:t>
            </a:r>
            <a:r>
              <a:rPr lang="de-DE">
                <a:latin typeface="Arial"/>
                <a:cs typeface="Arial"/>
              </a:rPr>
              <a:t> 7-8</a:t>
            </a:r>
            <a:endParaRPr/>
          </a:p>
        </p:txBody>
      </p:sp>
      <p:sp>
        <p:nvSpPr>
          <p:cNvPr id="11" name="Textfeld 14" hidden="0"/>
          <p:cNvSpPr>
            <a:spLocks noAdjustHandles="0" noChangeArrowheads="0"/>
          </p:cNvSpPr>
          <p:nvPr isPhoto="0" userDrawn="0"/>
        </p:nvSpPr>
        <p:spPr bwMode="auto">
          <a:xfrm rot="19395379">
            <a:off x="8910254" y="5725581"/>
            <a:ext cx="1575175" cy="369332"/>
          </a:xfrm>
          <a:prstGeom prst="rect">
            <a:avLst/>
          </a:prstGeom>
          <a:noFill/>
        </p:spPr>
        <p:txBody>
          <a:bodyPr wrap="square" rtlCol="0">
            <a:spAutoFit/>
          </a:bodyPr>
          <a:lstStyle/>
          <a:p>
            <a:pPr algn="r">
              <a:defRPr/>
            </a:pPr>
            <a:r>
              <a:rPr lang="de-DE">
                <a:latin typeface="Arial"/>
                <a:cs typeface="Arial"/>
              </a:rPr>
              <a:t>day</a:t>
            </a:r>
            <a:r>
              <a:rPr lang="de-DE">
                <a:latin typeface="Arial"/>
                <a:cs typeface="Arial"/>
              </a:rPr>
              <a:t> 10-11</a:t>
            </a:r>
            <a:endParaRPr/>
          </a:p>
        </p:txBody>
      </p:sp>
      <p:sp>
        <p:nvSpPr>
          <p:cNvPr id="12" name="Textfeld 6" hidden="0"/>
          <p:cNvSpPr>
            <a:spLocks noAdjustHandles="0" noChangeArrowheads="0"/>
          </p:cNvSpPr>
          <p:nvPr isPhoto="0" userDrawn="0"/>
        </p:nvSpPr>
        <p:spPr bwMode="auto">
          <a:xfrm rot="19395379">
            <a:off x="7472925" y="5702302"/>
            <a:ext cx="1575175" cy="369332"/>
          </a:xfrm>
          <a:prstGeom prst="rect">
            <a:avLst/>
          </a:prstGeom>
          <a:noFill/>
        </p:spPr>
        <p:txBody>
          <a:bodyPr wrap="square" rtlCol="0">
            <a:spAutoFit/>
          </a:bodyPr>
          <a:lstStyle/>
          <a:p>
            <a:pPr algn="r">
              <a:defRPr/>
            </a:pPr>
            <a:r>
              <a:rPr lang="de-DE">
                <a:latin typeface="Arial"/>
                <a:cs typeface="Arial"/>
              </a:rPr>
              <a:t>day</a:t>
            </a:r>
            <a:r>
              <a:rPr lang="de-DE">
                <a:latin typeface="Arial"/>
                <a:cs typeface="Arial"/>
              </a:rPr>
              <a:t> 1-4</a:t>
            </a:r>
            <a:endParaRPr/>
          </a:p>
        </p:txBody>
      </p:sp>
      <p:sp>
        <p:nvSpPr>
          <p:cNvPr id="13" name="Textfeld 16" hidden="0"/>
          <p:cNvSpPr>
            <a:spLocks noAdjustHandles="0" noChangeArrowheads="0"/>
          </p:cNvSpPr>
          <p:nvPr isPhoto="0" userDrawn="0"/>
        </p:nvSpPr>
        <p:spPr bwMode="auto">
          <a:xfrm>
            <a:off x="3885729" y="5886968"/>
            <a:ext cx="2582590" cy="276999"/>
          </a:xfrm>
          <a:prstGeom prst="rect">
            <a:avLst/>
          </a:prstGeom>
          <a:noFill/>
        </p:spPr>
        <p:txBody>
          <a:bodyPr wrap="square" rtlCol="0">
            <a:spAutoFit/>
          </a:bodyPr>
          <a:lstStyle/>
          <a:p>
            <a:pPr algn="l">
              <a:defRPr/>
            </a:pPr>
            <a:r>
              <a:rPr lang="de-DE" sz="1200">
                <a:solidFill>
                  <a:srgbClr val="04709C"/>
                </a:solidFill>
              </a:rPr>
              <a:t>Spencer et al., 2015</a:t>
            </a:r>
            <a:endParaRPr/>
          </a:p>
        </p:txBody>
      </p:sp>
      <p:grpSp>
        <p:nvGrpSpPr>
          <p:cNvPr id="14" name="Gruppieren 32" hidden="0"/>
          <p:cNvGrpSpPr/>
          <p:nvPr isPhoto="0" userDrawn="0"/>
        </p:nvGrpSpPr>
        <p:grpSpPr bwMode="auto">
          <a:xfrm>
            <a:off x="10673457" y="1790497"/>
            <a:ext cx="788909" cy="4277424"/>
            <a:chOff x="8355091" y="1073569"/>
            <a:chExt cx="788909" cy="4277424"/>
          </a:xfrm>
        </p:grpSpPr>
        <p:pic>
          <p:nvPicPr>
            <p:cNvPr id="15" name="Grafik 34" hidden="0"/>
            <p:cNvPicPr>
              <a:picLocks noChangeAspect="1"/>
            </p:cNvPicPr>
            <p:nvPr isPhoto="0" userDrawn="0"/>
          </p:nvPicPr>
          <p:blipFill>
            <a:blip r:embed="rId3"/>
            <a:srcRect l="65908" t="12839" r="21607" b="0"/>
            <a:stretch/>
          </p:blipFill>
          <p:spPr bwMode="auto">
            <a:xfrm>
              <a:off x="8355091" y="1073569"/>
              <a:ext cx="788909" cy="4277424"/>
            </a:xfrm>
            <a:prstGeom prst="rect">
              <a:avLst/>
            </a:prstGeom>
          </p:spPr>
        </p:pic>
        <p:sp>
          <p:nvSpPr>
            <p:cNvPr id="16" name="Rechteck 35" hidden="0"/>
            <p:cNvSpPr/>
            <p:nvPr isPhoto="0" userDrawn="0"/>
          </p:nvSpPr>
          <p:spPr bwMode="auto">
            <a:xfrm>
              <a:off x="8355091" y="4751070"/>
              <a:ext cx="627399" cy="498145"/>
            </a:xfrm>
            <a:prstGeom prst="rect">
              <a:avLst/>
            </a:prstGeom>
            <a:solidFill>
              <a:schemeClr val="bg1"/>
            </a:solidFill>
            <a:ln w="1905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defRPr/>
              </a:pPr>
              <a:endParaRPr lang="de-DE"/>
            </a:p>
          </p:txBody>
        </p:sp>
      </p:grpSp>
      <p:sp>
        <p:nvSpPr>
          <p:cNvPr id="17" name="Rechteck 33" hidden="0"/>
          <p:cNvSpPr/>
          <p:nvPr isPhoto="0" userDrawn="0"/>
        </p:nvSpPr>
        <p:spPr bwMode="auto">
          <a:xfrm>
            <a:off x="-1710190" y="2039000"/>
            <a:ext cx="360040" cy="1890210"/>
          </a:xfrm>
          <a:prstGeom prst="rect">
            <a:avLst/>
          </a:prstGeom>
          <a:solidFill>
            <a:schemeClr val="bg1"/>
          </a:solidFill>
          <a:ln w="1905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defRPr/>
            </a:pPr>
            <a:endParaRPr lang="de-DE"/>
          </a:p>
        </p:txBody>
      </p:sp>
      <p:sp>
        <p:nvSpPr>
          <p:cNvPr id="18" name="Textfeld 19" hidden="0"/>
          <p:cNvSpPr>
            <a:spLocks noAdjustHandles="0" noChangeArrowheads="0"/>
          </p:cNvSpPr>
          <p:nvPr isPhoto="0" userDrawn="0"/>
        </p:nvSpPr>
        <p:spPr bwMode="auto">
          <a:xfrm rot="19395379">
            <a:off x="9740557" y="5688080"/>
            <a:ext cx="1575175" cy="646331"/>
          </a:xfrm>
          <a:prstGeom prst="rect">
            <a:avLst/>
          </a:prstGeom>
          <a:noFill/>
        </p:spPr>
        <p:txBody>
          <a:bodyPr wrap="square" rtlCol="0">
            <a:spAutoFit/>
          </a:bodyPr>
          <a:lstStyle/>
          <a:p>
            <a:pPr algn="r">
              <a:defRPr/>
            </a:pPr>
            <a:r>
              <a:rPr lang="de-DE">
                <a:latin typeface="Arial"/>
                <a:cs typeface="Arial"/>
              </a:rPr>
              <a:t>mowed</a:t>
            </a:r>
            <a:r>
              <a:rPr lang="de-DE">
                <a:latin typeface="Arial"/>
                <a:cs typeface="Arial"/>
              </a:rPr>
              <a:t> </a:t>
            </a:r>
            <a:r>
              <a:rPr lang="de-DE">
                <a:latin typeface="Arial"/>
                <a:cs typeface="Arial"/>
              </a:rPr>
              <a:t>vegetation</a:t>
            </a:r>
            <a:endParaRPr lang="de-DE">
              <a:latin typeface="Arial"/>
              <a:cs typeface="Arial"/>
            </a:endParaRPr>
          </a:p>
        </p:txBody>
      </p:sp>
      <p:pic>
        <p:nvPicPr>
          <p:cNvPr id="19" name="Grafik 11" hidden="0"/>
          <p:cNvPicPr>
            <a:picLocks noChangeAspect="1"/>
          </p:cNvPicPr>
          <p:nvPr isPhoto="0" userDrawn="0"/>
        </p:nvPicPr>
        <p:blipFill>
          <a:blip r:embed="rId4"/>
          <a:stretch/>
        </p:blipFill>
        <p:spPr bwMode="auto">
          <a:xfrm>
            <a:off x="844617" y="3393402"/>
            <a:ext cx="3041112" cy="2753644"/>
          </a:xfrm>
          <a:prstGeom prst="rect">
            <a:avLst/>
          </a:prstGeom>
        </p:spPr>
      </p:pic>
      <p:sp>
        <p:nvSpPr>
          <p:cNvPr id="20" name="Foliennummernplatzhalter 12" hidden="0"/>
          <p:cNvSpPr>
            <a:spLocks noGrp="1"/>
          </p:cNvSpPr>
          <p:nvPr isPhoto="0" userDrawn="0">
            <p:ph type="sldNum" sz="quarter" idx="12" hasCustomPrompt="0"/>
          </p:nvPr>
        </p:nvSpPr>
        <p:spPr bwMode="auto"/>
        <p:txBody>
          <a:bodyPr/>
          <a:lstStyle/>
          <a:p>
            <a:pPr>
              <a:defRPr/>
            </a:pPr>
            <a:fld id="{FE81191F-8773-4EAA-BB1C-B6070A0DC8B1}" type="slidenum">
              <a:rPr lang="en-GB"/>
              <a:t>8</a:t>
            </a:fld>
            <a:endParaRPr lang="en-GB"/>
          </a:p>
        </p:txBody>
      </p:sp>
      <p:sp>
        <p:nvSpPr>
          <p:cNvPr id="21" name="Fußzeilenplatzhalter 3" hidden="0"/>
          <p:cNvSpPr>
            <a:spLocks noGrp="1"/>
          </p:cNvSpPr>
          <p:nvPr isPhoto="0" userDrawn="0">
            <p:ph type="ftr" sz="quarter" idx="11" hasCustomPrompt="0"/>
          </p:nvPr>
        </p:nvSpPr>
        <p:spPr bwMode="auto">
          <a:xfrm>
            <a:off x="2207568" y="6356350"/>
            <a:ext cx="7992888" cy="365125"/>
          </a:xfrm>
        </p:spPr>
        <p:txBody>
          <a:bodyPr/>
          <a:lstStyle/>
          <a:p>
            <a:pPr>
              <a:defRPr/>
            </a:pPr>
            <a:r>
              <a:rPr lang="en-US"/>
              <a:t>Lojek and Paul | </a:t>
            </a:r>
            <a:r>
              <a:rPr lang="en-US"/>
              <a:t>CoU</a:t>
            </a:r>
            <a:r>
              <a:rPr lang="en-US"/>
              <a:t> 2021 | Retaining </a:t>
            </a:r>
            <a:r>
              <a:rPr lang="en-US"/>
              <a:t>sediment as foundation for ecosystem services of coastal vegetation</a:t>
            </a:r>
            <a:endParaRPr/>
          </a:p>
        </p:txBody>
      </p:sp>
      <p:sp>
        <p:nvSpPr>
          <p:cNvPr id="22" name="Datumsplatzhalter 2" hidden="0"/>
          <p:cNvSpPr>
            <a:spLocks noGrp="1"/>
          </p:cNvSpPr>
          <p:nvPr isPhoto="0" userDrawn="0">
            <p:ph type="dt" sz="half" idx="10" hasCustomPrompt="0"/>
          </p:nvPr>
        </p:nvSpPr>
        <p:spPr bwMode="auto">
          <a:xfrm>
            <a:off x="838200" y="6356350"/>
            <a:ext cx="2743200" cy="365125"/>
          </a:xfrm>
        </p:spPr>
        <p:txBody>
          <a:bodyPr/>
          <a:lstStyle/>
          <a:p>
            <a:pPr>
              <a:defRPr/>
            </a:pPr>
            <a:r>
              <a:rPr lang="en-GB"/>
              <a:t>18/06/20218</a:t>
            </a:r>
            <a:endParaRPr lang="de-DE"/>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eck 19" hidden="0"/>
          <p:cNvSpPr/>
          <p:nvPr isPhoto="0" userDrawn="0"/>
        </p:nvSpPr>
        <p:spPr bwMode="auto">
          <a:xfrm>
            <a:off x="0" y="6356350"/>
            <a:ext cx="12192000" cy="50165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 name="Textplatzhalter 2" hidden="0"/>
          <p:cNvSpPr>
            <a:spLocks noGrp="1"/>
          </p:cNvSpPr>
          <p:nvPr isPhoto="0" userDrawn="0">
            <p:ph idx="1" hasCustomPrompt="0"/>
          </p:nvPr>
        </p:nvSpPr>
        <p:spPr bwMode="auto"/>
        <p:txBody>
          <a:bodyPr/>
          <a:lstStyle/>
          <a:p>
            <a:pPr>
              <a:defRPr/>
            </a:pPr>
            <a:r>
              <a:rPr lang="de-DE"/>
              <a:t>1:7 </a:t>
            </a:r>
            <a:r>
              <a:rPr lang="de-DE"/>
              <a:t>slope</a:t>
            </a:r>
            <a:endParaRPr lang="de-DE"/>
          </a:p>
          <a:p>
            <a:pPr>
              <a:defRPr/>
            </a:pPr>
            <a:r>
              <a:rPr lang="de-DE"/>
              <a:t>Winter </a:t>
            </a:r>
            <a:r>
              <a:rPr lang="de-DE"/>
              <a:t>state</a:t>
            </a:r>
            <a:r>
              <a:rPr lang="de-DE"/>
              <a:t> </a:t>
            </a:r>
            <a:r>
              <a:rPr lang="de-DE"/>
              <a:t>salt</a:t>
            </a:r>
            <a:r>
              <a:rPr lang="de-DE"/>
              <a:t> </a:t>
            </a:r>
            <a:r>
              <a:rPr lang="de-DE"/>
              <a:t>marsh</a:t>
            </a:r>
            <a:endParaRPr lang="de-DE"/>
          </a:p>
          <a:p>
            <a:pPr>
              <a:defRPr/>
            </a:pPr>
            <a:r>
              <a:rPr lang="de-DE"/>
              <a:t>Breaking</a:t>
            </a:r>
            <a:r>
              <a:rPr lang="de-DE"/>
              <a:t> </a:t>
            </a:r>
            <a:r>
              <a:rPr lang="de-DE"/>
              <a:t>and</a:t>
            </a:r>
            <a:r>
              <a:rPr lang="de-DE"/>
              <a:t> </a:t>
            </a:r>
            <a:r>
              <a:rPr lang="de-DE"/>
              <a:t>run-up</a:t>
            </a:r>
            <a:r>
              <a:rPr lang="de-DE"/>
              <a:t> </a:t>
            </a:r>
            <a:r>
              <a:rPr lang="de-DE"/>
              <a:t>zone</a:t>
            </a:r>
            <a:endParaRPr lang="de-DE"/>
          </a:p>
          <a:p>
            <a:pPr>
              <a:defRPr/>
            </a:pPr>
            <a:r>
              <a:rPr lang="de-DE"/>
              <a:t>3000 </a:t>
            </a:r>
            <a:r>
              <a:rPr lang="de-DE"/>
              <a:t>waves</a:t>
            </a:r>
            <a:r>
              <a:rPr lang="de-DE"/>
              <a:t>, </a:t>
            </a:r>
            <a:r>
              <a:rPr lang="de-DE"/>
              <a:t>H</a:t>
            </a:r>
            <a:r>
              <a:rPr lang="de-DE" baseline="-25000"/>
              <a:t>s</a:t>
            </a:r>
            <a:r>
              <a:rPr lang="de-DE"/>
              <a:t> = 0.2 m</a:t>
            </a:r>
            <a:endParaRPr/>
          </a:p>
          <a:p>
            <a:pPr>
              <a:defRPr/>
            </a:pPr>
            <a:endParaRPr lang="de-DE"/>
          </a:p>
          <a:p>
            <a:pPr>
              <a:defRPr/>
            </a:pPr>
            <a:endParaRPr lang="de-DE"/>
          </a:p>
          <a:p>
            <a:pPr marL="0" indent="0">
              <a:buNone/>
              <a:defRPr/>
            </a:pPr>
            <a:endParaRPr lang="de-DE"/>
          </a:p>
        </p:txBody>
      </p:sp>
      <p:sp>
        <p:nvSpPr>
          <p:cNvPr id="6" name="Titel 1" hidden="0"/>
          <p:cNvSpPr>
            <a:spLocks noGrp="1"/>
          </p:cNvSpPr>
          <p:nvPr isPhoto="0" userDrawn="0">
            <p:ph type="title" hasCustomPrompt="0"/>
          </p:nvPr>
        </p:nvSpPr>
        <p:spPr bwMode="auto"/>
        <p:txBody>
          <a:bodyPr/>
          <a:lstStyle/>
          <a:p>
            <a:pPr>
              <a:defRPr/>
            </a:pPr>
            <a:r>
              <a:rPr lang="de-DE"/>
              <a:t>Salt </a:t>
            </a:r>
            <a:r>
              <a:rPr lang="de-DE"/>
              <a:t>marsh</a:t>
            </a:r>
            <a:r>
              <a:rPr lang="de-DE"/>
              <a:t> </a:t>
            </a:r>
            <a:r>
              <a:rPr lang="de-DE"/>
              <a:t>stability</a:t>
            </a:r>
            <a:r>
              <a:rPr lang="de-DE"/>
              <a:t> </a:t>
            </a:r>
            <a:r>
              <a:rPr lang="de-DE"/>
              <a:t>under</a:t>
            </a:r>
            <a:r>
              <a:rPr lang="de-DE"/>
              <a:t> </a:t>
            </a:r>
            <a:r>
              <a:rPr lang="de-DE"/>
              <a:t>breaking</a:t>
            </a:r>
            <a:r>
              <a:rPr lang="de-DE"/>
              <a:t> </a:t>
            </a:r>
            <a:r>
              <a:rPr lang="de-DE"/>
              <a:t>conditions</a:t>
            </a:r>
            <a:endParaRPr lang="de-DE"/>
          </a:p>
        </p:txBody>
      </p:sp>
      <p:pic>
        <p:nvPicPr>
          <p:cNvPr id="7" name="Grafik 3" hidden="0"/>
          <p:cNvPicPr>
            <a:picLocks noChangeAspect="1"/>
          </p:cNvPicPr>
          <p:nvPr isPhoto="0" userDrawn="0"/>
        </p:nvPicPr>
        <p:blipFill>
          <a:blip r:embed="rId3"/>
          <a:srcRect l="0" t="3765" r="5501" b="0"/>
          <a:stretch/>
        </p:blipFill>
        <p:spPr bwMode="auto">
          <a:xfrm>
            <a:off x="6960096" y="1560596"/>
            <a:ext cx="5040560" cy="4223862"/>
          </a:xfrm>
          <a:prstGeom prst="rect">
            <a:avLst/>
          </a:prstGeom>
        </p:spPr>
      </p:pic>
      <p:pic>
        <p:nvPicPr>
          <p:cNvPr id="8" name="Grafik 7" hidden="0"/>
          <p:cNvPicPr>
            <a:picLocks noChangeAspect="1"/>
          </p:cNvPicPr>
          <p:nvPr isPhoto="0" userDrawn="0"/>
        </p:nvPicPr>
        <p:blipFill>
          <a:blip r:embed="rId4"/>
          <a:srcRect l="84406" t="1602" r="472" b="53413"/>
          <a:stretch/>
        </p:blipFill>
        <p:spPr bwMode="auto">
          <a:xfrm>
            <a:off x="3071664" y="3087718"/>
            <a:ext cx="2299392" cy="3063792"/>
          </a:xfrm>
          <a:prstGeom prst="rect">
            <a:avLst/>
          </a:prstGeom>
        </p:spPr>
      </p:pic>
      <p:sp>
        <p:nvSpPr>
          <p:cNvPr id="9" name="Textfeld 8" hidden="0"/>
          <p:cNvSpPr>
            <a:spLocks noAdjustHandles="0" noChangeArrowheads="0"/>
          </p:cNvSpPr>
          <p:nvPr isPhoto="0" userDrawn="0"/>
        </p:nvSpPr>
        <p:spPr bwMode="auto">
          <a:xfrm>
            <a:off x="3359681" y="6046974"/>
            <a:ext cx="2582590" cy="276999"/>
          </a:xfrm>
          <a:prstGeom prst="rect">
            <a:avLst/>
          </a:prstGeom>
          <a:noFill/>
        </p:spPr>
        <p:txBody>
          <a:bodyPr wrap="square" rtlCol="0">
            <a:spAutoFit/>
          </a:bodyPr>
          <a:lstStyle/>
          <a:p>
            <a:pPr>
              <a:defRPr/>
            </a:pPr>
            <a:r>
              <a:rPr lang="de-DE" sz="1200">
                <a:solidFill>
                  <a:srgbClr val="04709C"/>
                </a:solidFill>
              </a:rPr>
              <a:t>Paul &amp; Kerpen, 2021</a:t>
            </a:r>
            <a:endParaRPr/>
          </a:p>
        </p:txBody>
      </p:sp>
      <p:pic>
        <p:nvPicPr>
          <p:cNvPr id="10" name="Grafik 4" hidden="0"/>
          <p:cNvPicPr>
            <a:picLocks noChangeAspect="1"/>
          </p:cNvPicPr>
          <p:nvPr isPhoto="0" userDrawn="0"/>
        </p:nvPicPr>
        <p:blipFill>
          <a:blip r:embed="rId4"/>
          <a:srcRect l="1834" t="51707" r="80582" b="26760"/>
          <a:stretch/>
        </p:blipFill>
        <p:spPr bwMode="auto">
          <a:xfrm>
            <a:off x="811200" y="3024702"/>
            <a:ext cx="1656185" cy="908353"/>
          </a:xfrm>
          <a:prstGeom prst="rect">
            <a:avLst/>
          </a:prstGeom>
        </p:spPr>
      </p:pic>
      <p:sp>
        <p:nvSpPr>
          <p:cNvPr id="11" name="Rechteck 6" hidden="0"/>
          <p:cNvSpPr/>
          <p:nvPr isPhoto="0" userDrawn="0"/>
        </p:nvSpPr>
        <p:spPr bwMode="auto">
          <a:xfrm>
            <a:off x="4362944" y="3879806"/>
            <a:ext cx="288032" cy="2072687"/>
          </a:xfrm>
          <a:prstGeom prst="rect">
            <a:avLst/>
          </a:prstGeom>
          <a:solidFill>
            <a:srgbClr val="FBFBF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2" name="Rechteck 9" hidden="0"/>
          <p:cNvSpPr/>
          <p:nvPr isPhoto="0" userDrawn="0"/>
        </p:nvSpPr>
        <p:spPr bwMode="auto">
          <a:xfrm>
            <a:off x="811200" y="3711772"/>
            <a:ext cx="1324360" cy="221284"/>
          </a:xfrm>
          <a:prstGeom prst="rect">
            <a:avLst/>
          </a:prstGeom>
          <a:solidFill>
            <a:srgbClr val="FBFBF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3" name="Datumsplatzhalter 14" hidden="0"/>
          <p:cNvSpPr>
            <a:spLocks noGrp="1"/>
          </p:cNvSpPr>
          <p:nvPr isPhoto="0" userDrawn="0">
            <p:ph type="dt" sz="half" idx="10" hasCustomPrompt="0"/>
          </p:nvPr>
        </p:nvSpPr>
        <p:spPr bwMode="auto"/>
        <p:txBody>
          <a:bodyPr/>
          <a:lstStyle/>
          <a:p>
            <a:pPr>
              <a:defRPr/>
            </a:pPr>
            <a:r>
              <a:rPr lang="en-GB"/>
              <a:t>18/06/20218</a:t>
            </a:r>
            <a:endParaRPr lang="en-GB"/>
          </a:p>
        </p:txBody>
      </p:sp>
      <p:sp>
        <p:nvSpPr>
          <p:cNvPr id="14" name="Foliennummernplatzhalter 15" hidden="0"/>
          <p:cNvSpPr>
            <a:spLocks noGrp="1"/>
          </p:cNvSpPr>
          <p:nvPr isPhoto="0" userDrawn="0">
            <p:ph type="sldNum" sz="quarter" idx="12" hasCustomPrompt="0"/>
          </p:nvPr>
        </p:nvSpPr>
        <p:spPr bwMode="auto"/>
        <p:txBody>
          <a:bodyPr/>
          <a:lstStyle/>
          <a:p>
            <a:pPr>
              <a:defRPr/>
            </a:pPr>
            <a:fld id="{FE81191F-8773-4EAA-BB1C-B6070A0DC8B1}" type="slidenum">
              <a:rPr lang="en-GB"/>
              <a:t>9</a:t>
            </a:fld>
            <a:endParaRPr lang="en-GB"/>
          </a:p>
        </p:txBody>
      </p:sp>
      <p:sp>
        <p:nvSpPr>
          <p:cNvPr id="15" name="Fußzeilenplatzhalter 3" hidden="0"/>
          <p:cNvSpPr>
            <a:spLocks noGrp="1"/>
          </p:cNvSpPr>
          <p:nvPr isPhoto="0" userDrawn="0">
            <p:ph type="ftr" sz="quarter" idx="11" hasCustomPrompt="0"/>
          </p:nvPr>
        </p:nvSpPr>
        <p:spPr bwMode="auto">
          <a:xfrm>
            <a:off x="2207568" y="6356350"/>
            <a:ext cx="7992888" cy="365125"/>
          </a:xfrm>
        </p:spPr>
        <p:txBody>
          <a:bodyPr/>
          <a:lstStyle/>
          <a:p>
            <a:pPr>
              <a:defRPr/>
            </a:pPr>
            <a:r>
              <a:rPr lang="en-US"/>
              <a:t>Lojek and Paul | </a:t>
            </a:r>
            <a:r>
              <a:rPr lang="en-US"/>
              <a:t>CoU</a:t>
            </a:r>
            <a:r>
              <a:rPr lang="en-US"/>
              <a:t> 2021 | Retaining </a:t>
            </a:r>
            <a:r>
              <a:rPr lang="en-US"/>
              <a:t>sediment as foundation for ecosystem services of coastal vegetation</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Mit_Fußzeile">
  <a:themeElements>
    <a:clrScheme name="Benutzerdefiniert 5">
      <a:dk1>
        <a:srgbClr val="04709C"/>
      </a:dk1>
      <a:lt1>
        <a:srgbClr val="FBFBFB"/>
      </a:lt1>
      <a:dk2>
        <a:srgbClr val="1F497D"/>
      </a:dk2>
      <a:lt2>
        <a:srgbClr val="EEECE1"/>
      </a:lt2>
      <a:accent1>
        <a:srgbClr val="2580C5"/>
      </a:accent1>
      <a:accent2>
        <a:srgbClr val="8DB3E2"/>
      </a:accent2>
      <a:accent3>
        <a:srgbClr val="92CDDC"/>
      </a:accent3>
      <a:accent4>
        <a:srgbClr val="6EAE63"/>
      </a:accent4>
      <a:accent5>
        <a:srgbClr val="FFC000"/>
      </a:accent5>
      <a:accent6>
        <a:srgbClr val="BE1D3C"/>
      </a:accent6>
      <a:hlink>
        <a:srgbClr val="0000FF"/>
      </a:hlink>
      <a:folHlink>
        <a:srgbClr val="0000FF"/>
      </a:folHlink>
    </a:clrScheme>
    <a:fontScheme name="Gute Küste">
      <a:majorFont>
        <a:latin typeface="Calibri Light"/>
        <a:ea typeface="Arial"/>
        <a:cs typeface="Arial"/>
      </a:majorFont>
      <a:minorFont>
        <a:latin typeface="Calibri"/>
        <a:ea typeface="Arial"/>
        <a:cs typeface="Arial"/>
      </a:minorFont>
    </a:fontScheme>
    <a:fmtScheme name="Larissa">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heme>
</file>

<file path=ppt/theme/theme2.xml><?xml version="1.0" encoding="utf-8"?>
<a:theme xmlns:a="http://schemas.openxmlformats.org/drawingml/2006/main" xmlns:r="http://schemas.openxmlformats.org/officeDocument/2006/relationships" xmlns:p="http://schemas.openxmlformats.org/presentation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ONLYOFFICE/6.2.1.24</Application>
  <DocSecurity>0</DocSecurity>
  <PresentationFormat>Breitbild</PresentationFormat>
  <Paragraphs>0</Paragraphs>
  <Slides>16</Slides>
  <Notes>16</Notes>
  <HiddenSlides>0</HiddenSlides>
  <MMClips>2</MMClips>
  <ScaleCrop>0</ScaleCrop>
  <HeadingPairs>
    <vt:vector size="4" baseType="variant">
      <vt:variant>
        <vt:lpstr>Theme</vt:lpstr>
      </vt:variant>
      <vt:variant>
        <vt:i4>1</vt:i4>
      </vt:variant>
      <vt:variant>
        <vt:lpstr>Slide Titles</vt:lpstr>
      </vt:variant>
      <vt:variant>
        <vt:i4>16</vt:i4>
      </vt:variant>
    </vt:vector>
  </HeadingPairs>
  <TitlesOfParts>
    <vt:vector size="17"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subject/>
  <dc:creator>Arne Stahlmann</dc:creator>
  <cp:keywords/>
  <dc:description/>
  <dc:identifier/>
  <dc:language/>
  <cp:lastModifiedBy>Anonymous</cp:lastModifiedBy>
  <cp:revision>1177</cp:revision>
  <dcterms:created xsi:type="dcterms:W3CDTF">2009-10-14T12:39:43Z</dcterms:created>
  <dcterms:modified xsi:type="dcterms:W3CDTF">2021-06-17T05:03:40Z</dcterms:modified>
  <cp:category/>
  <cp:contentStatus/>
  <cp:version/>
</cp:coreProperties>
</file>