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3" r:id="rId3"/>
    <p:sldId id="274" r:id="rId4"/>
    <p:sldId id="275" r:id="rId5"/>
    <p:sldId id="278" r:id="rId6"/>
    <p:sldId id="276" r:id="rId7"/>
  </p:sldIdLst>
  <p:sldSz cx="12192000" cy="6858000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219C373-863E-4BAF-A9CE-F8CAF8B294FF}">
          <p14:sldIdLst>
            <p14:sldId id="256"/>
            <p14:sldId id="273"/>
            <p14:sldId id="274"/>
            <p14:sldId id="275"/>
            <p14:sldId id="278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Nazzari" initials="CN" lastIdx="8" clrIdx="0">
    <p:extLst>
      <p:ext uri="{19B8F6BF-5375-455C-9EA6-DF929625EA0E}">
        <p15:presenceInfo xmlns:p15="http://schemas.microsoft.com/office/powerpoint/2012/main" userId="S::nazzari@waddensea-secretariat.org::164fb30a-3497-4c04-898f-10869eb6e3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904E"/>
    <a:srgbClr val="599AD5"/>
    <a:srgbClr val="FFBC00"/>
    <a:srgbClr val="EC792B"/>
    <a:srgbClr val="A4A4A4"/>
    <a:srgbClr val="3E6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8" autoAdjust="0"/>
    <p:restoredTop sz="91136" autoAdjust="0"/>
  </p:normalViewPr>
  <p:slideViewPr>
    <p:cSldViewPr snapToGrid="0">
      <p:cViewPr varScale="1">
        <p:scale>
          <a:sx n="104" d="100"/>
          <a:sy n="104" d="100"/>
        </p:scale>
        <p:origin x="7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8BE4C-29A1-4262-B96C-A46BEB919929}" type="datetimeFigureOut">
              <a:rPr lang="nl-NL" smtClean="0"/>
              <a:t>9-6-2021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915DE-6B6E-4D2E-8626-7E201EE2D7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72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915DE-6B6E-4D2E-8626-7E201EE2D7F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480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38ECF-D44C-4454-ADD6-28FBE06D5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032" y="2329220"/>
            <a:ext cx="9143999" cy="1388705"/>
          </a:xfrm>
        </p:spPr>
        <p:txBody>
          <a:bodyPr lIns="0" tIns="0" rIns="0" bIns="0" anchor="t" anchorCtr="0">
            <a:noAutofit/>
          </a:bodyPr>
          <a:lstStyle>
            <a:lvl1pPr algn="l">
              <a:defRPr sz="5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00DE37-DFD3-4D7D-A813-74D7C882F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658" y="3834607"/>
            <a:ext cx="9144000" cy="36512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0872D2-CDCD-4F07-8A6D-69FCBE4C4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9-6-2021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53FD72-7E35-4907-8177-734CB222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272CCC-0B9E-4838-AA51-4BBCA67A0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5C8525C-6890-4B09-A74D-39B3B85535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5" y="4397376"/>
            <a:ext cx="2251075" cy="20774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  <a:latin typeface="+mj-lt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72F1A4E-5793-41A0-B92B-45DC264FA1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8256" y="4394202"/>
            <a:ext cx="2251075" cy="20774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  <a:latin typeface="+mj-lt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03795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CAACD-FA94-4F87-B91F-DE213B97C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4DA882-B92F-4DC5-868C-AE127302D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58C4F5-93AD-464C-A948-8609515C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9-6-2021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6A817B-FBE5-4F54-8F4E-A84D685D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1393BB-6E30-4B24-A8AD-0932713F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772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Quot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CAACD-FA94-4F87-B91F-DE213B97C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805" y="2477886"/>
            <a:ext cx="10515600" cy="951114"/>
          </a:xfrm>
        </p:spPr>
        <p:txBody>
          <a:bodyPr>
            <a:normAutofit/>
          </a:bodyPr>
          <a:lstStyle>
            <a:lvl1pPr>
              <a:defRPr sz="2200" b="1" i="1">
                <a:latin typeface="+mn-lt"/>
              </a:defRPr>
            </a:lvl1pPr>
          </a:lstStyle>
          <a:p>
            <a:r>
              <a:rPr lang="nl-NL" dirty="0"/>
              <a:t>Klik om een quote in te voegen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4DA882-B92F-4DC5-868C-AE127302D8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2185" y="3505200"/>
            <a:ext cx="10515600" cy="57308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- Naam en achternaam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58C4F5-93AD-464C-A948-8609515C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9-6-2021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6A817B-FBE5-4F54-8F4E-A84D685D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1393BB-6E30-4B24-A8AD-0932713F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 descr="Afbeelding met teken&#10;&#10;Beschrijving is gegenereerd met hoge betrouwbaarheid">
            <a:extLst>
              <a:ext uri="{FF2B5EF4-FFF2-40B4-BE49-F238E27FC236}">
                <a16:creationId xmlns:a16="http://schemas.microsoft.com/office/drawing/2014/main" id="{D79DC898-650B-41DF-B6B6-528B4C0ED3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387" y="457666"/>
            <a:ext cx="2392013" cy="51549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1ED61F5-FFBD-4E64-9D64-DFC5885D07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962"/>
            <a:ext cx="12192000" cy="6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CAACD-FA94-4F87-B91F-DE213B97C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85" y="1173955"/>
            <a:ext cx="7920000" cy="57308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4DA882-B92F-4DC5-868C-AE127302D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85" y="1813320"/>
            <a:ext cx="79200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58C4F5-93AD-464C-A948-8609515C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9-6-2021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6A817B-FBE5-4F54-8F4E-A84D685D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1393BB-6E30-4B24-A8AD-0932713F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C2EEE2B4-64E2-4BF9-BED5-8D2FBC21AF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24000" y="1440000"/>
            <a:ext cx="2412001" cy="4320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66600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to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0790AC9-436E-438D-960D-1E9DF95D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9-6-2021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96A738A-F523-4CFA-81AB-C41BA345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571E6FA-B3A2-46C2-A41A-17038268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E9A16E6-0BAF-4BD7-A4B0-5C6F7794F6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685" y="447674"/>
            <a:ext cx="2409598" cy="51860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AD84192-4A34-4B2C-81FC-9D0A8C6E8E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962"/>
            <a:ext cx="12192000" cy="6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0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aatste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4F1F0-49A7-4FB3-AA3F-D461405BF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D3344F1-0E13-4C2B-86C2-F764158F0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9-6-2021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2C8FA9-174E-43A8-BDE4-6728DFBF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A157F2-4853-4611-A2BF-07743BC9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71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98593AB-0E1C-4DFD-840D-4E1AE207475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48" y="1502991"/>
            <a:ext cx="1360478" cy="137648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CB996C7-595F-45AE-A574-55F06478A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85" y="1173955"/>
            <a:ext cx="10515600" cy="5730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02EA2A-04D9-4075-B8FB-74DA2FAC3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185" y="181332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94643D-151F-4C46-A11E-89B0CFEE5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D7654-A8DD-48D7-AAE1-740C39B14C31}" type="datetimeFigureOut">
              <a:rPr lang="nl-NL" smtClean="0"/>
              <a:t>9-6-2021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647342-9F03-4ED6-84A8-9E07173C8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464B57-FB49-4791-8B2F-38AAEC35B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5FFEDAE-27D0-4534-BFF8-5CE8377BD3E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95606" y="449450"/>
            <a:ext cx="2415751" cy="52038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B1466B5-C891-40DD-AB9A-CD4CCA59DEC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962"/>
            <a:ext cx="12192000" cy="6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8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5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77800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ijkewaddenzee.nl/en/sedimentsolution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188C8-AF54-425E-9679-2C9199E4B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658" y="2040295"/>
            <a:ext cx="11139012" cy="1388705"/>
          </a:xfrm>
        </p:spPr>
        <p:txBody>
          <a:bodyPr/>
          <a:lstStyle/>
          <a:p>
            <a:r>
              <a:rPr lang="nl-NL" sz="4400" dirty="0"/>
              <a:t>Sediment Solutions</a:t>
            </a:r>
            <a:br>
              <a:rPr lang="nl-NL" sz="4400" dirty="0"/>
            </a:br>
            <a:r>
              <a:rPr lang="nl-NL" sz="4400" dirty="0"/>
              <a:t>Development and Coordination of</a:t>
            </a:r>
            <a:br>
              <a:rPr lang="nl-NL" sz="4400" dirty="0"/>
            </a:br>
            <a:r>
              <a:rPr lang="nl-NL" sz="4400" dirty="0"/>
              <a:t>the Community of Understanding</a:t>
            </a:r>
            <a:br>
              <a:rPr lang="nl-NL" sz="4400" dirty="0">
                <a:solidFill>
                  <a:schemeClr val="bg1"/>
                </a:solidFill>
                <a:latin typeface="Impact"/>
                <a:cs typeface="Impact"/>
              </a:rPr>
            </a:br>
            <a:endParaRPr lang="nl-NL" sz="4400" dirty="0"/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4DA72ACC-CD7A-4D43-B629-D2E6B330C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658" y="4310095"/>
            <a:ext cx="9144000" cy="365126"/>
          </a:xfrm>
        </p:spPr>
        <p:txBody>
          <a:bodyPr/>
          <a:lstStyle/>
          <a:p>
            <a:r>
              <a:rPr lang="nl-NL" dirty="0"/>
              <a:t>18th of </a:t>
            </a:r>
            <a:r>
              <a:rPr lang="nl-NL" dirty="0" err="1"/>
              <a:t>June</a:t>
            </a:r>
            <a:r>
              <a:rPr lang="nl-NL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97359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267FC-6E88-4701-B519-19D279284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85" y="971132"/>
            <a:ext cx="10515600" cy="573088"/>
          </a:xfrm>
        </p:spPr>
        <p:txBody>
          <a:bodyPr/>
          <a:lstStyle/>
          <a:p>
            <a:r>
              <a:rPr lang="nl-NL" sz="2400" dirty="0">
                <a:solidFill>
                  <a:srgbClr val="9E612A"/>
                </a:solidFill>
                <a:latin typeface="Impact"/>
                <a:cs typeface="Impact"/>
              </a:rPr>
              <a:t>The </a:t>
            </a:r>
            <a:r>
              <a:rPr lang="nl-NL" sz="2400" dirty="0" err="1">
                <a:solidFill>
                  <a:srgbClr val="9E612A"/>
                </a:solidFill>
                <a:latin typeface="Impact"/>
                <a:cs typeface="Impact"/>
              </a:rPr>
              <a:t>idea</a:t>
            </a:r>
            <a:r>
              <a:rPr lang="nl-NL" sz="2400" dirty="0">
                <a:solidFill>
                  <a:srgbClr val="9E612A"/>
                </a:solidFill>
                <a:latin typeface="Impact"/>
                <a:cs typeface="Impact"/>
              </a:rPr>
              <a:t> of </a:t>
            </a:r>
            <a:r>
              <a:rPr lang="nl-NL" sz="2400" dirty="0" err="1">
                <a:solidFill>
                  <a:srgbClr val="9E612A"/>
                </a:solidFill>
                <a:latin typeface="Impact"/>
                <a:cs typeface="Impact"/>
              </a:rPr>
              <a:t>the</a:t>
            </a:r>
            <a:r>
              <a:rPr lang="nl-NL" sz="2400" dirty="0">
                <a:solidFill>
                  <a:srgbClr val="9E612A"/>
                </a:solidFill>
                <a:latin typeface="Impact"/>
                <a:cs typeface="Impact"/>
              </a:rPr>
              <a:t> Community of Understanding on sediment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FBD53F-A7D0-40A7-8E3B-AA8D46FF7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85" y="1813320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Franklin Gothic Book" panose="020B0503020102020204" pitchFamily="34" charset="0"/>
                <a:cs typeface="Arial" panose="020B0604020202020204" pitchFamily="34" charset="0"/>
              </a:rPr>
              <a:t>Connects professionals of the trilateral Wadden Sea region:</a:t>
            </a:r>
          </a:p>
          <a:p>
            <a:pPr marL="520700" lvl="2" indent="-342900">
              <a:lnSpc>
                <a:spcPct val="8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Franklin Gothic Book" panose="020B0503020102020204" pitchFamily="34" charset="0"/>
                <a:cs typeface="Arial" panose="020B0604020202020204" pitchFamily="34" charset="0"/>
              </a:rPr>
              <a:t>with different backgrounds and (practical) knowledge</a:t>
            </a:r>
          </a:p>
          <a:p>
            <a:pPr marL="520700" lvl="2" indent="-342900">
              <a:lnSpc>
                <a:spcPct val="8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Franklin Gothic Book" panose="020B0503020102020204" pitchFamily="34" charset="0"/>
                <a:cs typeface="Arial" panose="020B0604020202020204" pitchFamily="34" charset="0"/>
              </a:rPr>
              <a:t>interested/involved in sediment issues and management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Franklin Gothic Book" panose="020B0503020102020204" pitchFamily="34" charset="0"/>
                <a:cs typeface="Arial" panose="020B0604020202020204" pitchFamily="34" charset="0"/>
              </a:rPr>
              <a:t>Meant to provide an added value for its </a:t>
            </a: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 Book"/>
                <a:ea typeface="Franklin Gothic Book" panose="020B0503020102020204" pitchFamily="34" charset="0"/>
                <a:cs typeface="Arial" panose="020B0604020202020204" pitchFamily="34" charset="0"/>
              </a:rPr>
              <a:t>participants</a:t>
            </a:r>
            <a:endParaRPr lang="en-GB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+mn-lt"/>
              <a:ea typeface="Franklin Gothic Book" panose="020B05030201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Franklin Gothic Book" panose="020B0503020102020204" pitchFamily="34" charset="0"/>
                <a:cs typeface="Arial" panose="020B0604020202020204" pitchFamily="34" charset="0"/>
              </a:rPr>
              <a:t>Open for everyone as mentioned above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ranklin Gothic Book"/>
                <a:ea typeface="Franklin Gothic Book" panose="020B0503020102020204" pitchFamily="34" charset="0"/>
                <a:cs typeface="Arial" panose="020B0604020202020204" pitchFamily="34" charset="0"/>
              </a:rPr>
              <a:t>Participants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inform each other and learn from each other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Franklin Gothic Book" panose="020B0503020102020204" pitchFamily="34" charset="0"/>
                <a:cs typeface="Arial" panose="020B0604020202020204" pitchFamily="34" charset="0"/>
              </a:rPr>
              <a:t>The community is the owner of its agenda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Franklin Gothic Book" panose="020B0503020102020204" pitchFamily="34" charset="0"/>
                <a:cs typeface="Arial" panose="020B0604020202020204" pitchFamily="34" charset="0"/>
              </a:rPr>
              <a:t>The scope could be all aspects of sediment(-management)</a:t>
            </a:r>
          </a:p>
          <a:p>
            <a:pPr marL="463550" lvl="2" indent="-285750">
              <a:lnSpc>
                <a:spcPct val="8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Franklin Gothic Book" panose="020B0503020102020204" pitchFamily="34" charset="0"/>
                <a:cs typeface="Arial" panose="020B0604020202020204" pitchFamily="34" charset="0"/>
              </a:rPr>
              <a:t>Wadden Sea region, considering both the local and trilateral dimension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Franklin Gothic Book" panose="020B0503020102020204" pitchFamily="34" charset="0"/>
                <a:cs typeface="Arial" panose="020B0604020202020204" pitchFamily="34" charset="0"/>
              </a:rPr>
              <a:t>Whole scope of sediment management could be discussed</a:t>
            </a:r>
          </a:p>
          <a:p>
            <a:pPr marL="463550" lvl="2" indent="-285750">
              <a:lnSpc>
                <a:spcPct val="8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Franklin Gothic Book" panose="020B0503020102020204" pitchFamily="34" charset="0"/>
                <a:cs typeface="Arial" panose="020B0604020202020204" pitchFamily="34" charset="0"/>
              </a:rPr>
              <a:t>including the ecological aspects, mud as an asset or a climate adaptation tool</a:t>
            </a:r>
            <a:endParaRPr lang="nl-NL" sz="1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+mn-lt"/>
              <a:ea typeface="Franklin Gothic Book" panose="020B05030201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l-NL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EE2AC6D-5C6C-4C7B-8C0F-F75692016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963" y="2965796"/>
            <a:ext cx="3509037" cy="263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56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267FC-6E88-4701-B519-19D279284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solidFill>
                  <a:srgbClr val="9E612A"/>
                </a:solidFill>
                <a:latin typeface="Impact"/>
                <a:cs typeface="Impact"/>
              </a:rPr>
              <a:t>How </a:t>
            </a:r>
            <a:r>
              <a:rPr lang="nl-NL" sz="2400" dirty="0" err="1">
                <a:solidFill>
                  <a:srgbClr val="9E612A"/>
                </a:solidFill>
                <a:latin typeface="Impact"/>
                <a:cs typeface="Impact"/>
              </a:rPr>
              <a:t>to</a:t>
            </a:r>
            <a:r>
              <a:rPr lang="nl-NL" sz="2400" dirty="0">
                <a:solidFill>
                  <a:srgbClr val="9E612A"/>
                </a:solidFill>
                <a:latin typeface="Impact"/>
                <a:cs typeface="Impact"/>
              </a:rPr>
              <a:t> </a:t>
            </a:r>
            <a:r>
              <a:rPr lang="nl-NL" sz="2400" dirty="0" err="1">
                <a:solidFill>
                  <a:srgbClr val="9E612A"/>
                </a:solidFill>
                <a:latin typeface="Impact"/>
                <a:cs typeface="Impact"/>
              </a:rPr>
              <a:t>develop</a:t>
            </a:r>
            <a:r>
              <a:rPr lang="nl-NL" sz="2400" dirty="0">
                <a:solidFill>
                  <a:srgbClr val="9E612A"/>
                </a:solidFill>
                <a:latin typeface="Impact"/>
                <a:cs typeface="Impact"/>
              </a:rPr>
              <a:t> </a:t>
            </a:r>
            <a:r>
              <a:rPr lang="nl-NL" sz="2400" dirty="0" err="1">
                <a:solidFill>
                  <a:srgbClr val="9E612A"/>
                </a:solidFill>
                <a:latin typeface="Impact"/>
                <a:cs typeface="Impact"/>
              </a:rPr>
              <a:t>into</a:t>
            </a:r>
            <a:r>
              <a:rPr lang="nl-NL" sz="2400" dirty="0">
                <a:solidFill>
                  <a:srgbClr val="9E612A"/>
                </a:solidFill>
                <a:latin typeface="Impact"/>
                <a:cs typeface="Impact"/>
              </a:rPr>
              <a:t> a community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C919625-4EBF-40FD-92A5-FF62BB77652E}"/>
              </a:ext>
            </a:extLst>
          </p:cNvPr>
          <p:cNvSpPr txBox="1"/>
          <p:nvPr/>
        </p:nvSpPr>
        <p:spPr>
          <a:xfrm>
            <a:off x="892185" y="1984858"/>
            <a:ext cx="83269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Franklin Gothic Book" panose="020B0503020102020204" pitchFamily="34" charset="0"/>
                <a:cs typeface="Arial" panose="020B0604020202020204" pitchFamily="34" charset="0"/>
              </a:rPr>
              <a:t>Start with ‘the willing’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Franklin Gothic Book" panose="020B0503020102020204" pitchFamily="34" charset="0"/>
                <a:cs typeface="Arial" panose="020B0604020202020204" pitchFamily="34" charset="0"/>
              </a:rPr>
              <a:t>Organise events 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Franklin Gothic Book" panose="020B0503020102020204" pitchFamily="34" charset="0"/>
                <a:cs typeface="Arial" panose="020B0604020202020204" pitchFamily="34" charset="0"/>
              </a:rPr>
              <a:t>with and for the community (in prep)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Franklin Gothic Book" panose="020B0503020102020204" pitchFamily="34" charset="0"/>
                <a:cs typeface="Arial" panose="020B0604020202020204" pitchFamily="34" charset="0"/>
              </a:rPr>
              <a:t>where members can meet each other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Franklin Gothic Book" panose="020B0503020102020204" pitchFamily="34" charset="0"/>
                <a:cs typeface="Arial" panose="020B0604020202020204" pitchFamily="34" charset="0"/>
              </a:rPr>
              <a:t>Gather interesting topics from the participants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Manage the agenda of the </a:t>
            </a:r>
            <a:r>
              <a:rPr lang="en-GB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CoU</a:t>
            </a: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 and a </a:t>
            </a:r>
            <a:r>
              <a:rPr lang="en-GB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postbox</a:t>
            </a: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 for ideas and demands</a:t>
            </a:r>
            <a:endParaRPr lang="en-GB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+mn-lt"/>
              <a:ea typeface="Franklin Gothic Book" panose="020B05030201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Franklin Gothic Book" panose="020B0503020102020204" pitchFamily="34" charset="0"/>
                <a:cs typeface="Arial" panose="020B0604020202020204" pitchFamily="34" charset="0"/>
              </a:rPr>
              <a:t>Support the organisation of events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Franklin Gothic Book" panose="020B0503020102020204" pitchFamily="34" charset="0"/>
                <a:cs typeface="Arial" panose="020B0604020202020204" pitchFamily="34" charset="0"/>
              </a:rPr>
              <a:t>Up to </a:t>
            </a: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participants </a:t>
            </a: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Franklin Gothic Book" panose="020B0503020102020204" pitchFamily="34" charset="0"/>
                <a:cs typeface="Arial" panose="020B0604020202020204" pitchFamily="34" charset="0"/>
              </a:rPr>
              <a:t>to decide if and how they want to proceed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A</a:t>
            </a: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Franklin Gothic Book" panose="020B0503020102020204" pitchFamily="34" charset="0"/>
                <a:cs typeface="Arial" panose="020B0604020202020204" pitchFamily="34" charset="0"/>
              </a:rPr>
              <a:t>nd what they need for it</a:t>
            </a:r>
            <a:endParaRPr lang="nl-NL" sz="20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1148855-593F-432F-AA18-62380EE330E6}"/>
              </a:ext>
            </a:extLst>
          </p:cNvPr>
          <p:cNvSpPr txBox="1"/>
          <p:nvPr/>
        </p:nvSpPr>
        <p:spPr>
          <a:xfrm rot="653297">
            <a:off x="6595441" y="2541950"/>
            <a:ext cx="527329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/>
              <a:t>PRW-support for first steps until 2021</a:t>
            </a:r>
            <a:endParaRPr lang="nl-NL" sz="2000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10F88FB-32E6-44A2-B34F-84FE5E7AE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040" y="3429000"/>
            <a:ext cx="3127519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1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267FC-6E88-4701-B519-19D279284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err="1">
                <a:solidFill>
                  <a:srgbClr val="9E612A"/>
                </a:solidFill>
                <a:latin typeface="Impact"/>
                <a:cs typeface="Impact"/>
              </a:rPr>
              <a:t>What</a:t>
            </a:r>
            <a:r>
              <a:rPr lang="nl-NL" sz="2400" dirty="0">
                <a:solidFill>
                  <a:srgbClr val="9E612A"/>
                </a:solidFill>
                <a:latin typeface="Impact"/>
                <a:cs typeface="Impact"/>
              </a:rPr>
              <a:t> we have </a:t>
            </a:r>
            <a:r>
              <a:rPr lang="nl-NL" sz="2400" dirty="0" err="1">
                <a:solidFill>
                  <a:srgbClr val="9E612A"/>
                </a:solidFill>
                <a:latin typeface="Impact"/>
                <a:cs typeface="Impact"/>
              </a:rPr>
              <a:t>done</a:t>
            </a:r>
            <a:r>
              <a:rPr lang="nl-NL" sz="2400" dirty="0">
                <a:solidFill>
                  <a:srgbClr val="9E612A"/>
                </a:solidFill>
                <a:latin typeface="Impact"/>
                <a:cs typeface="Impact"/>
              </a:rPr>
              <a:t> </a:t>
            </a:r>
            <a:r>
              <a:rPr lang="nl-NL" sz="2400" dirty="0" err="1">
                <a:solidFill>
                  <a:srgbClr val="9E612A"/>
                </a:solidFill>
                <a:latin typeface="Impact"/>
                <a:cs typeface="Impact"/>
              </a:rPr>
              <a:t>so</a:t>
            </a:r>
            <a:r>
              <a:rPr lang="nl-NL" sz="2400" dirty="0">
                <a:solidFill>
                  <a:srgbClr val="9E612A"/>
                </a:solidFill>
                <a:latin typeface="Impact"/>
                <a:cs typeface="Impact"/>
              </a:rPr>
              <a:t> far </a:t>
            </a:r>
            <a:r>
              <a:rPr lang="nl-NL" sz="2400" dirty="0" err="1">
                <a:solidFill>
                  <a:srgbClr val="9E612A"/>
                </a:solidFill>
                <a:latin typeface="Impact"/>
                <a:cs typeface="Impact"/>
              </a:rPr>
              <a:t>to</a:t>
            </a:r>
            <a:r>
              <a:rPr lang="nl-NL" sz="2400" dirty="0">
                <a:solidFill>
                  <a:srgbClr val="9E612A"/>
                </a:solidFill>
                <a:latin typeface="Impact"/>
                <a:cs typeface="Impact"/>
              </a:rPr>
              <a:t> </a:t>
            </a:r>
            <a:r>
              <a:rPr lang="nl-NL" sz="2400" dirty="0" err="1">
                <a:solidFill>
                  <a:srgbClr val="9E612A"/>
                </a:solidFill>
                <a:latin typeface="Impact"/>
                <a:cs typeface="Impact"/>
              </a:rPr>
              <a:t>develop</a:t>
            </a:r>
            <a:r>
              <a:rPr lang="nl-NL" sz="2400" dirty="0">
                <a:solidFill>
                  <a:srgbClr val="9E612A"/>
                </a:solidFill>
                <a:latin typeface="Impact"/>
                <a:cs typeface="Impact"/>
              </a:rPr>
              <a:t> </a:t>
            </a:r>
            <a:r>
              <a:rPr lang="nl-NL" sz="2400" dirty="0" err="1">
                <a:solidFill>
                  <a:srgbClr val="9E612A"/>
                </a:solidFill>
                <a:latin typeface="Impact"/>
                <a:cs typeface="Impact"/>
              </a:rPr>
              <a:t>the</a:t>
            </a:r>
            <a:r>
              <a:rPr lang="nl-NL" sz="2400" dirty="0">
                <a:solidFill>
                  <a:srgbClr val="9E612A"/>
                </a:solidFill>
                <a:latin typeface="Impact"/>
                <a:cs typeface="Impact"/>
              </a:rPr>
              <a:t> </a:t>
            </a:r>
            <a:r>
              <a:rPr lang="nl-NL" sz="2400" dirty="0" err="1">
                <a:solidFill>
                  <a:srgbClr val="9E612A"/>
                </a:solidFill>
                <a:latin typeface="Impact"/>
                <a:cs typeface="Impact"/>
              </a:rPr>
              <a:t>CoU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D4183C7-6A4E-4A35-837A-E75FAD18E2D4}"/>
              </a:ext>
            </a:extLst>
          </p:cNvPr>
          <p:cNvSpPr txBox="1"/>
          <p:nvPr/>
        </p:nvSpPr>
        <p:spPr>
          <a:xfrm>
            <a:off x="892185" y="1802914"/>
            <a:ext cx="9116111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Development of 27 factsheets concerning sediment topics in the trilateral Wadden Sea area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Preparation of 3 webinars.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A start with the organisation of an excursion from 7 to 9 October 2021.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Publication of presentations, reports and factsheets on the website (</a:t>
            </a: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  <a:hlinkClick r:id="rId3"/>
              </a:rPr>
              <a:t>https://rijkewaddenzee.nl/en/sedimentsolutions/</a:t>
            </a: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 ) in English.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A start with broadening the organization (agenda committee)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A long-list of potential community members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9A525F7-DDDE-4B40-B8E2-9467CC8FA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601" y="4167464"/>
            <a:ext cx="4243184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25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7B7FF9-EF8D-4237-8B31-820D21F1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results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Mentimeter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second </a:t>
            </a:r>
            <a:r>
              <a:rPr lang="nl-NL" dirty="0" err="1"/>
              <a:t>webinar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F0501B1-05B9-416F-B8F3-7E779EC85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2616200"/>
            <a:ext cx="3429000" cy="34290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A9D33FCA-2CCD-479E-8BFB-8FE530437148}"/>
              </a:ext>
            </a:extLst>
          </p:cNvPr>
          <p:cNvSpPr/>
          <p:nvPr/>
        </p:nvSpPr>
        <p:spPr>
          <a:xfrm>
            <a:off x="1293091" y="2074149"/>
            <a:ext cx="78509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Franklin Gothic Book" panose="020B0503020102020204" pitchFamily="34" charset="0"/>
              </a:rPr>
              <a:t>The majority of participants are interested in continuing the </a:t>
            </a:r>
            <a:r>
              <a:rPr lang="en-GB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Franklin Gothic Book" panose="020B0503020102020204" pitchFamily="34" charset="0"/>
              </a:rPr>
              <a:t>CoU</a:t>
            </a: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Franklin Gothic Book" panose="020B0503020102020204" pitchFamily="34" charset="0"/>
              </a:rPr>
              <a:t>-process, with a few participants also volunteering to play a role in its future organisation.</a:t>
            </a:r>
            <a:b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Franklin Gothic Book" panose="020B0503020102020204" pitchFamily="34" charset="0"/>
              </a:rPr>
            </a:br>
            <a:endParaRPr lang="nl-NL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Franklin Gothic Book" panose="020B0503020102020204" pitchFamily="34" charset="0"/>
              <a:cs typeface="Franklin Gothic Book" panose="020B05030201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Franklin Gothic Book" panose="020B0503020102020204" pitchFamily="34" charset="0"/>
              </a:rPr>
              <a:t>It was often suggested to merge the </a:t>
            </a:r>
            <a:r>
              <a:rPr lang="en-GB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Franklin Gothic Book" panose="020B0503020102020204" pitchFamily="34" charset="0"/>
              </a:rPr>
              <a:t>CoU</a:t>
            </a: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Franklin Gothic Book" panose="020B0503020102020204" pitchFamily="34" charset="0"/>
              </a:rPr>
              <a:t> with the current trilateral organisation structure.</a:t>
            </a:r>
            <a:b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Franklin Gothic Book" panose="020B0503020102020204" pitchFamily="34" charset="0"/>
              </a:rPr>
            </a:br>
            <a:endParaRPr lang="nl-NL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Franklin Gothic Book" panose="020B0503020102020204" pitchFamily="34" charset="0"/>
              <a:cs typeface="Franklin Gothic Book" panose="020B05030201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Franklin Gothic Book" panose="020B0503020102020204" pitchFamily="34" charset="0"/>
              </a:rPr>
              <a:t>It was recognised that the ‘sediment’ topic contains an extremely wide variety of subtopics, so that topic selection for future webinars/meetings will be an important challenge.</a:t>
            </a:r>
            <a:endParaRPr lang="nl-NL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Franklin Gothic Book" panose="020B0503020102020204" pitchFamily="34" charset="0"/>
              <a:cs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0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7B7FF9-EF8D-4237-8B31-820D21F17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915" y="1173955"/>
            <a:ext cx="10515600" cy="573088"/>
          </a:xfrm>
        </p:spPr>
        <p:txBody>
          <a:bodyPr/>
          <a:lstStyle/>
          <a:p>
            <a:r>
              <a:rPr lang="nl-NL" dirty="0" err="1"/>
              <a:t>Future</a:t>
            </a:r>
            <a:r>
              <a:rPr lang="nl-NL" dirty="0"/>
              <a:t> points of attention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74DA9F0-FA9C-4D7A-8CB8-1448FC98E76F}"/>
              </a:ext>
            </a:extLst>
          </p:cNvPr>
          <p:cNvSpPr txBox="1"/>
          <p:nvPr/>
        </p:nvSpPr>
        <p:spPr>
          <a:xfrm>
            <a:off x="892185" y="1934994"/>
            <a:ext cx="9116111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How to increase young professionals participation?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To whom en when do we transfer the practical support needed for the </a:t>
            </a:r>
            <a:r>
              <a:rPr lang="en-GB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CoU</a:t>
            </a:r>
            <a:r>
              <a:rPr lang="en-GB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?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Franklin Gothic Book" panose="020B0503020102020204" pitchFamily="34" charset="0"/>
                <a:cs typeface="Arial" panose="020B0604020202020204" pitchFamily="34" charset="0"/>
              </a:rPr>
              <a:t>A structural agenda committee or based on registration per activity?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Is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an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annual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agenda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with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the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next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activities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helpful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to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build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the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community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How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to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deal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with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privacy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law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? Exchange contact details via PRW?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…………………………………………?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endParaRPr lang="nl-NL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Address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your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future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points of attention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to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the</a:t>
            </a:r>
            <a:r>
              <a:rPr lang="nl-NL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Arial" panose="020B0604020202020204" pitchFamily="34" charset="0"/>
              </a:rPr>
              <a:t>organisation</a:t>
            </a:r>
            <a:endParaRPr lang="nl-NL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cs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B2E723A-5EA9-48AF-B53A-738AA82AC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613" y="3696577"/>
            <a:ext cx="2981202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009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PRW">
      <a:dk1>
        <a:sysClr val="windowText" lastClr="000000"/>
      </a:dk1>
      <a:lt1>
        <a:sysClr val="window" lastClr="FFFFFF"/>
      </a:lt1>
      <a:dk2>
        <a:srgbClr val="E7904E"/>
      </a:dk2>
      <a:lt2>
        <a:srgbClr val="FFFFFF"/>
      </a:lt2>
      <a:accent1>
        <a:srgbClr val="E7904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W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sjabloon_V3.potx" id="{81C0E021-6DFA-464C-9026-1D268E4B6745}" vid="{DC3274B9-91EE-40CA-8CDB-3499BB2502C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Basissjabloon_V3</Template>
  <TotalTime>549</TotalTime>
  <Words>446</Words>
  <Application>Microsoft Office PowerPoint</Application>
  <PresentationFormat>Breedbeeld</PresentationFormat>
  <Paragraphs>48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5" baseType="lpstr">
      <vt:lpstr>Arial</vt:lpstr>
      <vt:lpstr>Calibri</vt:lpstr>
      <vt:lpstr>Courier New</vt:lpstr>
      <vt:lpstr>Franklin Gothic Book</vt:lpstr>
      <vt:lpstr>Franklin Gothic Demi</vt:lpstr>
      <vt:lpstr>Impact</vt:lpstr>
      <vt:lpstr>Symbol</vt:lpstr>
      <vt:lpstr>Wingdings</vt:lpstr>
      <vt:lpstr>Kantoorthema</vt:lpstr>
      <vt:lpstr>Sediment Solutions Development and Coordination of the Community of Understanding </vt:lpstr>
      <vt:lpstr>The idea of the Community of Understanding on sediment</vt:lpstr>
      <vt:lpstr>How to develop into a community</vt:lpstr>
      <vt:lpstr>What we have done so far to develop the CoU</vt:lpstr>
      <vt:lpstr>Some results of the Mentimeter of the second webinar</vt:lpstr>
      <vt:lpstr>Future points of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Boggia, M.M. (Marvin)</dc:creator>
  <cp:lastModifiedBy>Schoorlemmer, ing. W.J. (Wim)</cp:lastModifiedBy>
  <cp:revision>99</cp:revision>
  <cp:lastPrinted>2021-03-16T14:50:04Z</cp:lastPrinted>
  <dcterms:created xsi:type="dcterms:W3CDTF">2019-10-01T08:02:10Z</dcterms:created>
  <dcterms:modified xsi:type="dcterms:W3CDTF">2021-06-09T13:54:33Z</dcterms:modified>
</cp:coreProperties>
</file>