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48" r:id="rId2"/>
    <p:sldId id="2001" r:id="rId3"/>
    <p:sldId id="340" r:id="rId4"/>
    <p:sldId id="2002" r:id="rId5"/>
    <p:sldId id="2003" r:id="rId6"/>
    <p:sldId id="2004" r:id="rId7"/>
    <p:sldId id="352" r:id="rId8"/>
    <p:sldId id="2007" r:id="rId9"/>
    <p:sldId id="2005" r:id="rId10"/>
    <p:sldId id="2008" r:id="rId11"/>
    <p:sldId id="2009" r:id="rId12"/>
    <p:sldId id="2011" r:id="rId13"/>
    <p:sldId id="2012" r:id="rId14"/>
  </p:sldIdLst>
  <p:sldSz cx="9144000" cy="5143500" type="screen16x9"/>
  <p:notesSz cx="6810375" cy="9942513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3">
          <p15:clr>
            <a:srgbClr val="A4A3A4"/>
          </p15:clr>
        </p15:guide>
        <p15:guide id="2" orient="horz" pos="1755">
          <p15:clr>
            <a:srgbClr val="A4A3A4"/>
          </p15:clr>
        </p15:guide>
        <p15:guide id="3" orient="horz" pos="2174">
          <p15:clr>
            <a:srgbClr val="A4A3A4"/>
          </p15:clr>
        </p15:guide>
        <p15:guide id="4" orient="horz" pos="3114">
          <p15:clr>
            <a:srgbClr val="A4A3A4"/>
          </p15:clr>
        </p15:guide>
        <p15:guide id="5" orient="horz" pos="2412">
          <p15:clr>
            <a:srgbClr val="A4A3A4"/>
          </p15:clr>
        </p15:guide>
        <p15:guide id="6">
          <p15:clr>
            <a:srgbClr val="A4A3A4"/>
          </p15:clr>
        </p15:guide>
        <p15:guide id="7" orient="horz">
          <p15:clr>
            <a:srgbClr val="A4A3A4"/>
          </p15:clr>
        </p15:guide>
        <p15:guide id="8" orient="horz" pos="32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inka  Erkens - Janssen" initials="KE-J" lastIdx="11" clrIdx="0"/>
  <p:cmAuthor id="1" name="Jane Smith" initials="J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600"/>
    <a:srgbClr val="811066"/>
    <a:srgbClr val="A5C100"/>
    <a:srgbClr val="0086A8"/>
    <a:srgbClr val="00577E"/>
    <a:srgbClr val="FF0066"/>
    <a:srgbClr val="C7D300"/>
    <a:srgbClr val="4BACC6"/>
    <a:srgbClr val="72971B"/>
    <a:srgbClr val="D5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610" autoAdjust="0"/>
  </p:normalViewPr>
  <p:slideViewPr>
    <p:cSldViewPr>
      <p:cViewPr varScale="1">
        <p:scale>
          <a:sx n="88" d="100"/>
          <a:sy n="88" d="100"/>
        </p:scale>
        <p:origin x="684" y="64"/>
      </p:cViewPr>
      <p:guideLst>
        <p:guide orient="horz" pos="803"/>
        <p:guide orient="horz" pos="1755"/>
        <p:guide orient="horz" pos="2174"/>
        <p:guide orient="horz" pos="3114"/>
        <p:guide orient="horz" pos="2412"/>
        <p:guide/>
        <p:guide orient="horz"/>
        <p:guide orient="horz" pos="3239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0685E-4C7D-43DA-A5CC-0B0D5026355F}" type="datetimeFigureOut">
              <a:rPr lang="en-GB" smtClean="0"/>
              <a:t>17/06/2021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Open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853F6-AE1D-4F34-9804-4AB3DFEE84BA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5161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1F812-77C3-42B3-B29F-C106ACEB85AA}" type="datetimeFigureOut">
              <a:rPr lang="en-GB" smtClean="0"/>
              <a:t>17/06/2021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Open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6360D-640D-4769-B230-0EDE5D3F7EE4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78758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70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70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705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fopic">
            <a:extLst>
              <a:ext uri="{FF2B5EF4-FFF2-40B4-BE49-F238E27FC236}">
                <a16:creationId xmlns:a16="http://schemas.microsoft.com/office/drawing/2014/main" id="{7C475F6C-2ECB-464E-BDAB-47756BF9D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1589" y="0"/>
            <a:ext cx="9140825" cy="5141118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5"/>
          <p:cNvSpPr>
            <a:spLocks noChangeAspect="1"/>
          </p:cNvSpPr>
          <p:nvPr userDrawn="1"/>
        </p:nvSpPr>
        <p:spPr bwMode="auto">
          <a:xfrm>
            <a:off x="0" y="0"/>
            <a:ext cx="5058633" cy="5144400"/>
          </a:xfrm>
          <a:custGeom>
            <a:avLst/>
            <a:gdLst>
              <a:gd name="T0" fmla="*/ 1417 w 1417"/>
              <a:gd name="T1" fmla="*/ 0 h 1441"/>
              <a:gd name="T2" fmla="*/ 0 w 1417"/>
              <a:gd name="T3" fmla="*/ 0 h 1441"/>
              <a:gd name="T4" fmla="*/ 0 w 1417"/>
              <a:gd name="T5" fmla="*/ 1441 h 1441"/>
              <a:gd name="T6" fmla="*/ 598 w 1417"/>
              <a:gd name="T7" fmla="*/ 1441 h 1441"/>
              <a:gd name="T8" fmla="*/ 1417 w 1417"/>
              <a:gd name="T9" fmla="*/ 0 h 1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7" h="1441">
                <a:moveTo>
                  <a:pt x="141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0" y="1441"/>
                  <a:pt x="599" y="1441"/>
                  <a:pt x="598" y="1441"/>
                </a:cubicBezTo>
                <a:cubicBezTo>
                  <a:pt x="1259" y="419"/>
                  <a:pt x="1417" y="0"/>
                  <a:pt x="1417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dist="50800" algn="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627784" y="4086000"/>
            <a:ext cx="6192366" cy="888700"/>
          </a:xfrm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lIns="0" tIns="0" rIns="0" bIns="0" anchor="b" anchorCtr="0">
            <a:noAutofit/>
          </a:bodyPr>
          <a:lstStyle>
            <a:lvl1pPr marL="324000" indent="0">
              <a:buNone/>
              <a:defRPr sz="2000" b="1" cap="all" baseline="0">
                <a:solidFill>
                  <a:schemeClr val="accent1"/>
                </a:solidFill>
              </a:defRPr>
            </a:lvl1pPr>
            <a:lvl2pPr marL="0" indent="180975">
              <a:lnSpc>
                <a:spcPts val="1200"/>
              </a:lnSpc>
              <a:spcAft>
                <a:spcPts val="1200"/>
              </a:spcAft>
              <a:buNone/>
              <a:defRPr sz="100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None/>
              <a:defRPr sz="10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r>
              <a:rPr lang="en-US" dirty="0"/>
              <a:t>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140000" y="1248868"/>
            <a:ext cx="4680150" cy="2500084"/>
          </a:xfrm>
          <a:ln>
            <a:noFill/>
          </a:ln>
          <a:effectLst>
            <a:outerShdw blurRad="50800" dist="38100" dir="2700000" algn="tl" rotWithShape="0">
              <a:prstClr val="black">
                <a:alpha val="50000"/>
              </a:prstClr>
            </a:outerShdw>
          </a:effectLst>
        </p:spPr>
        <p:txBody>
          <a:bodyPr lIns="0" tIns="0" rIns="0" bIns="0">
            <a:noAutofit/>
          </a:bodyPr>
          <a:lstStyle>
            <a:lvl1pPr marL="0" indent="522000">
              <a:lnSpc>
                <a:spcPts val="3500"/>
              </a:lnSpc>
              <a:buNone/>
              <a:defRPr sz="3200" b="1" i="1">
                <a:solidFill>
                  <a:schemeClr val="bg1"/>
                </a:solidFill>
              </a:defRPr>
            </a:lvl1pPr>
            <a:lvl2pPr marL="288000" indent="0">
              <a:lnSpc>
                <a:spcPts val="3500"/>
              </a:lnSpc>
              <a:buNone/>
              <a:defRPr sz="3200" b="1" i="1">
                <a:solidFill>
                  <a:schemeClr val="bg1"/>
                </a:solidFill>
              </a:defRPr>
            </a:lvl2pPr>
            <a:lvl3pPr marL="539750" indent="-539750">
              <a:lnSpc>
                <a:spcPts val="3500"/>
              </a:lnSpc>
              <a:buNone/>
              <a:defRPr sz="3200" b="1" i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here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493AF-7F18-4B8F-AD06-104E93F453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75506"/>
            <a:ext cx="4114133" cy="1368152"/>
          </a:xfrm>
        </p:spPr>
        <p:txBody>
          <a:bodyPr anchor="b">
            <a:noAutofit/>
          </a:bodyPr>
          <a:lstStyle>
            <a:lvl1pPr algn="r" defTabSz="108000">
              <a:lnSpc>
                <a:spcPts val="3500"/>
              </a:lnSpc>
              <a:defRPr sz="3200" i="1"/>
            </a:lvl1pPr>
          </a:lstStyle>
          <a:p>
            <a:r>
              <a:rPr lang="en-US" dirty="0"/>
              <a:t>Add title, 2-3 lines			</a:t>
            </a:r>
            <a:endParaRPr lang="nl-NL" dirty="0"/>
          </a:p>
        </p:txBody>
      </p:sp>
      <p:pic>
        <p:nvPicPr>
          <p:cNvPr id="4" name="corpLogo">
            <a:extLst>
              <a:ext uri="{FF2B5EF4-FFF2-40B4-BE49-F238E27FC236}">
                <a16:creationId xmlns:a16="http://schemas.microsoft.com/office/drawing/2014/main" id="{BB9BE0D6-7CAE-4760-A7A4-09952403B216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" y="4118401"/>
            <a:ext cx="19476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7412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fopic">
            <a:extLst>
              <a:ext uri="{FF2B5EF4-FFF2-40B4-BE49-F238E27FC236}">
                <a16:creationId xmlns:a16="http://schemas.microsoft.com/office/drawing/2014/main" id="{23DC7FF4-2338-41CE-9914-D185CFB78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rpBackgroun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44000" cy="5146766"/>
          </a:xfrm>
          <a:prstGeom prst="rect">
            <a:avLst/>
          </a:prstGeom>
        </p:spPr>
      </p:pic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0" y="1408021"/>
            <a:ext cx="7128792" cy="40709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34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0" y="1923176"/>
            <a:ext cx="5204952" cy="54031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buNone/>
              <a:defRPr sz="1800" i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10000" y="2609244"/>
            <a:ext cx="2397464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FontTx/>
              <a:buNone/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1589" y="0"/>
            <a:ext cx="9140825" cy="5141118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843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8000" y="896788"/>
            <a:ext cx="8171999" cy="2031325"/>
          </a:xfrm>
        </p:spPr>
        <p:txBody>
          <a:bodyPr wrap="square" lIns="0" tIns="0" rIns="0" bIns="0" anchor="ctr">
            <a:spAutoFit/>
          </a:bodyPr>
          <a:lstStyle>
            <a:lvl1pPr>
              <a:defRPr sz="2000"/>
            </a:lvl1pPr>
          </a:lstStyle>
          <a:p>
            <a:r>
              <a:rPr lang="en-GB" b="0" dirty="0"/>
              <a:t>We look forward to working with you. </a:t>
            </a:r>
            <a:br>
              <a:rPr lang="en-GB" b="0" dirty="0"/>
            </a:br>
            <a:br>
              <a:rPr lang="en-GB" b="0" dirty="0"/>
            </a:br>
            <a:r>
              <a:rPr lang="en-GB" b="0" dirty="0"/>
              <a:t>For more information visit our website</a:t>
            </a:r>
            <a:br>
              <a:rPr lang="en-GB" b="0" dirty="0"/>
            </a:br>
            <a:r>
              <a:rPr lang="en-GB" b="0" dirty="0"/>
              <a:t>royalhaskoningdhv.com</a:t>
            </a:r>
            <a:br>
              <a:rPr lang="en-GB" b="0" dirty="0"/>
            </a:br>
            <a:br>
              <a:rPr lang="en-GB" b="0" dirty="0"/>
            </a:br>
            <a:r>
              <a:rPr lang="en-GB" sz="2000" b="0" dirty="0"/>
              <a:t>Contact: marcom@rhdhv.com</a:t>
            </a:r>
            <a:br>
              <a:rPr lang="en-GB" dirty="0"/>
            </a:b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43608" y="2949967"/>
            <a:ext cx="302433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GB" sz="1200" dirty="0">
                <a:solidFill>
                  <a:srgbClr val="00577E"/>
                </a:solidFill>
                <a:latin typeface="Arial"/>
                <a:cs typeface="Arial"/>
              </a:rPr>
              <a:t>linkedin.com/company/royal-</a:t>
            </a:r>
            <a:r>
              <a:rPr lang="en-GB" sz="1200" dirty="0" err="1">
                <a:solidFill>
                  <a:srgbClr val="00577E"/>
                </a:solidFill>
                <a:latin typeface="Arial"/>
                <a:cs typeface="Arial"/>
              </a:rPr>
              <a:t>haskoningdhv</a:t>
            </a:r>
            <a:endParaRPr lang="en-GB" sz="1200" dirty="0">
              <a:solidFill>
                <a:srgbClr val="00577E"/>
              </a:solidFill>
              <a:latin typeface="Arial"/>
              <a:cs typeface="Arial"/>
            </a:endParaRPr>
          </a:p>
          <a:p>
            <a:pPr>
              <a:lnSpc>
                <a:spcPct val="300000"/>
              </a:lnSpc>
            </a:pPr>
            <a:r>
              <a:rPr lang="en-GB" sz="1200" dirty="0">
                <a:solidFill>
                  <a:srgbClr val="00577E"/>
                </a:solidFill>
                <a:latin typeface="Arial"/>
                <a:cs typeface="Arial"/>
              </a:rPr>
              <a:t>@RHDHV</a:t>
            </a:r>
          </a:p>
          <a:p>
            <a:pPr>
              <a:lnSpc>
                <a:spcPct val="300000"/>
              </a:lnSpc>
            </a:pPr>
            <a:r>
              <a:rPr lang="en-GB" sz="1200" dirty="0">
                <a:solidFill>
                  <a:srgbClr val="00577E"/>
                </a:solidFill>
                <a:latin typeface="Arial"/>
                <a:cs typeface="Arial"/>
              </a:rPr>
              <a:t>facebook.com/</a:t>
            </a:r>
            <a:r>
              <a:rPr lang="en-GB" sz="1200" dirty="0" err="1">
                <a:solidFill>
                  <a:srgbClr val="00577E"/>
                </a:solidFill>
                <a:latin typeface="Arial"/>
                <a:cs typeface="Arial"/>
              </a:rPr>
              <a:t>RoyalHaskoningDHV</a:t>
            </a:r>
            <a:endParaRPr lang="en-US" sz="1200" dirty="0">
              <a:solidFill>
                <a:srgbClr val="00577E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8"/>
          <a:stretch/>
        </p:blipFill>
        <p:spPr>
          <a:xfrm>
            <a:off x="468314" y="3160463"/>
            <a:ext cx="321310" cy="139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8000" y="351163"/>
            <a:ext cx="8171999" cy="410788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242005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5919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0"/>
          <a:stretch/>
        </p:blipFill>
        <p:spPr>
          <a:xfrm>
            <a:off x="2901" y="3812400"/>
            <a:ext cx="9138198" cy="13320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8000" y="351163"/>
            <a:ext cx="8171999" cy="410788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68000" y="4138649"/>
            <a:ext cx="8172566" cy="5943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FontTx/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67544" y="4831200"/>
            <a:ext cx="180000" cy="13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9" name="infopic" descr="PPT How to change photo example 2018.jpg">
            <a:extLst>
              <a:ext uri="{FF2B5EF4-FFF2-40B4-BE49-F238E27FC236}">
                <a16:creationId xmlns:a16="http://schemas.microsoft.com/office/drawing/2014/main" id="{CCB06180-E7A3-44E3-8D69-07F9795F8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1" b="8631"/>
          <a:stretch/>
        </p:blipFill>
        <p:spPr>
          <a:xfrm>
            <a:off x="12052" y="879562"/>
            <a:ext cx="9144000" cy="29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84192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fopic">
            <a:extLst>
              <a:ext uri="{FF2B5EF4-FFF2-40B4-BE49-F238E27FC236}">
                <a16:creationId xmlns:a16="http://schemas.microsoft.com/office/drawing/2014/main" id="{6D96D862-1DBD-4BC6-8C4E-DE87DD44DEE0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04000" y="356400"/>
            <a:ext cx="3600000" cy="10800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marL="270000" indent="-270000">
              <a:buFont typeface="Arial" panose="020B0604020202020204" pitchFamily="34" charset="0"/>
              <a:buChar char="&gt;"/>
              <a:defRPr sz="1600" i="1" baseline="0"/>
            </a:lvl1pPr>
            <a:lvl2pPr marL="540000" indent="-270000">
              <a:buFont typeface="Arial" panose="020B0604020202020204" pitchFamily="34" charset="0"/>
              <a:buChar char="&gt;"/>
              <a:defRPr sz="1700"/>
            </a:lvl2pPr>
            <a:lvl3pPr marL="810000" indent="-270000">
              <a:buFont typeface="Arial" panose="020B0604020202020204" pitchFamily="34" charset="0"/>
              <a:buChar char="&gt;"/>
              <a:defRPr sz="1700"/>
            </a:lvl3pPr>
            <a:lvl4pPr marL="1080000" indent="-270000">
              <a:buFont typeface="Arial" panose="020B0604020202020204" pitchFamily="34" charset="0"/>
              <a:buChar char="&gt;"/>
              <a:defRPr sz="1700"/>
            </a:lvl4pPr>
            <a:lvl5pPr marL="1350000" indent="-270000">
              <a:buFont typeface="Arial" panose="020B0604020202020204" pitchFamily="34" charset="0"/>
              <a:buChar char="&gt;"/>
              <a:defRPr sz="1700"/>
            </a:lvl5pPr>
          </a:lstStyle>
          <a:p>
            <a:pPr lvl="0"/>
            <a:r>
              <a:rPr lang="en-US" dirty="0"/>
              <a:t>This is a picture and caption slide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42346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fopic">
            <a:extLst>
              <a:ext uri="{FF2B5EF4-FFF2-40B4-BE49-F238E27FC236}">
                <a16:creationId xmlns:a16="http://schemas.microsoft.com/office/drawing/2014/main" id="{3860BC4B-D6CE-4A11-861A-AFD6311E762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004000" y="3707100"/>
            <a:ext cx="3600000" cy="10800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marL="270000" indent="-270000">
              <a:buFont typeface="Arial" panose="020B0604020202020204" pitchFamily="34" charset="0"/>
              <a:buChar char="&gt;"/>
              <a:defRPr sz="1600" i="1" baseline="0"/>
            </a:lvl1pPr>
            <a:lvl2pPr marL="540000" indent="-270000">
              <a:buFont typeface="Arial" panose="020B0604020202020204" pitchFamily="34" charset="0"/>
              <a:buChar char="&gt;"/>
              <a:defRPr sz="1700"/>
            </a:lvl2pPr>
            <a:lvl3pPr marL="810000" indent="-270000">
              <a:buFont typeface="Arial" panose="020B0604020202020204" pitchFamily="34" charset="0"/>
              <a:buChar char="&gt;"/>
              <a:defRPr sz="1700"/>
            </a:lvl3pPr>
            <a:lvl4pPr marL="1080000" indent="-270000">
              <a:buFont typeface="Arial" panose="020B0604020202020204" pitchFamily="34" charset="0"/>
              <a:buChar char="&gt;"/>
              <a:defRPr sz="1700"/>
            </a:lvl4pPr>
            <a:lvl5pPr marL="1350000" indent="-270000">
              <a:buFont typeface="Arial" panose="020B0604020202020204" pitchFamily="34" charset="0"/>
              <a:buChar char="&gt;"/>
              <a:defRPr sz="1700"/>
            </a:lvl5pPr>
          </a:lstStyle>
          <a:p>
            <a:pPr lvl="0"/>
            <a:r>
              <a:rPr lang="en-US" dirty="0"/>
              <a:t>This is a picture and caption slide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8568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fopic">
            <a:extLst>
              <a:ext uri="{FF2B5EF4-FFF2-40B4-BE49-F238E27FC236}">
                <a16:creationId xmlns:a16="http://schemas.microsoft.com/office/drawing/2014/main" id="{870D11D0-39F8-4B82-833A-D92A006D101E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36593" y="3707100"/>
            <a:ext cx="3600000" cy="10800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marL="270000" indent="-270000">
              <a:buFont typeface="Arial" panose="020B0604020202020204" pitchFamily="34" charset="0"/>
              <a:buChar char="&gt;"/>
              <a:defRPr sz="1600" i="1" baseline="0"/>
            </a:lvl1pPr>
            <a:lvl2pPr marL="540000" indent="-270000">
              <a:buFont typeface="Arial" panose="020B0604020202020204" pitchFamily="34" charset="0"/>
              <a:buChar char="&gt;"/>
              <a:defRPr sz="1700"/>
            </a:lvl2pPr>
            <a:lvl3pPr marL="810000" indent="-270000">
              <a:buFont typeface="Arial" panose="020B0604020202020204" pitchFamily="34" charset="0"/>
              <a:buChar char="&gt;"/>
              <a:defRPr sz="1700"/>
            </a:lvl3pPr>
            <a:lvl4pPr marL="1080000" indent="-270000">
              <a:buFont typeface="Arial" panose="020B0604020202020204" pitchFamily="34" charset="0"/>
              <a:buChar char="&gt;"/>
              <a:defRPr sz="1700"/>
            </a:lvl4pPr>
            <a:lvl5pPr marL="1350000" indent="-270000">
              <a:buFont typeface="Arial" panose="020B0604020202020204" pitchFamily="34" charset="0"/>
              <a:buChar char="&gt;"/>
              <a:defRPr sz="1700"/>
            </a:lvl5pPr>
          </a:lstStyle>
          <a:p>
            <a:pPr lvl="0"/>
            <a:r>
              <a:rPr lang="en-US" dirty="0"/>
              <a:t>This is a picture and caption slide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40947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creen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fopic">
            <a:extLst>
              <a:ext uri="{FF2B5EF4-FFF2-40B4-BE49-F238E27FC236}">
                <a16:creationId xmlns:a16="http://schemas.microsoft.com/office/drawing/2014/main" id="{9DC9BAA7-4F74-4650-83AB-F5F5B415F731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36593" y="356400"/>
            <a:ext cx="3600000" cy="1080000"/>
          </a:xfrm>
          <a:solidFill>
            <a:srgbClr val="FFFFFF">
              <a:alpha val="80000"/>
            </a:srgbClr>
          </a:solidFill>
        </p:spPr>
        <p:txBody>
          <a:bodyPr>
            <a:normAutofit/>
          </a:bodyPr>
          <a:lstStyle>
            <a:lvl1pPr marL="270000" indent="-270000">
              <a:buFont typeface="Arial" panose="020B0604020202020204" pitchFamily="34" charset="0"/>
              <a:buChar char="&gt;"/>
              <a:defRPr sz="1600" i="1" baseline="0"/>
            </a:lvl1pPr>
            <a:lvl2pPr marL="540000" indent="-270000">
              <a:buFont typeface="Arial" panose="020B0604020202020204" pitchFamily="34" charset="0"/>
              <a:buChar char="&gt;"/>
              <a:defRPr sz="1700"/>
            </a:lvl2pPr>
            <a:lvl3pPr marL="810000" indent="-270000">
              <a:buFont typeface="Arial" panose="020B0604020202020204" pitchFamily="34" charset="0"/>
              <a:buChar char="&gt;"/>
              <a:defRPr sz="1700"/>
            </a:lvl3pPr>
            <a:lvl4pPr marL="1080000" indent="-270000">
              <a:buFont typeface="Arial" panose="020B0604020202020204" pitchFamily="34" charset="0"/>
              <a:buChar char="&gt;"/>
              <a:defRPr sz="1700"/>
            </a:lvl4pPr>
            <a:lvl5pPr marL="1350000" indent="-270000">
              <a:buFont typeface="Arial" panose="020B0604020202020204" pitchFamily="34" charset="0"/>
              <a:buChar char="&gt;"/>
              <a:defRPr sz="1700"/>
            </a:lvl5pPr>
          </a:lstStyle>
          <a:p>
            <a:pPr lvl="0"/>
            <a:r>
              <a:rPr lang="en-US" dirty="0"/>
              <a:t>This is a picture and caption slide example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64823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fopic">
            <a:extLst>
              <a:ext uri="{FF2B5EF4-FFF2-40B4-BE49-F238E27FC236}">
                <a16:creationId xmlns:a16="http://schemas.microsoft.com/office/drawing/2014/main" id="{2F536D2B-182E-4433-BADD-D1FB2B81E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corpBackgroun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" y="0"/>
            <a:ext cx="9144000" cy="5146766"/>
          </a:xfrm>
          <a:prstGeom prst="rect">
            <a:avLst/>
          </a:prstGeom>
        </p:spPr>
      </p:pic>
      <p:sp>
        <p:nvSpPr>
          <p:cNvPr id="11" name="AutoShape 3"/>
          <p:cNvSpPr>
            <a:spLocks noChangeAspect="1" noChangeArrowheads="1" noTextEdit="1"/>
          </p:cNvSpPr>
          <p:nvPr userDrawn="1"/>
        </p:nvSpPr>
        <p:spPr bwMode="auto">
          <a:xfrm>
            <a:off x="0" y="0"/>
            <a:ext cx="9144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1589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000" y="1476173"/>
            <a:ext cx="6930352" cy="40709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3400"/>
              </a:lnSpc>
              <a:defRPr sz="28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0" y="1991328"/>
            <a:ext cx="4986136" cy="54031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buNone/>
              <a:defRPr sz="1800" i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10000" y="2609244"/>
            <a:ext cx="2397464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FontTx/>
              <a:buNone/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auto">
          <a:xfrm>
            <a:off x="1589" y="0"/>
            <a:ext cx="9140825" cy="5141118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corpLogo">
            <a:extLst>
              <a:ext uri="{FF2B5EF4-FFF2-40B4-BE49-F238E27FC236}">
                <a16:creationId xmlns:a16="http://schemas.microsoft.com/office/drawing/2014/main" id="{692DF344-06A8-4FE6-A313-B7CE575589F1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24000"/>
            <a:ext cx="19476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178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rpBackgroun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0" y="1476000"/>
            <a:ext cx="7138800" cy="40709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34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0" y="1990800"/>
            <a:ext cx="4986000" cy="540310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ts val="2400"/>
              </a:lnSpc>
              <a:buNone/>
              <a:defRPr sz="1800" i="1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10000" y="2610000"/>
            <a:ext cx="2397464" cy="394554"/>
          </a:xfrm>
        </p:spPr>
        <p:txBody>
          <a:bodyPr lIns="0" rIns="0">
            <a:noAutofit/>
          </a:bodyPr>
          <a:lstStyle>
            <a:lvl1pPr marL="0" indent="0">
              <a:lnSpc>
                <a:spcPts val="1700"/>
              </a:lnSpc>
              <a:buFontTx/>
              <a:buNone/>
              <a:defRPr sz="13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corpLogo">
            <a:extLst>
              <a:ext uri="{FF2B5EF4-FFF2-40B4-BE49-F238E27FC236}">
                <a16:creationId xmlns:a16="http://schemas.microsoft.com/office/drawing/2014/main" id="{C5E28D48-2D1E-4951-B005-0B0CA6D4F9F1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24000"/>
            <a:ext cx="19476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09377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51163"/>
            <a:ext cx="8171999" cy="410788"/>
          </a:xfrm>
        </p:spPr>
        <p:txBody>
          <a:bodyPr lIns="0" tIns="46800" rIns="0" bIns="46800" anchor="ctr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891412"/>
            <a:ext cx="8172566" cy="3780000"/>
          </a:xfr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16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671601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ith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51163"/>
            <a:ext cx="8171999" cy="410788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00" y="1220974"/>
            <a:ext cx="8172000" cy="3459527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7999" y="815778"/>
            <a:ext cx="8172000" cy="3241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480"/>
              </a:lnSpc>
              <a:buNone/>
              <a:defRPr sz="2400" i="1"/>
            </a:lvl1pPr>
          </a:lstStyle>
          <a:p>
            <a:pPr lvl="0"/>
            <a:r>
              <a:rPr lang="en-GB" dirty="0"/>
              <a:t>Second Line</a:t>
            </a:r>
          </a:p>
        </p:txBody>
      </p:sp>
    </p:spTree>
    <p:extLst>
      <p:ext uri="{BB962C8B-B14F-4D97-AF65-F5344CB8AC3E}">
        <p14:creationId xmlns:p14="http://schemas.microsoft.com/office/powerpoint/2010/main" val="371379428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51163"/>
            <a:ext cx="8171999" cy="410788"/>
          </a:xfrm>
        </p:spPr>
        <p:txBody>
          <a:bodyPr lIns="0" tIns="0" rIns="0" bIns="0" anchor="ctr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891412"/>
            <a:ext cx="3960000" cy="378908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3"/>
          </p:nvPr>
        </p:nvSpPr>
        <p:spPr>
          <a:xfrm>
            <a:off x="4680000" y="891412"/>
            <a:ext cx="3960000" cy="3789089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3155242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44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51163"/>
            <a:ext cx="8171999" cy="410788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68000" y="891412"/>
            <a:ext cx="3960000" cy="3780000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infopic" descr="PPT How to change photo example 2018.jpg">
            <a:extLst>
              <a:ext uri="{FF2B5EF4-FFF2-40B4-BE49-F238E27FC236}">
                <a16:creationId xmlns:a16="http://schemas.microsoft.com/office/drawing/2014/main" id="{A21EB4B8-0E5E-470B-989D-8F500E54D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6" t="17517" r="2751" b="1311"/>
          <a:stretch/>
        </p:blipFill>
        <p:spPr>
          <a:xfrm>
            <a:off x="4630423" y="891885"/>
            <a:ext cx="3974025" cy="3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6249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Uneq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51163"/>
            <a:ext cx="8171999" cy="410788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000" y="891412"/>
            <a:ext cx="3240000" cy="3784278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964610" y="896957"/>
            <a:ext cx="4679950" cy="3778734"/>
          </a:xfrm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1pPr>
            <a:lvl2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3pPr>
            <a:lvl4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4pPr>
            <a:lvl5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886320"/>
      </p:ext>
    </p:extLst>
  </p:cSld>
  <p:clrMapOvr>
    <a:masterClrMapping/>
  </p:clrMapOvr>
  <p:transition spd="slow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44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0" y="351163"/>
            <a:ext cx="8171999" cy="41078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1"/>
          </p:nvPr>
        </p:nvSpPr>
        <p:spPr>
          <a:xfrm>
            <a:off x="468314" y="842162"/>
            <a:ext cx="8172000" cy="3828718"/>
          </a:xfrm>
        </p:spPr>
        <p:txBody>
          <a:bodyPr/>
          <a:lstStyle/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0942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9" y="351163"/>
            <a:ext cx="8172000" cy="410788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00" y="891412"/>
            <a:ext cx="8172566" cy="37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4831200"/>
            <a:ext cx="180000" cy="135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31F7836-E4B3-4985-A8BA-D04AF4A8C90B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Footer"/>
          <p:cNvSpPr txBox="1"/>
          <p:nvPr/>
        </p:nvSpPr>
        <p:spPr>
          <a:xfrm>
            <a:off x="720000" y="4831200"/>
            <a:ext cx="4320000" cy="135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GB" sz="900">
                <a:solidFill>
                  <a:srgbClr val="00577E"/>
                </a:solidFill>
                <a:latin typeface="Arial" pitchFamily="34" charset="0"/>
                <a:cs typeface="Arial" pitchFamily="34" charset="0"/>
              </a:rPr>
              <a:t>18 juni 2021</a:t>
            </a:r>
            <a:endParaRPr lang="en-GB" sz="900" dirty="0">
              <a:solidFill>
                <a:srgbClr val="00577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" y="0"/>
            <a:ext cx="9143686" cy="182874"/>
          </a:xfrm>
          <a:prstGeom prst="rect">
            <a:avLst/>
          </a:prstGeom>
        </p:spPr>
      </p:pic>
      <p:pic>
        <p:nvPicPr>
          <p:cNvPr id="8" name="Logo">
            <a:extLst>
              <a:ext uri="{FF2B5EF4-FFF2-40B4-BE49-F238E27FC236}">
                <a16:creationId xmlns:a16="http://schemas.microsoft.com/office/drawing/2014/main" id="{06760D53-3D39-4CFF-85EA-BA07920318E6}"/>
              </a:ext>
            </a:extLst>
          </p:cNvPr>
          <p:cNvPicPr>
            <a:picLocks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01" y="4842001"/>
            <a:ext cx="1389600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8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65" r:id="rId2"/>
    <p:sldLayoutId id="2147483698" r:id="rId3"/>
    <p:sldLayoutId id="2147483650" r:id="rId4"/>
    <p:sldLayoutId id="2147483674" r:id="rId5"/>
    <p:sldLayoutId id="2147483672" r:id="rId6"/>
    <p:sldLayoutId id="2147483697" r:id="rId7"/>
    <p:sldLayoutId id="2147483664" r:id="rId8"/>
    <p:sldLayoutId id="2147483712" r:id="rId9"/>
    <p:sldLayoutId id="2147483724" r:id="rId10"/>
    <p:sldLayoutId id="2147483717" r:id="rId11"/>
    <p:sldLayoutId id="2147483713" r:id="rId12"/>
    <p:sldLayoutId id="2147483714" r:id="rId13"/>
    <p:sldLayoutId id="2147483715" r:id="rId14"/>
    <p:sldLayoutId id="2147483720" r:id="rId15"/>
    <p:sldLayoutId id="2147483722" r:id="rId16"/>
    <p:sldLayoutId id="2147483723" r:id="rId17"/>
    <p:sldLayoutId id="2147483721" r:id="rId18"/>
  </p:sldLayoutIdLst>
  <p:transition spd="slow"/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577E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70000" indent="-270000" algn="l" defTabSz="914400" rtl="0" eaLnBrk="1" latinLnBrk="0" hangingPunct="1">
        <a:spcBef>
          <a:spcPts val="0"/>
        </a:spcBef>
        <a:buClr>
          <a:schemeClr val="bg2"/>
        </a:buClr>
        <a:buSzPct val="80000"/>
        <a:buFont typeface="Wingdings" pitchFamily="2" charset="2"/>
        <a:buChar char="n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1pPr>
      <a:lvl2pPr marL="540000" indent="-270000" algn="l" defTabSz="914400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n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2pPr>
      <a:lvl3pPr marL="810000" indent="-270000" algn="l" defTabSz="914400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3pPr>
      <a:lvl4pPr marL="1080000" indent="-270000" algn="l" defTabSz="914400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4pPr>
      <a:lvl5pPr marL="1350000" indent="-270000" algn="l" defTabSz="914400" rtl="0" eaLnBrk="1" latinLnBrk="0" hangingPunct="1">
        <a:spcBef>
          <a:spcPts val="0"/>
        </a:spcBef>
        <a:buClr>
          <a:schemeClr val="bg2"/>
        </a:buClr>
        <a:buSzPct val="70000"/>
        <a:buFont typeface="Wingdings" pitchFamily="2" charset="2"/>
        <a:buChar char=""/>
        <a:defRPr sz="1400" kern="1200">
          <a:solidFill>
            <a:srgbClr val="00577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4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D86E3-1CB6-4229-BC1B-52A159B184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Improvement of the Ems estuary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1300E-69D5-44FF-B115-B352F0073B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How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create</a:t>
            </a:r>
            <a:r>
              <a:rPr lang="nl-NL" dirty="0"/>
              <a:t> a </a:t>
            </a:r>
            <a:r>
              <a:rPr lang="nl-NL" dirty="0" err="1"/>
              <a:t>resilient</a:t>
            </a:r>
            <a:r>
              <a:rPr lang="nl-NL" dirty="0"/>
              <a:t> </a:t>
            </a:r>
            <a:r>
              <a:rPr lang="nl-NL" dirty="0" err="1"/>
              <a:t>estuary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24E89-9A3F-4381-935D-F014CB4920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Dr. Petra Dankers</a:t>
            </a:r>
          </a:p>
          <a:p>
            <a:r>
              <a:rPr lang="nl-NL" dirty="0"/>
              <a:t>18 juni 2021</a:t>
            </a:r>
          </a:p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68903655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DA50-D754-4BF0-BC57-8986577B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Marconi</a:t>
            </a:r>
            <a:r>
              <a:rPr lang="nl-NL" dirty="0"/>
              <a:t> Delfzijl - Research on wetland development</a:t>
            </a:r>
          </a:p>
        </p:txBody>
      </p:sp>
      <p:pic>
        <p:nvPicPr>
          <p:cNvPr id="6" name="Content Placeholder 5" descr="Diagram, map&#10;&#10;Description automatically generated">
            <a:extLst>
              <a:ext uri="{FF2B5EF4-FFF2-40B4-BE49-F238E27FC236}">
                <a16:creationId xmlns:a16="http://schemas.microsoft.com/office/drawing/2014/main" id="{D3D037B9-7463-4F19-B951-4795AF396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36104"/>
            <a:ext cx="6336704" cy="44073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11F8B-90BC-428E-BA8D-5B23A3B7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CDE57-2FDE-47CC-855E-EC035CA51873}"/>
              </a:ext>
            </a:extLst>
          </p:cNvPr>
          <p:cNvSpPr txBox="1"/>
          <p:nvPr/>
        </p:nvSpPr>
        <p:spPr>
          <a:xfrm>
            <a:off x="6588225" y="693033"/>
            <a:ext cx="2555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Science</a:t>
            </a:r>
            <a:endParaRPr lang="nl-NL" sz="1400" dirty="0"/>
          </a:p>
          <a:p>
            <a:pPr marL="285750" indent="-285750">
              <a:buFontTx/>
              <a:buChar char="-"/>
            </a:pPr>
            <a:r>
              <a:rPr lang="nl-NL" sz="1400" dirty="0"/>
              <a:t>How </a:t>
            </a:r>
            <a:r>
              <a:rPr lang="nl-NL" sz="1400" dirty="0" err="1"/>
              <a:t>can</a:t>
            </a:r>
            <a:r>
              <a:rPr lang="nl-NL" sz="1400" dirty="0"/>
              <a:t> we </a:t>
            </a:r>
            <a:r>
              <a:rPr lang="nl-NL" sz="1400" dirty="0" err="1"/>
              <a:t>build</a:t>
            </a:r>
            <a:r>
              <a:rPr lang="nl-NL" sz="1400" dirty="0"/>
              <a:t> a </a:t>
            </a:r>
            <a:r>
              <a:rPr lang="nl-NL" sz="1400" dirty="0" err="1"/>
              <a:t>salt</a:t>
            </a:r>
            <a:r>
              <a:rPr lang="nl-NL" sz="1400" dirty="0"/>
              <a:t> </a:t>
            </a:r>
            <a:r>
              <a:rPr lang="nl-NL" sz="1400" dirty="0" err="1"/>
              <a:t>marsh</a:t>
            </a:r>
            <a:r>
              <a:rPr lang="nl-NL" sz="1400" dirty="0"/>
              <a:t> </a:t>
            </a:r>
            <a:r>
              <a:rPr lang="nl-NL" sz="1400" dirty="0" err="1"/>
              <a:t>from</a:t>
            </a:r>
            <a:r>
              <a:rPr lang="nl-NL" sz="1400" dirty="0"/>
              <a:t> scratch</a:t>
            </a:r>
          </a:p>
          <a:p>
            <a:pPr marL="742950" lvl="1" indent="-285750">
              <a:buFontTx/>
              <a:buChar char="-"/>
            </a:pPr>
            <a:r>
              <a:rPr lang="nl-NL" sz="1400" dirty="0" err="1"/>
              <a:t>Starting</a:t>
            </a:r>
            <a:r>
              <a:rPr lang="nl-NL" sz="1400" dirty="0"/>
              <a:t> </a:t>
            </a:r>
            <a:r>
              <a:rPr lang="nl-NL" sz="1400" dirty="0" err="1"/>
              <a:t>height</a:t>
            </a:r>
            <a:r>
              <a:rPr lang="nl-NL" sz="1400" dirty="0"/>
              <a:t>, </a:t>
            </a:r>
            <a:r>
              <a:rPr lang="nl-NL" sz="1400" dirty="0" err="1"/>
              <a:t>material</a:t>
            </a:r>
            <a:r>
              <a:rPr lang="nl-NL" sz="1400" dirty="0"/>
              <a:t>, </a:t>
            </a:r>
            <a:r>
              <a:rPr lang="nl-NL" sz="1400" dirty="0" err="1"/>
              <a:t>protection</a:t>
            </a:r>
            <a:r>
              <a:rPr lang="nl-NL" sz="1400" dirty="0"/>
              <a:t>, practical issues, non-standard </a:t>
            </a:r>
            <a:r>
              <a:rPr lang="nl-NL" sz="1400" dirty="0" err="1"/>
              <a:t>brushwood</a:t>
            </a:r>
            <a:r>
              <a:rPr lang="nl-NL" sz="1400" dirty="0"/>
              <a:t> </a:t>
            </a:r>
            <a:r>
              <a:rPr lang="nl-NL" sz="1400" dirty="0" err="1"/>
              <a:t>groynes</a:t>
            </a:r>
            <a:endParaRPr lang="nl-NL" sz="1400" dirty="0"/>
          </a:p>
          <a:p>
            <a:pPr marL="285750" indent="-285750">
              <a:buFontTx/>
              <a:buChar char="-"/>
            </a:pPr>
            <a:r>
              <a:rPr lang="nl-NL" sz="1400" dirty="0" err="1"/>
              <a:t>Which</a:t>
            </a:r>
            <a:r>
              <a:rPr lang="nl-NL" sz="1400" dirty="0"/>
              <a:t> design </a:t>
            </a:r>
            <a:r>
              <a:rPr lang="nl-NL" sz="1400" dirty="0" err="1"/>
              <a:t>works</a:t>
            </a:r>
            <a:r>
              <a:rPr lang="nl-NL" sz="1400" dirty="0"/>
              <a:t> best </a:t>
            </a:r>
            <a:r>
              <a:rPr lang="nl-NL" sz="1400" dirty="0" err="1"/>
              <a:t>for</a:t>
            </a:r>
            <a:r>
              <a:rPr lang="nl-NL" sz="1400" dirty="0"/>
              <a:t> a </a:t>
            </a:r>
            <a:r>
              <a:rPr lang="nl-NL" sz="1400" dirty="0" err="1"/>
              <a:t>natural</a:t>
            </a:r>
            <a:r>
              <a:rPr lang="nl-NL" sz="1400" dirty="0"/>
              <a:t> development</a:t>
            </a:r>
          </a:p>
          <a:p>
            <a:pPr marL="742950" lvl="1" indent="-285750">
              <a:buFontTx/>
              <a:buChar char="-"/>
            </a:pPr>
            <a:r>
              <a:rPr lang="nl-NL" sz="1400" dirty="0"/>
              <a:t>Percentage of mud</a:t>
            </a:r>
          </a:p>
          <a:p>
            <a:pPr marL="742950" lvl="1" indent="-285750">
              <a:buFontTx/>
              <a:buChar char="-"/>
            </a:pPr>
            <a:r>
              <a:rPr lang="nl-NL" sz="1400" dirty="0" err="1"/>
              <a:t>Vegetation</a:t>
            </a:r>
            <a:endParaRPr lang="nl-NL" sz="1400" dirty="0"/>
          </a:p>
          <a:p>
            <a:pPr marL="742950" lvl="1" indent="-285750">
              <a:buFontTx/>
              <a:buChar char="-"/>
            </a:pPr>
            <a:r>
              <a:rPr lang="nl-NL" sz="1400" dirty="0"/>
              <a:t>Shelter</a:t>
            </a:r>
          </a:p>
          <a:p>
            <a:pPr marL="742950" lvl="1" indent="-285750">
              <a:buFontTx/>
              <a:buChar char="-"/>
            </a:pPr>
            <a:r>
              <a:rPr lang="nl-NL" sz="1400" dirty="0" err="1"/>
              <a:t>height</a:t>
            </a:r>
            <a:endParaRPr lang="nl-NL" sz="1400" dirty="0"/>
          </a:p>
          <a:p>
            <a:pPr marL="285750" indent="-285750">
              <a:buFontTx/>
              <a:buChar char="-"/>
            </a:pPr>
            <a:endParaRPr lang="nl-NL" sz="1400" dirty="0"/>
          </a:p>
          <a:p>
            <a:pPr marL="285750" indent="-285750">
              <a:buFontTx/>
              <a:buChar char="-"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53563044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31E6-1848-4099-A87C-24E844FA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F5063-92A0-47EA-BE49-445D94EE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Content Placeholder 5" descr="A picture containing outdoor, beach, nature, ocean&#10;&#10;Description automatically generated">
            <a:extLst>
              <a:ext uri="{FF2B5EF4-FFF2-40B4-BE49-F238E27FC236}">
                <a16:creationId xmlns:a16="http://schemas.microsoft.com/office/drawing/2014/main" id="{12BE1811-67C7-4C47-BCD7-616F41B8F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11710"/>
            <a:ext cx="4248472" cy="2833354"/>
          </a:xfrm>
        </p:spPr>
      </p:pic>
      <p:pic>
        <p:nvPicPr>
          <p:cNvPr id="6" name="Content Placeholder 5" descr="A picture containing sky, outdoor, nature, water&#10;&#10;Description automatically generated">
            <a:extLst>
              <a:ext uri="{FF2B5EF4-FFF2-40B4-BE49-F238E27FC236}">
                <a16:creationId xmlns:a16="http://schemas.microsoft.com/office/drawing/2014/main" id="{0B005DDB-4733-48B6-A7C7-7E32B05BB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300"/>
            <a:ext cx="4940573" cy="329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58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Content Placeholder 8" descr="A large tree in a field&#10;&#10;Description automatically generated">
            <a:extLst>
              <a:ext uri="{FF2B5EF4-FFF2-40B4-BE49-F238E27FC236}">
                <a16:creationId xmlns:a16="http://schemas.microsoft.com/office/drawing/2014/main" id="{F7947DCD-FD57-4CE3-903B-E40AAD631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" y="3146524"/>
            <a:ext cx="2348696" cy="1649952"/>
          </a:xfrm>
          <a:prstGeom prst="rect">
            <a:avLst/>
          </a:prstGeom>
        </p:spPr>
      </p:pic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A225FDDF-2764-404D-8740-B0907DC8C2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5913"/>
            <a:ext cx="6444208" cy="2899894"/>
          </a:xfrm>
          <a:prstGeom prst="rect">
            <a:avLst/>
          </a:prstGeom>
        </p:spPr>
      </p:pic>
      <p:pic>
        <p:nvPicPr>
          <p:cNvPr id="7" name="Picture 6" descr="A picture containing outdoor, sky, grass, nature&#10;&#10;Description automatically generated">
            <a:extLst>
              <a:ext uri="{FF2B5EF4-FFF2-40B4-BE49-F238E27FC236}">
                <a16:creationId xmlns:a16="http://schemas.microsoft.com/office/drawing/2014/main" id="{2A9DBF13-EC5B-45D6-9E80-5B1565D5D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23" y="3156215"/>
            <a:ext cx="2204864" cy="1653648"/>
          </a:xfrm>
          <a:prstGeom prst="rect">
            <a:avLst/>
          </a:prstGeom>
        </p:spPr>
      </p:pic>
      <p:pic>
        <p:nvPicPr>
          <p:cNvPr id="11" name="Picture 10" descr="A picture containing sky, grass, outdoor, flower&#10;&#10;Description automatically generated">
            <a:extLst>
              <a:ext uri="{FF2B5EF4-FFF2-40B4-BE49-F238E27FC236}">
                <a16:creationId xmlns:a16="http://schemas.microsoft.com/office/drawing/2014/main" id="{C0E1C03D-3C26-484A-9A74-FD1B833BBA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156215"/>
            <a:ext cx="2204864" cy="1653648"/>
          </a:xfrm>
          <a:prstGeom prst="rect">
            <a:avLst/>
          </a:prstGeom>
        </p:spPr>
      </p:pic>
      <p:pic>
        <p:nvPicPr>
          <p:cNvPr id="13" name="Picture 1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68A904DE-71F1-403D-8455-E035DF329B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82" y="3146524"/>
            <a:ext cx="2199936" cy="16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6883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B72BA-C03B-4FC6-B4C9-E22B483F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Working</a:t>
            </a:r>
            <a:r>
              <a:rPr lang="nl-NL" dirty="0"/>
              <a:t> </a:t>
            </a:r>
            <a:r>
              <a:rPr lang="nl-NL" dirty="0" err="1"/>
              <a:t>together</a:t>
            </a:r>
            <a:r>
              <a:rPr lang="nl-NL" dirty="0"/>
              <a:t> with Germany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9E23E-F433-4D53-96BD-F5800D23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Grafik 16" descr="N:\4_ems\2018_Deltares\09_Maps\surfer\jpg\edom18_overview.jpg">
            <a:extLst>
              <a:ext uri="{FF2B5EF4-FFF2-40B4-BE49-F238E27FC236}">
                <a16:creationId xmlns:a16="http://schemas.microsoft.com/office/drawing/2014/main" id="{AC4420BC-4D4E-4624-A9B9-AC91C977A2B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7"/>
          <a:stretch/>
        </p:blipFill>
        <p:spPr bwMode="auto">
          <a:xfrm>
            <a:off x="755576" y="1131590"/>
            <a:ext cx="4305993" cy="2152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96B0F89C-5337-4446-95F6-2F962DAE0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663" y="529838"/>
            <a:ext cx="3024336" cy="2266737"/>
          </a:xfrm>
          <a:prstGeom prst="rect">
            <a:avLst/>
          </a:prstGeom>
        </p:spPr>
      </p:pic>
      <p:pic>
        <p:nvPicPr>
          <p:cNvPr id="7" name="Picture 6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B0B8E496-819F-44F2-BAA9-AD941E5FA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0" b="34028"/>
          <a:stretch/>
        </p:blipFill>
        <p:spPr>
          <a:xfrm>
            <a:off x="5615663" y="2920129"/>
            <a:ext cx="3081920" cy="1872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B50242-3EE8-473D-BAF1-15839BCA7569}"/>
              </a:ext>
            </a:extLst>
          </p:cNvPr>
          <p:cNvSpPr txBox="1"/>
          <p:nvPr/>
        </p:nvSpPr>
        <p:spPr>
          <a:xfrm>
            <a:off x="86585" y="3417932"/>
            <a:ext cx="55290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Common </a:t>
            </a:r>
            <a:r>
              <a:rPr lang="nl-NL" dirty="0" err="1"/>
              <a:t>knowledge</a:t>
            </a:r>
            <a:r>
              <a:rPr lang="nl-NL" dirty="0"/>
              <a:t> base</a:t>
            </a:r>
          </a:p>
          <a:p>
            <a:r>
              <a:rPr lang="nl-NL" dirty="0"/>
              <a:t>Understanding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interaction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river</a:t>
            </a:r>
            <a:r>
              <a:rPr lang="nl-NL" dirty="0"/>
              <a:t> and </a:t>
            </a:r>
            <a:r>
              <a:rPr lang="nl-NL" dirty="0" err="1"/>
              <a:t>estuary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Coming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 joint approach on </a:t>
            </a:r>
            <a:r>
              <a:rPr lang="nl-NL" dirty="0" err="1"/>
              <a:t>improving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Ems</a:t>
            </a:r>
            <a:r>
              <a:rPr lang="nl-NL" dirty="0"/>
              <a:t> system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310226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setting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905CC5A-D6C4-444C-A0E6-98E2451A1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7791"/>
            <a:ext cx="5945668" cy="438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3D6C1C-A1A1-4989-88B8-0E186ABA18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8" b="58840"/>
          <a:stretch/>
        </p:blipFill>
        <p:spPr bwMode="auto">
          <a:xfrm>
            <a:off x="650956" y="1039154"/>
            <a:ext cx="1800240" cy="16764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3AB753-759E-437A-9027-5CB74D84EB0E}"/>
              </a:ext>
            </a:extLst>
          </p:cNvPr>
          <p:cNvSpPr txBox="1"/>
          <p:nvPr/>
        </p:nvSpPr>
        <p:spPr>
          <a:xfrm>
            <a:off x="557544" y="2877592"/>
            <a:ext cx="19536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The </a:t>
            </a:r>
            <a:r>
              <a:rPr lang="nl-NL" sz="1400" dirty="0" err="1"/>
              <a:t>Ems</a:t>
            </a:r>
            <a:r>
              <a:rPr lang="nl-NL" sz="1400" dirty="0"/>
              <a:t> </a:t>
            </a:r>
            <a:r>
              <a:rPr lang="nl-NL" sz="1400" dirty="0" err="1"/>
              <a:t>Estuary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Declining</a:t>
            </a:r>
            <a:r>
              <a:rPr lang="nl-NL" sz="1400" dirty="0"/>
              <a:t> </a:t>
            </a:r>
            <a:r>
              <a:rPr lang="nl-NL" sz="1400" dirty="0" err="1"/>
              <a:t>ecosystem</a:t>
            </a:r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Lack</a:t>
            </a:r>
            <a:r>
              <a:rPr lang="nl-NL" sz="1400" dirty="0"/>
              <a:t> of habitats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 err="1"/>
              <a:t>Turbidity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912426110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What’s going on in the estuary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7999" y="891412"/>
            <a:ext cx="5569585" cy="3780000"/>
          </a:xfrm>
        </p:spPr>
        <p:txBody>
          <a:bodyPr>
            <a:normAutofit lnSpcReduction="10000"/>
          </a:bodyPr>
          <a:lstStyle/>
          <a:p>
            <a:r>
              <a:rPr lang="en-GB" sz="1200" dirty="0"/>
              <a:t>Research of 2015 as starting point</a:t>
            </a:r>
          </a:p>
          <a:p>
            <a:pPr lvl="1"/>
            <a:r>
              <a:rPr lang="en-GB" sz="1200" dirty="0"/>
              <a:t>Increasing sediment concentrations</a:t>
            </a:r>
          </a:p>
          <a:p>
            <a:pPr lvl="2"/>
            <a:r>
              <a:rPr lang="en-GB" sz="1200" dirty="0"/>
              <a:t>Declining primary production</a:t>
            </a:r>
          </a:p>
          <a:p>
            <a:pPr lvl="2"/>
            <a:r>
              <a:rPr lang="en-GB" sz="1200" dirty="0"/>
              <a:t>Issues in food chain</a:t>
            </a:r>
          </a:p>
          <a:p>
            <a:pPr lvl="2"/>
            <a:r>
              <a:rPr lang="en-GB" sz="1200" dirty="0"/>
              <a:t>Deteriorating habitats</a:t>
            </a:r>
          </a:p>
          <a:p>
            <a:pPr lvl="2"/>
            <a:endParaRPr lang="en-GB" sz="1200" dirty="0"/>
          </a:p>
          <a:p>
            <a:pPr lvl="1"/>
            <a:r>
              <a:rPr lang="en-GB" sz="1200" dirty="0"/>
              <a:t>Difference in mouth, mid estuary and Ems river</a:t>
            </a:r>
          </a:p>
          <a:p>
            <a:pPr marL="270000" lvl="1" indent="0">
              <a:buNone/>
            </a:pPr>
            <a:endParaRPr lang="en-GB" sz="1200" dirty="0"/>
          </a:p>
          <a:p>
            <a:pPr lvl="1"/>
            <a:r>
              <a:rPr lang="en-GB" sz="1200" dirty="0"/>
              <a:t>At the same time: wish of economical development</a:t>
            </a:r>
          </a:p>
          <a:p>
            <a:pPr lvl="1"/>
            <a:r>
              <a:rPr lang="en-GB" sz="1200" dirty="0"/>
              <a:t>European legislation: Natura 2000 and KRW</a:t>
            </a:r>
          </a:p>
          <a:p>
            <a:pPr lvl="1"/>
            <a:endParaRPr lang="en-GB" sz="1200" dirty="0"/>
          </a:p>
          <a:p>
            <a:r>
              <a:rPr lang="en-GB" sz="1200" dirty="0"/>
              <a:t>Start of recent research on morphological and ecological development</a:t>
            </a:r>
          </a:p>
          <a:p>
            <a:pPr lvl="1"/>
            <a:r>
              <a:rPr lang="en-GB" sz="1200" dirty="0"/>
              <a:t>Understand the past to understand the future (Utrecht University)</a:t>
            </a:r>
          </a:p>
          <a:p>
            <a:pPr lvl="1"/>
            <a:r>
              <a:rPr lang="en-GB" sz="1200" dirty="0"/>
              <a:t>Understand the reason behind change (Deltares, RWS)</a:t>
            </a:r>
          </a:p>
          <a:p>
            <a:pPr lvl="1"/>
            <a:r>
              <a:rPr lang="en-GB" sz="1200" dirty="0"/>
              <a:t>Predictions towards 2100 including sea level rise (Deltares, RWS)</a:t>
            </a:r>
          </a:p>
          <a:p>
            <a:pPr lvl="1"/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154EC9C6-5511-494A-A040-070F8DB70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85" y="1347614"/>
            <a:ext cx="3106415" cy="270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99083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12DB2-FF6B-42BB-9F76-BCC83E6A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Latest</a:t>
            </a:r>
            <a:r>
              <a:rPr lang="nl-NL" dirty="0"/>
              <a:t> </a:t>
            </a:r>
            <a:r>
              <a:rPr lang="nl-NL" dirty="0" err="1"/>
              <a:t>insights</a:t>
            </a:r>
            <a:r>
              <a:rPr lang="nl-NL" dirty="0"/>
              <a:t> on sediment </a:t>
            </a:r>
            <a:r>
              <a:rPr lang="nl-NL" dirty="0" err="1"/>
              <a:t>concentration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1DC5B-F677-43EE-8BCC-B781E863D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891412"/>
            <a:ext cx="4176008" cy="3780000"/>
          </a:xfrm>
        </p:spPr>
        <p:txBody>
          <a:bodyPr>
            <a:normAutofit/>
          </a:bodyPr>
          <a:lstStyle/>
          <a:p>
            <a:r>
              <a:rPr lang="nl-NL" sz="1400" dirty="0"/>
              <a:t>Sediment </a:t>
            </a:r>
            <a:r>
              <a:rPr lang="nl-NL" sz="1400" dirty="0" err="1"/>
              <a:t>concentrations</a:t>
            </a:r>
            <a:r>
              <a:rPr lang="nl-NL" sz="1400" dirty="0"/>
              <a:t> in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estuary</a:t>
            </a:r>
            <a:r>
              <a:rPr lang="nl-NL" sz="1400" dirty="0"/>
              <a:t> are </a:t>
            </a:r>
            <a:r>
              <a:rPr lang="nl-NL" sz="1400" dirty="0" err="1"/>
              <a:t>not</a:t>
            </a:r>
            <a:r>
              <a:rPr lang="nl-NL" sz="1400" dirty="0"/>
              <a:t> (</a:t>
            </a:r>
            <a:r>
              <a:rPr lang="nl-NL" sz="1400" dirty="0" err="1"/>
              <a:t>yet</a:t>
            </a:r>
            <a:r>
              <a:rPr lang="nl-NL" sz="1400" dirty="0"/>
              <a:t>) </a:t>
            </a:r>
            <a:r>
              <a:rPr lang="nl-NL" sz="1400" dirty="0" err="1"/>
              <a:t>extremely</a:t>
            </a:r>
            <a:r>
              <a:rPr lang="nl-NL" sz="1400" dirty="0"/>
              <a:t> high</a:t>
            </a:r>
          </a:p>
          <a:p>
            <a:r>
              <a:rPr lang="nl-NL" sz="1400" dirty="0"/>
              <a:t>But </a:t>
            </a:r>
            <a:r>
              <a:rPr lang="nl-NL" sz="1400" dirty="0" err="1"/>
              <a:t>increasing</a:t>
            </a:r>
            <a:r>
              <a:rPr lang="nl-NL" sz="1400" dirty="0"/>
              <a:t> trend, </a:t>
            </a:r>
            <a:r>
              <a:rPr lang="nl-NL" sz="1400" dirty="0" err="1"/>
              <a:t>since</a:t>
            </a:r>
            <a:r>
              <a:rPr lang="nl-NL" sz="1400" dirty="0"/>
              <a:t> 1954 </a:t>
            </a:r>
            <a:r>
              <a:rPr lang="nl-NL" sz="1400" dirty="0" err="1"/>
              <a:t>deepening</a:t>
            </a:r>
            <a:r>
              <a:rPr lang="nl-NL" sz="1400" dirty="0"/>
              <a:t> and </a:t>
            </a:r>
            <a:r>
              <a:rPr lang="nl-NL" sz="1400" dirty="0" err="1"/>
              <a:t>ongoing</a:t>
            </a:r>
            <a:r>
              <a:rPr lang="nl-NL" sz="1400" dirty="0"/>
              <a:t> </a:t>
            </a:r>
            <a:r>
              <a:rPr lang="nl-NL" sz="1400" dirty="0" err="1"/>
              <a:t>dredging</a:t>
            </a:r>
            <a:endParaRPr lang="nl-NL" sz="1400" dirty="0"/>
          </a:p>
          <a:p>
            <a:r>
              <a:rPr lang="nl-NL" sz="1400" dirty="0" err="1"/>
              <a:t>Ems</a:t>
            </a:r>
            <a:r>
              <a:rPr lang="nl-NL" sz="1400" dirty="0"/>
              <a:t> </a:t>
            </a:r>
            <a:r>
              <a:rPr lang="nl-NL" sz="1400" dirty="0" err="1"/>
              <a:t>river</a:t>
            </a:r>
            <a:r>
              <a:rPr lang="nl-NL" sz="1400" dirty="0"/>
              <a:t> </a:t>
            </a:r>
            <a:r>
              <a:rPr lang="nl-NL" sz="1400" dirty="0" err="1"/>
              <a:t>concentrations</a:t>
            </a:r>
            <a:r>
              <a:rPr lang="nl-NL" sz="1400" dirty="0"/>
              <a:t> are </a:t>
            </a:r>
            <a:r>
              <a:rPr lang="nl-NL" sz="1400" dirty="0" err="1"/>
              <a:t>extremely</a:t>
            </a:r>
            <a:r>
              <a:rPr lang="nl-NL" sz="1400" dirty="0"/>
              <a:t> high</a:t>
            </a:r>
          </a:p>
          <a:p>
            <a:r>
              <a:rPr lang="nl-NL" sz="1400" dirty="0" err="1"/>
              <a:t>Since</a:t>
            </a:r>
            <a:r>
              <a:rPr lang="nl-NL" sz="1400" dirty="0"/>
              <a:t> 2012 </a:t>
            </a:r>
            <a:r>
              <a:rPr lang="nl-NL" sz="1400" dirty="0" err="1"/>
              <a:t>relatively</a:t>
            </a:r>
            <a:r>
              <a:rPr lang="nl-NL" sz="1400" dirty="0"/>
              <a:t> </a:t>
            </a:r>
            <a:r>
              <a:rPr lang="nl-NL" sz="1400" dirty="0" err="1"/>
              <a:t>stable</a:t>
            </a:r>
            <a:r>
              <a:rPr lang="nl-NL" sz="1400" dirty="0"/>
              <a:t> in </a:t>
            </a:r>
            <a:r>
              <a:rPr lang="nl-NL" sz="1400" dirty="0" err="1"/>
              <a:t>the</a:t>
            </a:r>
            <a:r>
              <a:rPr lang="nl-NL" sz="1400" dirty="0"/>
              <a:t> </a:t>
            </a:r>
            <a:r>
              <a:rPr lang="nl-NL" sz="1400" dirty="0" err="1"/>
              <a:t>mouth</a:t>
            </a:r>
            <a:r>
              <a:rPr lang="nl-NL" sz="1400" dirty="0"/>
              <a:t> and </a:t>
            </a:r>
            <a:r>
              <a:rPr lang="nl-NL" sz="1400" dirty="0" err="1"/>
              <a:t>mid</a:t>
            </a:r>
            <a:r>
              <a:rPr lang="nl-NL" sz="1400" dirty="0"/>
              <a:t> </a:t>
            </a:r>
            <a:r>
              <a:rPr lang="nl-NL" sz="1400" dirty="0" err="1"/>
              <a:t>estuary</a:t>
            </a:r>
            <a:r>
              <a:rPr lang="nl-NL" sz="1400" dirty="0"/>
              <a:t> (</a:t>
            </a:r>
            <a:r>
              <a:rPr lang="nl-NL" sz="1400" dirty="0" err="1"/>
              <a:t>following</a:t>
            </a:r>
            <a:r>
              <a:rPr lang="nl-NL" sz="1400" dirty="0"/>
              <a:t> </a:t>
            </a:r>
            <a:r>
              <a:rPr lang="nl-NL" sz="1400" dirty="0" err="1"/>
              <a:t>the</a:t>
            </a:r>
            <a:r>
              <a:rPr lang="nl-NL" sz="1400" dirty="0"/>
              <a:t> Wadden Sea)</a:t>
            </a:r>
          </a:p>
          <a:p>
            <a:r>
              <a:rPr lang="nl-NL" sz="1400" dirty="0"/>
              <a:t>Dollard and </a:t>
            </a:r>
            <a:r>
              <a:rPr lang="nl-NL" sz="1400" dirty="0" err="1"/>
              <a:t>Ems</a:t>
            </a:r>
            <a:r>
              <a:rPr lang="nl-NL" sz="1400" dirty="0"/>
              <a:t> </a:t>
            </a:r>
            <a:r>
              <a:rPr lang="nl-NL" sz="1400" dirty="0" err="1"/>
              <a:t>remain</a:t>
            </a:r>
            <a:r>
              <a:rPr lang="nl-NL" sz="1400" dirty="0"/>
              <a:t> </a:t>
            </a:r>
            <a:r>
              <a:rPr lang="nl-NL" sz="1400" dirty="0" err="1"/>
              <a:t>an</a:t>
            </a:r>
            <a:r>
              <a:rPr lang="nl-NL" sz="1400" dirty="0"/>
              <a:t> issue </a:t>
            </a:r>
          </a:p>
          <a:p>
            <a:endParaRPr lang="nl-NL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A4317-B02B-437A-9221-531BDBD2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Picture 4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2915D1C3-FE6B-4B48-8FDB-882FD387C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3" y="741856"/>
            <a:ext cx="2928544" cy="43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8792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73921-1EC7-43AE-B3D5-0FF9F7948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45" y="316244"/>
            <a:ext cx="8171999" cy="586844"/>
          </a:xfrm>
        </p:spPr>
        <p:txBody>
          <a:bodyPr>
            <a:normAutofit fontScale="90000"/>
          </a:bodyPr>
          <a:lstStyle/>
          <a:p>
            <a:r>
              <a:rPr lang="nl-NL" sz="2200" dirty="0" err="1"/>
              <a:t>Reasons</a:t>
            </a:r>
            <a:r>
              <a:rPr lang="nl-NL" sz="2200" dirty="0"/>
              <a:t> </a:t>
            </a:r>
            <a:r>
              <a:rPr lang="nl-NL" sz="2200" dirty="0" err="1"/>
              <a:t>behind</a:t>
            </a:r>
            <a:r>
              <a:rPr lang="nl-NL" sz="2200" dirty="0"/>
              <a:t> high sediment </a:t>
            </a:r>
            <a:r>
              <a:rPr lang="nl-NL" sz="2200" dirty="0" err="1"/>
              <a:t>concentrations</a:t>
            </a:r>
            <a:br>
              <a:rPr lang="nl-NL" dirty="0"/>
            </a:br>
            <a:r>
              <a:rPr lang="nl-NL" sz="1600" dirty="0"/>
              <a:t>(Van Maren, 2015 and 2016)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F8A31-C711-488D-ACC4-02B681009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66880"/>
            <a:ext cx="2952328" cy="3780000"/>
          </a:xfrm>
        </p:spPr>
        <p:txBody>
          <a:bodyPr>
            <a:normAutofit/>
          </a:bodyPr>
          <a:lstStyle/>
          <a:p>
            <a:r>
              <a:rPr lang="nl-NL" sz="1400" dirty="0" err="1"/>
              <a:t>Comes</a:t>
            </a:r>
            <a:r>
              <a:rPr lang="nl-NL" sz="1400" dirty="0"/>
              <a:t> with </a:t>
            </a:r>
            <a:r>
              <a:rPr lang="nl-NL" sz="1400" dirty="0" err="1"/>
              <a:t>the</a:t>
            </a:r>
            <a:r>
              <a:rPr lang="nl-NL" sz="1400" dirty="0"/>
              <a:t> type of system (</a:t>
            </a:r>
            <a:r>
              <a:rPr lang="nl-NL" sz="1400" dirty="0" err="1"/>
              <a:t>natural</a:t>
            </a:r>
            <a:r>
              <a:rPr lang="nl-NL" sz="1400" dirty="0"/>
              <a:t>)</a:t>
            </a:r>
          </a:p>
          <a:p>
            <a:r>
              <a:rPr lang="nl-NL" sz="1400" dirty="0"/>
              <a:t>Fairway </a:t>
            </a:r>
            <a:r>
              <a:rPr lang="nl-NL" sz="1400" dirty="0" err="1"/>
              <a:t>deepening</a:t>
            </a:r>
            <a:endParaRPr lang="nl-NL" sz="1400" dirty="0"/>
          </a:p>
          <a:p>
            <a:r>
              <a:rPr lang="nl-NL" sz="1400" dirty="0" err="1"/>
              <a:t>Dredging</a:t>
            </a:r>
            <a:r>
              <a:rPr lang="nl-NL" sz="1400" dirty="0"/>
              <a:t> and </a:t>
            </a:r>
            <a:r>
              <a:rPr lang="nl-NL" sz="1400" dirty="0" err="1"/>
              <a:t>dispersion</a:t>
            </a:r>
            <a:r>
              <a:rPr lang="nl-NL" sz="1400" dirty="0"/>
              <a:t> of </a:t>
            </a:r>
            <a:r>
              <a:rPr lang="nl-NL" sz="1400" dirty="0" err="1"/>
              <a:t>fines</a:t>
            </a:r>
            <a:endParaRPr lang="nl-NL" sz="1400" dirty="0"/>
          </a:p>
          <a:p>
            <a:r>
              <a:rPr lang="nl-NL" sz="1400" dirty="0" err="1"/>
              <a:t>Decrease</a:t>
            </a:r>
            <a:r>
              <a:rPr lang="nl-NL" sz="1400" dirty="0"/>
              <a:t> of </a:t>
            </a:r>
            <a:r>
              <a:rPr lang="nl-NL" sz="1400" dirty="0" err="1"/>
              <a:t>intertidal</a:t>
            </a:r>
            <a:r>
              <a:rPr lang="nl-NL" sz="1400" dirty="0"/>
              <a:t> </a:t>
            </a:r>
            <a:r>
              <a:rPr lang="nl-NL" sz="1400" dirty="0" err="1"/>
              <a:t>areas</a:t>
            </a:r>
            <a:r>
              <a:rPr lang="nl-NL" sz="1400" dirty="0"/>
              <a:t> and </a:t>
            </a:r>
            <a:r>
              <a:rPr lang="nl-NL" sz="1400" dirty="0" err="1"/>
              <a:t>loss</a:t>
            </a:r>
            <a:r>
              <a:rPr lang="nl-NL" sz="1400" dirty="0"/>
              <a:t> of land/water </a:t>
            </a:r>
            <a:r>
              <a:rPr lang="nl-NL" sz="1400" dirty="0" err="1"/>
              <a:t>boundaries</a:t>
            </a:r>
            <a:endParaRPr lang="nl-NL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4A0C8-A4F7-4B42-9809-00DA55E8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1247B-F3C6-4D3C-8162-22C52C36E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1309" b="1402"/>
          <a:stretch/>
        </p:blipFill>
        <p:spPr>
          <a:xfrm>
            <a:off x="3519775" y="836674"/>
            <a:ext cx="5624225" cy="42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9983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623C-6959-43E9-94A5-39AA7D81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Effect </a:t>
            </a:r>
            <a:r>
              <a:rPr lang="nl-NL" dirty="0" err="1"/>
              <a:t>changing</a:t>
            </a:r>
            <a:r>
              <a:rPr lang="nl-NL" dirty="0"/>
              <a:t> system on </a:t>
            </a:r>
            <a:r>
              <a:rPr lang="nl-NL" dirty="0" err="1"/>
              <a:t>ecology</a:t>
            </a:r>
            <a:r>
              <a:rPr lang="nl-NL" dirty="0"/>
              <a:t> </a:t>
            </a:r>
            <a:r>
              <a:rPr lang="nl-NL" sz="1600" dirty="0"/>
              <a:t>(Van der Zee,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A990A-33E3-4AFB-8FA5-4D6146E7A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891412"/>
            <a:ext cx="3383920" cy="3780000"/>
          </a:xfrm>
        </p:spPr>
        <p:txBody>
          <a:bodyPr>
            <a:normAutofit/>
          </a:bodyPr>
          <a:lstStyle/>
          <a:p>
            <a:r>
              <a:rPr lang="nl-NL" sz="1400" dirty="0"/>
              <a:t>High sediment </a:t>
            </a:r>
            <a:r>
              <a:rPr lang="nl-NL" sz="1400" dirty="0" err="1"/>
              <a:t>concentrations</a:t>
            </a:r>
            <a:r>
              <a:rPr lang="nl-NL" sz="1400" dirty="0"/>
              <a:t> but </a:t>
            </a:r>
            <a:r>
              <a:rPr lang="nl-NL" sz="1400" dirty="0" err="1"/>
              <a:t>also</a:t>
            </a:r>
            <a:r>
              <a:rPr lang="nl-NL" sz="1400" dirty="0"/>
              <a:t>:</a:t>
            </a:r>
          </a:p>
          <a:p>
            <a:pPr lvl="1"/>
            <a:r>
              <a:rPr lang="nl-NL" sz="1400" dirty="0"/>
              <a:t>Sea level </a:t>
            </a:r>
            <a:r>
              <a:rPr lang="nl-NL" sz="1400" dirty="0" err="1"/>
              <a:t>rise</a:t>
            </a:r>
            <a:endParaRPr lang="nl-NL" sz="1400" dirty="0"/>
          </a:p>
          <a:p>
            <a:pPr lvl="1"/>
            <a:r>
              <a:rPr lang="nl-NL" sz="1400" dirty="0" err="1"/>
              <a:t>Changing</a:t>
            </a:r>
            <a:r>
              <a:rPr lang="nl-NL" sz="1400" dirty="0"/>
              <a:t> </a:t>
            </a:r>
            <a:r>
              <a:rPr lang="nl-NL" sz="1400" dirty="0" err="1"/>
              <a:t>temperature</a:t>
            </a:r>
            <a:endParaRPr lang="nl-NL" sz="1400" dirty="0"/>
          </a:p>
          <a:p>
            <a:pPr lvl="1"/>
            <a:r>
              <a:rPr lang="nl-NL" sz="1400" dirty="0"/>
              <a:t>(</a:t>
            </a:r>
            <a:r>
              <a:rPr lang="nl-NL" sz="1400" dirty="0" err="1"/>
              <a:t>relation</a:t>
            </a:r>
            <a:r>
              <a:rPr lang="nl-NL" sz="1400" dirty="0"/>
              <a:t> </a:t>
            </a:r>
            <a:r>
              <a:rPr lang="nl-NL" sz="1400" dirty="0" err="1"/>
              <a:t>between</a:t>
            </a:r>
            <a:r>
              <a:rPr lang="nl-NL" sz="1400" dirty="0"/>
              <a:t> habitats, food availability, </a:t>
            </a:r>
            <a:r>
              <a:rPr lang="nl-NL" sz="1400" dirty="0" err="1"/>
              <a:t>presence</a:t>
            </a:r>
            <a:r>
              <a:rPr lang="nl-NL" sz="1400" dirty="0"/>
              <a:t> of species is complex, </a:t>
            </a:r>
            <a:r>
              <a:rPr lang="nl-NL" sz="1400" dirty="0" err="1"/>
              <a:t>many</a:t>
            </a:r>
            <a:r>
              <a:rPr lang="nl-NL" sz="1400" dirty="0"/>
              <a:t> </a:t>
            </a:r>
            <a:r>
              <a:rPr lang="nl-NL" sz="1400" dirty="0" err="1"/>
              <a:t>unknowns</a:t>
            </a:r>
            <a:r>
              <a:rPr lang="nl-NL" sz="1400" dirty="0"/>
              <a:t>)</a:t>
            </a:r>
          </a:p>
          <a:p>
            <a:pPr lvl="1"/>
            <a:endParaRPr lang="nl-NL" sz="1400" dirty="0"/>
          </a:p>
          <a:p>
            <a:r>
              <a:rPr lang="nl-NL" sz="1400" dirty="0" err="1"/>
              <a:t>Resulting</a:t>
            </a:r>
            <a:r>
              <a:rPr lang="nl-NL" sz="1400" dirty="0"/>
              <a:t> in:</a:t>
            </a:r>
          </a:p>
          <a:p>
            <a:pPr lvl="1"/>
            <a:r>
              <a:rPr lang="nl-NL" sz="1400" dirty="0" err="1"/>
              <a:t>Decrease</a:t>
            </a:r>
            <a:r>
              <a:rPr lang="nl-NL" sz="1400" dirty="0"/>
              <a:t> </a:t>
            </a:r>
            <a:r>
              <a:rPr lang="nl-NL" sz="1400" dirty="0" err="1"/>
              <a:t>specific</a:t>
            </a:r>
            <a:r>
              <a:rPr lang="nl-NL" sz="1400" dirty="0"/>
              <a:t> habitats</a:t>
            </a:r>
          </a:p>
          <a:p>
            <a:pPr lvl="1"/>
            <a:r>
              <a:rPr lang="nl-NL" sz="1400" dirty="0" err="1"/>
              <a:t>Changing</a:t>
            </a:r>
            <a:r>
              <a:rPr lang="nl-NL" sz="1400" dirty="0"/>
              <a:t> base of food chain (benthos </a:t>
            </a:r>
            <a:r>
              <a:rPr lang="nl-NL" sz="1400" dirty="0" err="1"/>
              <a:t>from</a:t>
            </a:r>
            <a:r>
              <a:rPr lang="nl-NL" sz="1400" dirty="0"/>
              <a:t> </a:t>
            </a:r>
            <a:r>
              <a:rPr lang="nl-NL" sz="1400" dirty="0" err="1"/>
              <a:t>shellfish</a:t>
            </a:r>
            <a:r>
              <a:rPr lang="nl-NL" sz="1400" dirty="0"/>
              <a:t> </a:t>
            </a:r>
            <a:r>
              <a:rPr lang="nl-NL" sz="1400" dirty="0" err="1"/>
              <a:t>to</a:t>
            </a:r>
            <a:r>
              <a:rPr lang="nl-NL" sz="1400" dirty="0"/>
              <a:t> </a:t>
            </a:r>
            <a:r>
              <a:rPr lang="nl-NL" sz="1400" dirty="0" err="1"/>
              <a:t>worms</a:t>
            </a:r>
            <a:r>
              <a:rPr lang="nl-NL" sz="1400" dirty="0"/>
              <a:t>, SIBES data)</a:t>
            </a:r>
          </a:p>
          <a:p>
            <a:pPr lvl="1"/>
            <a:r>
              <a:rPr lang="nl-NL" sz="1400" dirty="0" err="1"/>
              <a:t>Changing</a:t>
            </a:r>
            <a:r>
              <a:rPr lang="nl-NL" sz="1400" dirty="0"/>
              <a:t> </a:t>
            </a:r>
            <a:r>
              <a:rPr lang="nl-NL" sz="1400" dirty="0" err="1"/>
              <a:t>birds</a:t>
            </a:r>
            <a:r>
              <a:rPr lang="nl-NL" sz="1400" dirty="0"/>
              <a:t> and </a:t>
            </a:r>
            <a:r>
              <a:rPr lang="nl-NL" sz="1400" dirty="0" err="1"/>
              <a:t>fish</a:t>
            </a:r>
            <a:endParaRPr lang="nl-NL" sz="1400" dirty="0"/>
          </a:p>
          <a:p>
            <a:pPr marL="270000" lvl="1" indent="0">
              <a:buNone/>
            </a:pPr>
            <a:endParaRPr lang="nl-NL" sz="1400" dirty="0"/>
          </a:p>
          <a:p>
            <a:pPr marL="15750" indent="0">
              <a:buNone/>
            </a:pPr>
            <a:endParaRPr lang="nl-NL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621F9-904A-43FC-A949-D76BF3F8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Content Placeholder 4" descr="C:\Users\902199\Box Sync\BF2443 ED2050\BF2443 ED2050 Team\BF2443 Technical Data\3 Eindrapport\design\Bronbestanden Anne Floor\Dwarsprofielen Eems-Dollard\exports\Eems-Dollard_dwarsprofiel2-wadplaat_27112017.jpg">
            <a:extLst>
              <a:ext uri="{FF2B5EF4-FFF2-40B4-BE49-F238E27FC236}">
                <a16:creationId xmlns:a16="http://schemas.microsoft.com/office/drawing/2014/main" id="{29C79790-E001-46B0-847E-3DEFBCE4E58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30" y="891412"/>
            <a:ext cx="4302954" cy="20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902199\Box Sync\BF2443 ED2050\BF2443 ED2050 Team\BF2443 Technical Data\3 Eindrapport\design\Bronbestanden Anne Floor\Dwarsprofielen Eems-Dollard\exports\Eems-Dollard_dwarsprofiel_27112017.jpg">
            <a:extLst>
              <a:ext uri="{FF2B5EF4-FFF2-40B4-BE49-F238E27FC236}">
                <a16:creationId xmlns:a16="http://schemas.microsoft.com/office/drawing/2014/main" id="{F68CFA7D-F56B-43F1-ABD5-8745403CC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8" y="2862537"/>
            <a:ext cx="4308025" cy="20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1A8EAF-05F1-4F3E-ADE8-D4063A380A18}"/>
              </a:ext>
            </a:extLst>
          </p:cNvPr>
          <p:cNvSpPr txBox="1"/>
          <p:nvPr/>
        </p:nvSpPr>
        <p:spPr>
          <a:xfrm>
            <a:off x="6942577" y="3216608"/>
            <a:ext cx="173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Desirable</a:t>
            </a:r>
            <a:r>
              <a:rPr lang="nl-NL" dirty="0"/>
              <a:t> </a:t>
            </a:r>
            <a:r>
              <a:rPr lang="nl-NL" dirty="0" err="1"/>
              <a:t>Future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17461-5AEA-44BB-9E10-4E757717C604}"/>
              </a:ext>
            </a:extLst>
          </p:cNvPr>
          <p:cNvSpPr txBox="1"/>
          <p:nvPr/>
        </p:nvSpPr>
        <p:spPr>
          <a:xfrm>
            <a:off x="6870434" y="1160458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Business as </a:t>
            </a:r>
            <a:r>
              <a:rPr lang="nl-NL" dirty="0" err="1"/>
              <a:t>usual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406483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902199\Box Sync\BF2443 ED2050\BF2443 ED2050 Team\BF2443 Technical Data\3 Eindrapport\design\Bronbestanden Anne Floor\Landschapsschetsen Eems-Dollard\exports\2017-12-07 Eems-Dollard_Kwelderwerken_2050.jpg">
            <a:extLst>
              <a:ext uri="{FF2B5EF4-FFF2-40B4-BE49-F238E27FC236}">
                <a16:creationId xmlns:a16="http://schemas.microsoft.com/office/drawing/2014/main" id="{D709DC19-3F24-4098-A1CB-22669BF861F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2" y="316657"/>
            <a:ext cx="8496944" cy="46553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19AE6-E55C-42B9-B8E9-14C5C041E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What</a:t>
            </a:r>
            <a:r>
              <a:rPr lang="nl-NL" dirty="0"/>
              <a:t> does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mean</a:t>
            </a:r>
            <a:r>
              <a:rPr lang="nl-NL" dirty="0"/>
              <a:t> and </a:t>
            </a:r>
            <a:r>
              <a:rPr lang="nl-NL" dirty="0" err="1"/>
              <a:t>which</a:t>
            </a:r>
            <a:r>
              <a:rPr lang="nl-NL" dirty="0"/>
              <a:t> steps </a:t>
            </a:r>
            <a:r>
              <a:rPr lang="nl-NL" dirty="0" err="1"/>
              <a:t>to</a:t>
            </a:r>
            <a:r>
              <a:rPr lang="nl-NL" dirty="0"/>
              <a:t> take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0B3C1-FC06-4417-BE9A-733CD99CA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44" y="1851670"/>
            <a:ext cx="8172566" cy="3154886"/>
          </a:xfrm>
        </p:spPr>
        <p:txBody>
          <a:bodyPr>
            <a:normAutofit/>
          </a:bodyPr>
          <a:lstStyle/>
          <a:p>
            <a:r>
              <a:rPr lang="nl-NL" sz="1400" b="1" dirty="0"/>
              <a:t>Sea level </a:t>
            </a:r>
            <a:r>
              <a:rPr lang="nl-NL" sz="1400" b="1" dirty="0" err="1"/>
              <a:t>rise</a:t>
            </a:r>
            <a:r>
              <a:rPr lang="nl-NL" sz="1400" b="1" dirty="0"/>
              <a:t> and a </a:t>
            </a:r>
            <a:r>
              <a:rPr lang="nl-NL" sz="1400" b="1" dirty="0" err="1"/>
              <a:t>very</a:t>
            </a:r>
            <a:r>
              <a:rPr lang="nl-NL" sz="1400" b="1" dirty="0"/>
              <a:t> </a:t>
            </a:r>
            <a:r>
              <a:rPr lang="nl-NL" sz="1400" b="1" dirty="0" err="1"/>
              <a:t>turbid</a:t>
            </a:r>
            <a:r>
              <a:rPr lang="nl-NL" sz="1400" b="1" dirty="0"/>
              <a:t> </a:t>
            </a:r>
            <a:r>
              <a:rPr lang="nl-NL" sz="1400" b="1" dirty="0" err="1"/>
              <a:t>Ems</a:t>
            </a:r>
            <a:r>
              <a:rPr lang="nl-NL" sz="1400" b="1" dirty="0"/>
              <a:t> </a:t>
            </a:r>
            <a:r>
              <a:rPr lang="nl-NL" sz="1400" b="1" dirty="0" err="1"/>
              <a:t>river</a:t>
            </a:r>
            <a:r>
              <a:rPr lang="nl-NL" sz="1400" b="1" dirty="0"/>
              <a:t> are </a:t>
            </a:r>
            <a:r>
              <a:rPr lang="nl-NL" sz="1400" b="1" dirty="0" err="1"/>
              <a:t>given</a:t>
            </a:r>
            <a:endParaRPr lang="nl-NL" sz="1400" b="1" dirty="0"/>
          </a:p>
          <a:p>
            <a:pPr lvl="1"/>
            <a:r>
              <a:rPr lang="nl-NL" sz="1400" b="1" dirty="0"/>
              <a:t>The </a:t>
            </a:r>
            <a:r>
              <a:rPr lang="nl-NL" sz="1400" b="1" dirty="0" err="1"/>
              <a:t>effects</a:t>
            </a:r>
            <a:r>
              <a:rPr lang="nl-NL" sz="1400" b="1" dirty="0"/>
              <a:t> (</a:t>
            </a:r>
            <a:r>
              <a:rPr lang="nl-NL" sz="1400" b="1" dirty="0" err="1"/>
              <a:t>increasing</a:t>
            </a:r>
            <a:r>
              <a:rPr lang="nl-NL" sz="1400" b="1" dirty="0"/>
              <a:t> </a:t>
            </a:r>
            <a:r>
              <a:rPr lang="nl-NL" sz="1400" b="1" dirty="0" err="1"/>
              <a:t>turbidty</a:t>
            </a:r>
            <a:r>
              <a:rPr lang="nl-NL" sz="1400" b="1" dirty="0"/>
              <a:t> </a:t>
            </a:r>
            <a:r>
              <a:rPr lang="nl-NL" sz="1400" b="1" dirty="0" err="1"/>
              <a:t>estuary</a:t>
            </a:r>
            <a:r>
              <a:rPr lang="nl-NL" sz="1400" b="1" dirty="0"/>
              <a:t>, </a:t>
            </a:r>
            <a:r>
              <a:rPr lang="nl-NL" sz="1400" b="1" dirty="0" err="1"/>
              <a:t>loss</a:t>
            </a:r>
            <a:r>
              <a:rPr lang="nl-NL" sz="1400" b="1" dirty="0"/>
              <a:t> of habitats, </a:t>
            </a:r>
            <a:r>
              <a:rPr lang="nl-NL" sz="1400" b="1" dirty="0" err="1"/>
              <a:t>decrease</a:t>
            </a:r>
            <a:r>
              <a:rPr lang="nl-NL" sz="1400" b="1" dirty="0"/>
              <a:t> food availability) </a:t>
            </a:r>
            <a:r>
              <a:rPr lang="nl-NL" sz="1400" b="1" dirty="0" err="1"/>
              <a:t>can</a:t>
            </a:r>
            <a:r>
              <a:rPr lang="nl-NL" sz="1400" b="1" dirty="0"/>
              <a:t> </a:t>
            </a:r>
            <a:r>
              <a:rPr lang="nl-NL" sz="1400" b="1" dirty="0" err="1"/>
              <a:t>be</a:t>
            </a:r>
            <a:r>
              <a:rPr lang="nl-NL" sz="1400" b="1" dirty="0"/>
              <a:t> </a:t>
            </a:r>
            <a:r>
              <a:rPr lang="nl-NL" sz="1400" b="1" dirty="0" err="1"/>
              <a:t>reduced</a:t>
            </a:r>
            <a:endParaRPr lang="nl-NL" sz="1400" b="1" dirty="0"/>
          </a:p>
          <a:p>
            <a:pPr lvl="1"/>
            <a:r>
              <a:rPr lang="nl-NL" sz="1400" b="1" dirty="0" err="1"/>
              <a:t>Ems</a:t>
            </a:r>
            <a:r>
              <a:rPr lang="nl-NL" sz="1400" b="1" dirty="0"/>
              <a:t> </a:t>
            </a:r>
            <a:r>
              <a:rPr lang="nl-NL" sz="1400" b="1" dirty="0" err="1"/>
              <a:t>river</a:t>
            </a:r>
            <a:r>
              <a:rPr lang="nl-NL" sz="1400" b="1" dirty="0"/>
              <a:t> </a:t>
            </a:r>
            <a:r>
              <a:rPr lang="nl-NL" sz="1400" b="1" dirty="0" err="1"/>
              <a:t>needs</a:t>
            </a:r>
            <a:r>
              <a:rPr lang="nl-NL" sz="1400" b="1" dirty="0"/>
              <a:t> </a:t>
            </a:r>
            <a:r>
              <a:rPr lang="nl-NL" sz="1400" b="1" dirty="0" err="1"/>
              <a:t>German</a:t>
            </a:r>
            <a:r>
              <a:rPr lang="nl-NL" sz="1400" b="1" dirty="0"/>
              <a:t> </a:t>
            </a:r>
            <a:r>
              <a:rPr lang="nl-NL" sz="1400" b="1" dirty="0" err="1"/>
              <a:t>solutions</a:t>
            </a:r>
            <a:r>
              <a:rPr lang="nl-NL" sz="1400" b="1" dirty="0"/>
              <a:t>(Tidesteuerung, …, …)</a:t>
            </a:r>
          </a:p>
          <a:p>
            <a:pPr marL="15750" indent="0">
              <a:buNone/>
            </a:pPr>
            <a:endParaRPr lang="nl-NL" sz="1400" b="1" dirty="0"/>
          </a:p>
          <a:p>
            <a:pPr marL="301500"/>
            <a:r>
              <a:rPr lang="nl-NL" sz="1400" b="1" dirty="0" err="1"/>
              <a:t>Learn</a:t>
            </a:r>
            <a:r>
              <a:rPr lang="nl-NL" sz="1400" b="1" dirty="0"/>
              <a:t> </a:t>
            </a:r>
            <a:r>
              <a:rPr lang="nl-NL" sz="1400" b="1" dirty="0" err="1"/>
              <a:t>from</a:t>
            </a:r>
            <a:r>
              <a:rPr lang="nl-NL" sz="1400" b="1" dirty="0"/>
              <a:t> pilots (no </a:t>
            </a:r>
            <a:r>
              <a:rPr lang="nl-NL" sz="1400" b="1" dirty="0" err="1"/>
              <a:t>regret</a:t>
            </a:r>
            <a:r>
              <a:rPr lang="nl-NL" sz="1400" b="1" dirty="0"/>
              <a:t> </a:t>
            </a:r>
            <a:r>
              <a:rPr lang="nl-NL" sz="1400" b="1" dirty="0" err="1"/>
              <a:t>measures</a:t>
            </a:r>
            <a:r>
              <a:rPr lang="nl-NL" sz="1400" b="1" dirty="0"/>
              <a:t>)</a:t>
            </a:r>
          </a:p>
          <a:p>
            <a:pPr marL="555750" lvl="1"/>
            <a:r>
              <a:rPr lang="nl-NL" sz="1400" b="1" dirty="0" err="1"/>
              <a:t>Improve</a:t>
            </a:r>
            <a:r>
              <a:rPr lang="nl-NL" sz="1400" b="1" dirty="0"/>
              <a:t> </a:t>
            </a:r>
            <a:r>
              <a:rPr lang="nl-NL" sz="1400" b="1" dirty="0" err="1"/>
              <a:t>sedimentation</a:t>
            </a:r>
            <a:r>
              <a:rPr lang="nl-NL" sz="1400" b="1" dirty="0"/>
              <a:t>, </a:t>
            </a:r>
            <a:r>
              <a:rPr lang="nl-NL" sz="1400" b="1" dirty="0" err="1"/>
              <a:t>increase</a:t>
            </a:r>
            <a:r>
              <a:rPr lang="nl-NL" sz="1400" b="1" dirty="0"/>
              <a:t> </a:t>
            </a:r>
            <a:r>
              <a:rPr lang="nl-NL" sz="1400" b="1" dirty="0" err="1"/>
              <a:t>sedimentation</a:t>
            </a:r>
            <a:r>
              <a:rPr lang="nl-NL" sz="1400" b="1" dirty="0"/>
              <a:t> </a:t>
            </a:r>
            <a:r>
              <a:rPr lang="nl-NL" sz="1400" b="1" dirty="0" err="1"/>
              <a:t>areas</a:t>
            </a:r>
            <a:r>
              <a:rPr lang="nl-NL" sz="1400" b="1" dirty="0"/>
              <a:t>, </a:t>
            </a:r>
            <a:r>
              <a:rPr lang="nl-NL" sz="1400" b="1" dirty="0" err="1"/>
              <a:t>increase</a:t>
            </a:r>
            <a:r>
              <a:rPr lang="nl-NL" sz="1400" b="1" dirty="0"/>
              <a:t> land/water </a:t>
            </a:r>
            <a:r>
              <a:rPr lang="nl-NL" sz="1400" b="1" dirty="0" err="1"/>
              <a:t>boundaries</a:t>
            </a:r>
            <a:endParaRPr lang="nl-NL" sz="1400" b="1" dirty="0"/>
          </a:p>
          <a:p>
            <a:pPr lvl="1"/>
            <a:endParaRPr lang="nl-NL" sz="1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845D4-2DD7-43D8-A19D-2214F96C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71919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2B41-5432-4799-BEB8-80B10AACF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Examples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99BF9-AA7F-4F71-9F14-278D3B8B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511DF8-F298-40B3-BD41-2EBB630594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1951"/>
            <a:ext cx="5129300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1026D-5726-4AD4-B0B8-2E7481DE87C4}"/>
              </a:ext>
            </a:extLst>
          </p:cNvPr>
          <p:cNvSpPr txBox="1"/>
          <p:nvPr/>
        </p:nvSpPr>
        <p:spPr>
          <a:xfrm>
            <a:off x="243300" y="1293689"/>
            <a:ext cx="2143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Dollard project</a:t>
            </a:r>
          </a:p>
          <a:p>
            <a:r>
              <a:rPr lang="nl-NL" dirty="0" err="1"/>
              <a:t>Marconi</a:t>
            </a:r>
            <a:r>
              <a:rPr lang="nl-NL" dirty="0"/>
              <a:t> Delfzijl</a:t>
            </a:r>
          </a:p>
          <a:p>
            <a:r>
              <a:rPr lang="nl-NL" dirty="0" err="1"/>
              <a:t>Measuring</a:t>
            </a:r>
            <a:r>
              <a:rPr lang="nl-NL" dirty="0"/>
              <a:t> </a:t>
            </a:r>
            <a:r>
              <a:rPr lang="nl-NL" dirty="0" err="1"/>
              <a:t>campaign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398037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0B94A-AD61-4566-9078-B22D31E6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Dollard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131D4-645A-487B-863C-AEC96D7B4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Increasing</a:t>
            </a:r>
            <a:r>
              <a:rPr lang="nl-NL" dirty="0"/>
              <a:t> </a:t>
            </a:r>
            <a:r>
              <a:rPr lang="nl-NL" dirty="0" err="1"/>
              <a:t>sedimentation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Dollard (MIRT </a:t>
            </a:r>
            <a:r>
              <a:rPr lang="nl-NL" dirty="0" err="1"/>
              <a:t>study</a:t>
            </a:r>
            <a:r>
              <a:rPr lang="nl-NL" dirty="0"/>
              <a:t> RWS </a:t>
            </a:r>
            <a:r>
              <a:rPr lang="nl-NL" dirty="0" err="1"/>
              <a:t>by</a:t>
            </a:r>
            <a:r>
              <a:rPr lang="nl-NL" dirty="0"/>
              <a:t> RHDHV)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AAD5F-652D-4843-AD97-37D3CB9B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F7836-E4B3-4985-A8BA-D04AF4A8C90B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Afbeelding 32">
            <a:extLst>
              <a:ext uri="{FF2B5EF4-FFF2-40B4-BE49-F238E27FC236}">
                <a16:creationId xmlns:a16="http://schemas.microsoft.com/office/drawing/2014/main" id="{8D273E51-2B7C-4112-BC41-688FB13F673D}"/>
              </a:ext>
            </a:extLst>
          </p:cNvPr>
          <p:cNvPicPr/>
          <p:nvPr/>
        </p:nvPicPr>
        <p:blipFill rotWithShape="1">
          <a:blip r:embed="rId2"/>
          <a:srcRect l="54537" t="43645" r="18628" b="14931"/>
          <a:stretch/>
        </p:blipFill>
        <p:spPr bwMode="auto">
          <a:xfrm>
            <a:off x="748834" y="1203598"/>
            <a:ext cx="3242310" cy="2644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12">
            <a:extLst>
              <a:ext uri="{FF2B5EF4-FFF2-40B4-BE49-F238E27FC236}">
                <a16:creationId xmlns:a16="http://schemas.microsoft.com/office/drawing/2014/main" id="{F5CB55D9-8731-4DC9-AAC3-B5455505C95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9809" t="10486" r="37073" b="11132"/>
          <a:stretch/>
        </p:blipFill>
        <p:spPr bwMode="auto">
          <a:xfrm>
            <a:off x="4283968" y="1203598"/>
            <a:ext cx="2700753" cy="3864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5830118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a97ff75f03eec8c3724c0bec16bba247d597373"/>
</p:tagLst>
</file>

<file path=ppt/theme/theme1.xml><?xml version="1.0" encoding="utf-8"?>
<a:theme xmlns:a="http://schemas.openxmlformats.org/drawingml/2006/main" name="Office Theme">
  <a:themeElements>
    <a:clrScheme name="rhdhv ppt">
      <a:dk1>
        <a:srgbClr val="00577E"/>
      </a:dk1>
      <a:lt1>
        <a:sysClr val="window" lastClr="FFFFFF"/>
      </a:lt1>
      <a:dk2>
        <a:srgbClr val="00577E"/>
      </a:dk2>
      <a:lt2>
        <a:srgbClr val="FFFFFF"/>
      </a:lt2>
      <a:accent1>
        <a:srgbClr val="A5C100"/>
      </a:accent1>
      <a:accent2>
        <a:srgbClr val="0086A8"/>
      </a:accent2>
      <a:accent3>
        <a:srgbClr val="00577E"/>
      </a:accent3>
      <a:accent4>
        <a:srgbClr val="E31F18"/>
      </a:accent4>
      <a:accent5>
        <a:srgbClr val="72971B"/>
      </a:accent5>
      <a:accent6>
        <a:srgbClr val="696868"/>
      </a:accent6>
      <a:hlink>
        <a:srgbClr val="1F497D"/>
      </a:hlink>
      <a:folHlink>
        <a:srgbClr val="1F497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77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n Screen 16x9_Corporate.potx" id="{0E3F80FB-B837-4EA1-AE6A-453737D8AA5C}" vid="{564EAB17-A17E-428F-8044-407EB6F6A9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On Screen 16x9_Corporate</Template>
  <TotalTime>396</TotalTime>
  <Words>455</Words>
  <Application>Microsoft Office PowerPoint</Application>
  <PresentationFormat>Diavoorstelling (16:9)</PresentationFormat>
  <Paragraphs>87</Paragraphs>
  <Slides>13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Office Theme</vt:lpstr>
      <vt:lpstr>Improvement of the Ems estuary</vt:lpstr>
      <vt:lpstr>The setting</vt:lpstr>
      <vt:lpstr>What’s going on in the estuary</vt:lpstr>
      <vt:lpstr>Latest insights on sediment concentration</vt:lpstr>
      <vt:lpstr>Reasons behind high sediment concentrations (Van Maren, 2015 and 2016)</vt:lpstr>
      <vt:lpstr>Effect changing system on ecology (Van der Zee, 2019)</vt:lpstr>
      <vt:lpstr>What does this mean and which steps to take</vt:lpstr>
      <vt:lpstr>Examples</vt:lpstr>
      <vt:lpstr>Dollard project</vt:lpstr>
      <vt:lpstr>Marconi Delfzijl - Research on wetland development</vt:lpstr>
      <vt:lpstr>PowerPoint-presentatie</vt:lpstr>
      <vt:lpstr>PowerPoint-presentatie</vt:lpstr>
      <vt:lpstr>Working together with Germany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 of the Ems estuary</dc:title>
  <dc:creator>Dr. Petra Dankers</dc:creator>
  <cp:lastModifiedBy>Hein Sas</cp:lastModifiedBy>
  <cp:revision>11</cp:revision>
  <cp:lastPrinted>2016-05-11T07:06:19Z</cp:lastPrinted>
  <dcterms:created xsi:type="dcterms:W3CDTF">2021-06-16T14:10:49Z</dcterms:created>
  <dcterms:modified xsi:type="dcterms:W3CDTF">2021-06-17T06:17:33Z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ignTemplate">
    <vt:lpwstr>Corporate</vt:lpwstr>
  </property>
  <property fmtid="{D5CDD505-2E9C-101B-9397-08002B2CF9AE}" pid="3" name="SecondLogo">
    <vt:lpwstr/>
  </property>
  <property fmtid="{D5CDD505-2E9C-101B-9397-08002B2CF9AE}" pid="4" name="Author">
    <vt:lpwstr>Dr. Petra Dankers</vt:lpwstr>
  </property>
  <property fmtid="{D5CDD505-2E9C-101B-9397-08002B2CF9AE}" pid="5" name="Date">
    <vt:lpwstr>18 juni 2021</vt:lpwstr>
  </property>
  <property fmtid="{D5CDD505-2E9C-101B-9397-08002B2CF9AE}" pid="6" name="FooterLogo">
    <vt:bool>true</vt:bool>
  </property>
  <property fmtid="{D5CDD505-2E9C-101B-9397-08002B2CF9AE}" pid="7" name="FooterSecLogo">
    <vt:bool>false</vt:bool>
  </property>
  <property fmtid="{D5CDD505-2E9C-101B-9397-08002B2CF9AE}" pid="8" name="FooterDate">
    <vt:bool>true</vt:bool>
  </property>
  <property fmtid="{D5CDD505-2E9C-101B-9397-08002B2CF9AE}" pid="9" name="FooterNumbers">
    <vt:bool>true</vt:bool>
  </property>
  <property fmtid="{D5CDD505-2E9C-101B-9397-08002B2CF9AE}" pid="10" name="FooterTitle">
    <vt:bool>false</vt:bool>
  </property>
  <property fmtid="{D5CDD505-2E9C-101B-9397-08002B2CF9AE}" pid="11" name="RHDHV Template">
    <vt:bool>true</vt:bool>
  </property>
  <property fmtid="{D5CDD505-2E9C-101B-9397-08002B2CF9AE}" pid="12" name="endorsedBrandPath">
    <vt:lpwstr/>
  </property>
  <property fmtid="{D5CDD505-2E9C-101B-9397-08002B2CF9AE}" pid="13" name="PresentationType">
    <vt:lpwstr>On Screen 16x9</vt:lpwstr>
  </property>
  <property fmtid="{D5CDD505-2E9C-101B-9397-08002B2CF9AE}" pid="14" name="Classification">
    <vt:lpwstr>Open</vt:lpwstr>
  </property>
  <property fmtid="{D5CDD505-2E9C-101B-9397-08002B2CF9AE}" pid="15" name="Title2nd">
    <vt:lpwstr/>
  </property>
  <property fmtid="{D5CDD505-2E9C-101B-9397-08002B2CF9AE}" pid="16" name="PresentationText">
    <vt:lpwstr/>
  </property>
</Properties>
</file>