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6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3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27D2DA-C7E8-4169-AB0E-5923D8256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A2A78BF-B771-4D86-BD38-1EADEFAB4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434DCF-6884-4345-BC2E-027F1C2F9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E0C5-3477-413E-8656-F139BBD6D57D}" type="datetimeFigureOut">
              <a:rPr lang="nl-NL" smtClean="0"/>
              <a:t>17-6-2021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206A2D-C201-411B-BD5B-803705B0C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BF5762-C975-4DC7-A8C9-6D189BC66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BF36-0613-4F4A-B3EF-3CDD60FD95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0890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2964C7-DE25-407C-B46E-2F5C24918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107640C-903D-4EA7-9E11-629186037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BFF3D2-066D-4F10-B661-D7FBFB25E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E0C5-3477-413E-8656-F139BBD6D57D}" type="datetimeFigureOut">
              <a:rPr lang="nl-NL" smtClean="0"/>
              <a:t>17-6-2021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ED0789-B181-4B10-A805-CBC0B899F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DEE18F-6AB5-41AF-9D0E-4AA3DF125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BF36-0613-4F4A-B3EF-3CDD60FD95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412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F53CF9F-1F59-4AD0-9BFC-8C99D8CD98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ABFEA26-097B-40D8-80BA-9EA9BA3E9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1ACFE7-3347-496E-88A8-28697DEA3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E0C5-3477-413E-8656-F139BBD6D57D}" type="datetimeFigureOut">
              <a:rPr lang="nl-NL" smtClean="0"/>
              <a:t>17-6-2021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C13AF6-8179-4825-9EBB-0AEC6C8C5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D73839-2563-4BF1-88DD-4E486161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BF36-0613-4F4A-B3EF-3CDD60FD95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706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353D65-7FFA-4AA4-948B-5512AF5B3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096632-E433-488F-A9EA-4D6BD3F23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080C2C-5438-4518-9FA5-2078D73C3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E0C5-3477-413E-8656-F139BBD6D57D}" type="datetimeFigureOut">
              <a:rPr lang="nl-NL" smtClean="0"/>
              <a:t>17-6-2021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543A3E-0E4D-4FAE-AA76-34D05230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6319C6-5CF6-4440-80F5-60F55C24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BF36-0613-4F4A-B3EF-3CDD60FD95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418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889D27-6E4C-4A3F-BD81-87024C400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7B9966-45DD-429F-B957-7F00A9C7A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A59E2E-2851-415B-AEC8-D35651572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E0C5-3477-413E-8656-F139BBD6D57D}" type="datetimeFigureOut">
              <a:rPr lang="nl-NL" smtClean="0"/>
              <a:t>17-6-2021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A4C30B-8E56-49A6-9254-E4A72C864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DAC246-2CC1-4FA7-BF11-DF3BCB1C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BF36-0613-4F4A-B3EF-3CDD60FD95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55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859FA0-CF63-4347-9CBA-A2ADE1825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10CABF-6CC6-407D-8652-0C221CAAF3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6D72454-977A-4FF5-A1D6-EF407029D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7C4F987-0E29-4C3A-B362-B51C8660A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E0C5-3477-413E-8656-F139BBD6D57D}" type="datetimeFigureOut">
              <a:rPr lang="nl-NL" smtClean="0"/>
              <a:t>17-6-2021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3D89EEF-BAA9-4DC7-BF6A-96EF038F8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73EC4A3-01E7-41CE-9333-E4AE386D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BF36-0613-4F4A-B3EF-3CDD60FD95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403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6DE84-AB3A-4AC7-9A85-C15CEDB96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4AE770-99F1-41BD-BF87-06802E851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BD51684-54F2-4C49-B7C6-9D0C997BD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EBFA21C-AC07-4081-B810-45F566C36C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62E3FB3-C34B-438A-9BFF-2DE0FA1CCF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17DD151-76B1-42BF-8858-B6554E380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E0C5-3477-413E-8656-F139BBD6D57D}" type="datetimeFigureOut">
              <a:rPr lang="nl-NL" smtClean="0"/>
              <a:t>17-6-2021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2C8281D-A0DB-4551-8CB9-D1F5B87C7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0CC5D1E-A604-4F21-A339-C5DF14B0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BF36-0613-4F4A-B3EF-3CDD60FD95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608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D6AB3-5B74-4076-9909-BC23F5DC9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E4F8589-C1C6-4400-BDF4-D3B701BB8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E0C5-3477-413E-8656-F139BBD6D57D}" type="datetimeFigureOut">
              <a:rPr lang="nl-NL" smtClean="0"/>
              <a:t>17-6-2021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7C852BE-063F-47E4-A9A6-FF9BDE02D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0DE8490-E4A2-4988-8E91-DC3E9BA7C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BF36-0613-4F4A-B3EF-3CDD60FD95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495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3B78715-0420-4D42-A9C9-2EB4A8D8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E0C5-3477-413E-8656-F139BBD6D57D}" type="datetimeFigureOut">
              <a:rPr lang="nl-NL" smtClean="0"/>
              <a:t>17-6-2021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682B5A3-AA2C-4586-BA82-78B96B1AF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238B5A0-1809-43A2-A73B-904A52A07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BF36-0613-4F4A-B3EF-3CDD60FD95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530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E10BD2-1240-4A80-A45D-1565B2292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7C59E7-4B9A-46BC-A7D9-5997DBC32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FAA4C66-F2B5-4F72-B4F1-4DED4342E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B2975B1-3A86-41AF-8B31-9CB08346D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E0C5-3477-413E-8656-F139BBD6D57D}" type="datetimeFigureOut">
              <a:rPr lang="nl-NL" smtClean="0"/>
              <a:t>17-6-2021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6B76704-FE8A-4B0A-A725-E260420CB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025F8E1-7778-4B83-B87F-4626CA7B0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BF36-0613-4F4A-B3EF-3CDD60FD95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44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1AFDB6-726B-4CC7-A8D9-37EE99232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1BEB9D1-70D5-4A2D-B2E1-859443B64E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241608F-6827-4EE4-83D5-A575F18ED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25F334C-DAEC-4144-94E7-F446ABBEA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E0C5-3477-413E-8656-F139BBD6D57D}" type="datetimeFigureOut">
              <a:rPr lang="nl-NL" smtClean="0"/>
              <a:t>17-6-2021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349C614-529C-4DAA-947C-623519D4C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765D277-7C88-471B-9DE0-D2BEA8AF4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BF36-0613-4F4A-B3EF-3CDD60FD95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474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CE53224-1529-4F31-B054-433218C29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BB885C-C1A5-473A-950D-505F48BD1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0D28D3-8D8D-4F7E-96A4-B96EC4D9AD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3E0C5-3477-413E-8656-F139BBD6D57D}" type="datetimeFigureOut">
              <a:rPr lang="nl-NL" smtClean="0"/>
              <a:t>17-6-2021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F8E0C9F-5565-4DB7-BD12-837A86CCA2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B5C71A-B25C-4719-8AF7-EDA7BAE66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5BF36-0613-4F4A-B3EF-3CDD60FD95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074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63E6FA0-BCD8-42B0-B4E6-4E98AEBC42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5389"/>
            <a:ext cx="12192000" cy="6116403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E8D2167F-4821-49C5-9F4C-C44F782A4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817" y="471752"/>
            <a:ext cx="11053355" cy="936094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3rd Webinar Sediment Solution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69EE7C74-9B51-4CB3-B884-B17890CFA01C}"/>
              </a:ext>
            </a:extLst>
          </p:cNvPr>
          <p:cNvSpPr txBox="1">
            <a:spLocks/>
          </p:cNvSpPr>
          <p:nvPr/>
        </p:nvSpPr>
        <p:spPr>
          <a:xfrm>
            <a:off x="838200" y="-5941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000"/>
              </a:spcBef>
            </a:pPr>
            <a:r>
              <a:rPr lang="en-US" sz="2000" dirty="0">
                <a:solidFill>
                  <a:schemeClr val="bg1"/>
                </a:solidFill>
                <a:latin typeface="Franklin Gothic Demi"/>
                <a:ea typeface="+mn-ea"/>
                <a:cs typeface="+mn-cs"/>
              </a:rPr>
              <a:t>18</a:t>
            </a:r>
            <a:r>
              <a:rPr lang="en-US" sz="2000" baseline="30000" dirty="0">
                <a:solidFill>
                  <a:schemeClr val="bg1"/>
                </a:solidFill>
                <a:latin typeface="Franklin Gothic Demi"/>
                <a:ea typeface="+mn-ea"/>
                <a:cs typeface="+mn-cs"/>
              </a:rPr>
              <a:t>th</a:t>
            </a:r>
            <a:r>
              <a:rPr lang="en-US" sz="2000" dirty="0">
                <a:solidFill>
                  <a:schemeClr val="bg1"/>
                </a:solidFill>
                <a:latin typeface="Franklin Gothic Demi"/>
                <a:ea typeface="+mn-ea"/>
                <a:cs typeface="+mn-cs"/>
              </a:rPr>
              <a:t> of June 2021</a:t>
            </a:r>
            <a:r>
              <a:rPr lang="en-US" sz="2400" dirty="0">
                <a:solidFill>
                  <a:schemeClr val="bg1"/>
                </a:solidFill>
                <a:latin typeface="Franklin Gothic Demi"/>
                <a:ea typeface="+mn-ea"/>
                <a:cs typeface="+mn-cs"/>
              </a:rPr>
              <a:t>					</a:t>
            </a:r>
            <a:br>
              <a:rPr lang="en-US" sz="2400" dirty="0">
                <a:solidFill>
                  <a:schemeClr val="bg1"/>
                </a:solidFill>
                <a:latin typeface="Franklin Gothic Demi"/>
                <a:ea typeface="+mn-ea"/>
                <a:cs typeface="+mn-cs"/>
              </a:rPr>
            </a:br>
            <a:r>
              <a:rPr lang="en-US" sz="2400" dirty="0">
                <a:solidFill>
                  <a:schemeClr val="bg1"/>
                </a:solidFill>
                <a:latin typeface="Franklin Gothic Demi"/>
                <a:ea typeface="+mn-ea"/>
                <a:cs typeface="+mn-cs"/>
              </a:rPr>
              <a:t>Towards a Wadden Sea Sediment solutions Community of Understanding</a:t>
            </a:r>
            <a:endParaRPr lang="nl-NL" sz="2800" dirty="0">
              <a:solidFill>
                <a:schemeClr val="bg1"/>
              </a:solidFill>
            </a:endParaRP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DEA45D16-ED5A-45A4-9634-F5176EABBD06}"/>
              </a:ext>
            </a:extLst>
          </p:cNvPr>
          <p:cNvGrpSpPr/>
          <p:nvPr/>
        </p:nvGrpSpPr>
        <p:grpSpPr>
          <a:xfrm>
            <a:off x="6910297" y="5864190"/>
            <a:ext cx="5173580" cy="980622"/>
            <a:chOff x="6828236" y="5864190"/>
            <a:chExt cx="5173580" cy="980622"/>
          </a:xfrm>
        </p:grpSpPr>
        <p:pic>
          <p:nvPicPr>
            <p:cNvPr id="12" name="Afbeelding 2" descr="Wadden Sea World Heritage">
              <a:extLst>
                <a:ext uri="{FF2B5EF4-FFF2-40B4-BE49-F238E27FC236}">
                  <a16:creationId xmlns:a16="http://schemas.microsoft.com/office/drawing/2014/main" id="{6090ADB4-2A9A-4989-84E4-3F0AE04314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8236" y="6259080"/>
              <a:ext cx="1216382" cy="481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Wadden Sea World Heritage">
              <a:extLst>
                <a:ext uri="{FF2B5EF4-FFF2-40B4-BE49-F238E27FC236}">
                  <a16:creationId xmlns:a16="http://schemas.microsoft.com/office/drawing/2014/main" id="{B73F1924-69E4-4E4A-9566-4DD0B2A4B4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48287" y="5864190"/>
              <a:ext cx="853529" cy="910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oep 2">
              <a:extLst>
                <a:ext uri="{FF2B5EF4-FFF2-40B4-BE49-F238E27FC236}">
                  <a16:creationId xmlns:a16="http://schemas.microsoft.com/office/drawing/2014/main" id="{DAD07981-EEF0-409F-AC1B-4998CFE6DEED}"/>
                </a:ext>
              </a:extLst>
            </p:cNvPr>
            <p:cNvGrpSpPr/>
            <p:nvPr/>
          </p:nvGrpSpPr>
          <p:grpSpPr>
            <a:xfrm>
              <a:off x="9683181" y="6150807"/>
              <a:ext cx="1293544" cy="623814"/>
              <a:chOff x="9724497" y="6150807"/>
              <a:chExt cx="1293544" cy="623814"/>
            </a:xfrm>
          </p:grpSpPr>
          <p:pic>
            <p:nvPicPr>
              <p:cNvPr id="11" name="Afbeelding 3">
                <a:extLst>
                  <a:ext uri="{FF2B5EF4-FFF2-40B4-BE49-F238E27FC236}">
                    <a16:creationId xmlns:a16="http://schemas.microsoft.com/office/drawing/2014/main" id="{19203E84-983F-492B-8F9C-659F9D9F8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24497" y="6150807"/>
                <a:ext cx="1293544" cy="354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Afbeelding 13">
                <a:extLst>
                  <a:ext uri="{FF2B5EF4-FFF2-40B4-BE49-F238E27FC236}">
                    <a16:creationId xmlns:a16="http://schemas.microsoft.com/office/drawing/2014/main" id="{9E7CFA08-664C-43B2-953C-20ED6BBDA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24497" y="6507744"/>
                <a:ext cx="1233404" cy="266877"/>
              </a:xfrm>
              <a:prstGeom prst="rect">
                <a:avLst/>
              </a:prstGeom>
            </p:spPr>
          </p:pic>
        </p:grpSp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14BDEAF3-277F-4360-8993-5411DDD3C925}"/>
                </a:ext>
              </a:extLst>
            </p:cNvPr>
            <p:cNvGrpSpPr/>
            <p:nvPr/>
          </p:nvGrpSpPr>
          <p:grpSpPr>
            <a:xfrm>
              <a:off x="8216181" y="6160127"/>
              <a:ext cx="1295437" cy="684685"/>
              <a:chOff x="8174864" y="6160127"/>
              <a:chExt cx="1295437" cy="684685"/>
            </a:xfrm>
          </p:grpSpPr>
          <p:pic>
            <p:nvPicPr>
              <p:cNvPr id="15" name="Afbeelding 14" descr="Afbeelding met tekst&#10;&#10;Automatisch gegenereerde beschrijving">
                <a:extLst>
                  <a:ext uri="{FF2B5EF4-FFF2-40B4-BE49-F238E27FC236}">
                    <a16:creationId xmlns:a16="http://schemas.microsoft.com/office/drawing/2014/main" id="{BEB7F714-7A3D-4133-8A1B-FD1CF2310C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74864" y="6160127"/>
                <a:ext cx="1295437" cy="481055"/>
              </a:xfrm>
              <a:prstGeom prst="rect">
                <a:avLst/>
              </a:prstGeom>
            </p:spPr>
          </p:pic>
          <p:pic>
            <p:nvPicPr>
              <p:cNvPr id="16" name="Afbeelding 15" descr="Afbeelding met tekening&#10;&#10;Automatisch gegenereerde beschrijving">
                <a:extLst>
                  <a:ext uri="{FF2B5EF4-FFF2-40B4-BE49-F238E27FC236}">
                    <a16:creationId xmlns:a16="http://schemas.microsoft.com/office/drawing/2014/main" id="{3A4226AD-3597-4C3B-BB33-42F70B751E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74864" y="6525000"/>
                <a:ext cx="984036" cy="319812"/>
              </a:xfrm>
              <a:prstGeom prst="rect">
                <a:avLst/>
              </a:prstGeom>
            </p:spPr>
          </p:pic>
        </p:grpSp>
      </p:grpSp>
      <p:sp>
        <p:nvSpPr>
          <p:cNvPr id="19" name="Tekstvak 18">
            <a:extLst>
              <a:ext uri="{FF2B5EF4-FFF2-40B4-BE49-F238E27FC236}">
                <a16:creationId xmlns:a16="http://schemas.microsoft.com/office/drawing/2014/main" id="{C92B323B-50EA-45AF-8F23-08A611AB9182}"/>
              </a:ext>
            </a:extLst>
          </p:cNvPr>
          <p:cNvSpPr txBox="1"/>
          <p:nvPr/>
        </p:nvSpPr>
        <p:spPr>
          <a:xfrm>
            <a:off x="54763" y="6040298"/>
            <a:ext cx="5218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/>
              <a:t>Microphone</a:t>
            </a:r>
            <a:r>
              <a:rPr lang="nl-NL" sz="2400" dirty="0"/>
              <a:t> on </a:t>
            </a:r>
            <a:r>
              <a:rPr lang="nl-NL" sz="2400" dirty="0" err="1"/>
              <a:t>mute</a:t>
            </a:r>
            <a:br>
              <a:rPr lang="nl-NL" sz="2400" dirty="0"/>
            </a:br>
            <a:r>
              <a:rPr lang="nl-NL" sz="2400" dirty="0" err="1"/>
              <a:t>Use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chat </a:t>
            </a:r>
            <a:r>
              <a:rPr lang="nl-NL" sz="2400" dirty="0" err="1"/>
              <a:t>for</a:t>
            </a:r>
            <a:r>
              <a:rPr lang="nl-NL" sz="2400" dirty="0"/>
              <a:t> </a:t>
            </a:r>
            <a:r>
              <a:rPr lang="nl-NL" sz="2400" dirty="0" err="1"/>
              <a:t>questions</a:t>
            </a:r>
            <a:r>
              <a:rPr lang="nl-NL" sz="24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reactions</a:t>
            </a:r>
            <a:endParaRPr lang="nl-NL" sz="2400" dirty="0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1D0E32F7-37A0-4F03-B0A4-1282D2CE97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866021"/>
              </p:ext>
            </p:extLst>
          </p:nvPr>
        </p:nvGraphicFramePr>
        <p:xfrm>
          <a:off x="308983" y="1689404"/>
          <a:ext cx="11463771" cy="3768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7626">
                  <a:extLst>
                    <a:ext uri="{9D8B030D-6E8A-4147-A177-3AD203B41FA5}">
                      <a16:colId xmlns:a16="http://schemas.microsoft.com/office/drawing/2014/main" val="2730778962"/>
                    </a:ext>
                  </a:extLst>
                </a:gridCol>
                <a:gridCol w="6944888">
                  <a:extLst>
                    <a:ext uri="{9D8B030D-6E8A-4147-A177-3AD203B41FA5}">
                      <a16:colId xmlns:a16="http://schemas.microsoft.com/office/drawing/2014/main" val="557136186"/>
                    </a:ext>
                  </a:extLst>
                </a:gridCol>
                <a:gridCol w="3821257">
                  <a:extLst>
                    <a:ext uri="{9D8B030D-6E8A-4147-A177-3AD203B41FA5}">
                      <a16:colId xmlns:a16="http://schemas.microsoft.com/office/drawing/2014/main" val="3444213738"/>
                    </a:ext>
                  </a:extLst>
                </a:gridCol>
              </a:tblGrid>
              <a:tr h="2231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09.30</a:t>
                      </a:r>
                    </a:p>
                  </a:txBody>
                  <a:tcPr marL="56448" marR="56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Welcome </a:t>
                      </a: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and introduction</a:t>
                      </a:r>
                      <a:endParaRPr lang="nl-NL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48" marR="56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Mindert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Vries (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Deltares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nl-NL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48" marR="56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342073"/>
                  </a:ext>
                </a:extLst>
              </a:tr>
              <a:tr h="2157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09.40</a:t>
                      </a:r>
                    </a:p>
                  </a:txBody>
                  <a:tcPr marL="56448" marR="56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Development of the community of understanding</a:t>
                      </a:r>
                      <a:endParaRPr lang="nl-NL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48" marR="56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Wim Schoorlemmer (PRW) &amp; Cristina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Nazzari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(CWSS) 	</a:t>
                      </a:r>
                      <a:endParaRPr lang="nl-NL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48" marR="56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7184897"/>
                  </a:ext>
                </a:extLst>
              </a:tr>
              <a:tr h="211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09.55</a:t>
                      </a:r>
                    </a:p>
                  </a:txBody>
                  <a:tcPr marL="56448" marR="56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‘On sediment-ecology interactions in the Wadden Sea ecosystem’</a:t>
                      </a:r>
                      <a:endParaRPr lang="nl-NL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48" marR="56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Hein Sas (PRW)</a:t>
                      </a:r>
                      <a:endParaRPr lang="nl-NL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48" marR="56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637941"/>
                  </a:ext>
                </a:extLst>
              </a:tr>
              <a:tr h="1979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48" marR="56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Biological effects of suspended sediment in sub and intertidal areas</a:t>
                      </a:r>
                      <a:endParaRPr lang="nl-NL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48" marR="56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Petra </a:t>
                      </a:r>
                      <a:r>
                        <a:rPr lang="en-GB" sz="1600" b="1" dirty="0" err="1">
                          <a:solidFill>
                            <a:schemeClr val="bg1"/>
                          </a:solidFill>
                          <a:effectLst/>
                        </a:rPr>
                        <a:t>Dankers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 (RHDHV)</a:t>
                      </a:r>
                      <a:endParaRPr lang="nl-NL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48" marR="56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0727623"/>
                  </a:ext>
                </a:extLst>
              </a:tr>
              <a:tr h="2183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48" marR="56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Unstructured modelling of the Ems and Elbe estuaries</a:t>
                      </a:r>
                      <a:endParaRPr lang="nl-NL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48" marR="56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dirty="0">
                          <a:solidFill>
                            <a:schemeClr val="bg1"/>
                          </a:solidFill>
                          <a:effectLst/>
                        </a:rPr>
                        <a:t>Johannes Pein (Helmholtz-Zentrum </a:t>
                      </a:r>
                      <a:r>
                        <a:rPr lang="de-DE" sz="1600" b="1" dirty="0" err="1">
                          <a:solidFill>
                            <a:schemeClr val="bg1"/>
                          </a:solidFill>
                          <a:effectLst/>
                        </a:rPr>
                        <a:t>Hereon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nl-NL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48" marR="56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466098"/>
                  </a:ext>
                </a:extLst>
              </a:tr>
              <a:tr h="1968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48" marR="56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Short wrap-up</a:t>
                      </a:r>
                      <a:endParaRPr lang="nl-NL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48" marR="56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Hein Sas</a:t>
                      </a:r>
                      <a:endParaRPr lang="nl-NL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48" marR="56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9139789"/>
                  </a:ext>
                </a:extLst>
              </a:tr>
              <a:tr h="1185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11.05</a:t>
                      </a:r>
                    </a:p>
                  </a:txBody>
                  <a:tcPr marL="56448" marR="56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Break</a:t>
                      </a:r>
                      <a:endParaRPr lang="nl-NL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48" marR="56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nl-NL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48" marR="56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062388"/>
                  </a:ext>
                </a:extLst>
              </a:tr>
              <a:tr h="2546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11.20</a:t>
                      </a:r>
                    </a:p>
                  </a:txBody>
                  <a:tcPr marL="56448" marR="56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‘Sediment application for coastal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defence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and other uses’</a:t>
                      </a:r>
                      <a:endParaRPr lang="nl-NL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48" marR="56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Gerald </a:t>
                      </a:r>
                      <a:r>
                        <a:rPr lang="en-GB" sz="1600" b="1" dirty="0" err="1">
                          <a:solidFill>
                            <a:schemeClr val="bg1"/>
                          </a:solidFill>
                          <a:effectLst/>
                        </a:rPr>
                        <a:t>Herrling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 (Universität Kiel)</a:t>
                      </a:r>
                      <a:endParaRPr lang="nl-NL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48" marR="56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0543217"/>
                  </a:ext>
                </a:extLst>
              </a:tr>
              <a:tr h="2798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48" marR="56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Retaining sediment as foundation for ecosystem services of coastal vegetation</a:t>
                      </a:r>
                      <a:endParaRPr lang="nl-NL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48" marR="56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dirty="0">
                          <a:solidFill>
                            <a:schemeClr val="bg1"/>
                          </a:solidFill>
                          <a:effectLst/>
                        </a:rPr>
                        <a:t>Oliver </a:t>
                      </a:r>
                      <a:r>
                        <a:rPr lang="de-DE" sz="1600" b="1" dirty="0" err="1">
                          <a:solidFill>
                            <a:schemeClr val="bg1"/>
                          </a:solidFill>
                          <a:effectLst/>
                        </a:rPr>
                        <a:t>Lojek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effectLst/>
                        </a:rPr>
                        <a:t> (Leichtweiß-Institute TU Braunschweig)</a:t>
                      </a:r>
                      <a:endParaRPr lang="nl-NL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48" marR="56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6356729"/>
                  </a:ext>
                </a:extLst>
              </a:tr>
              <a:tr h="2388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48" marR="56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Application of surplus Wadden Sea sediment on land.</a:t>
                      </a:r>
                      <a:endParaRPr lang="nl-NL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48" marR="56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1" dirty="0">
                          <a:solidFill>
                            <a:schemeClr val="bg1"/>
                          </a:solidFill>
                          <a:effectLst/>
                        </a:rPr>
                        <a:t>Marcel van den Heuvel (Van Oord)</a:t>
                      </a:r>
                      <a:endParaRPr lang="nl-NL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48" marR="56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367801"/>
                  </a:ext>
                </a:extLst>
              </a:tr>
              <a:tr h="1968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48" marR="56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Short wrap up</a:t>
                      </a:r>
                      <a:endParaRPr lang="nl-NL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48" marR="56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effectLst/>
                        </a:rPr>
                        <a:t>Gerald Herrling</a:t>
                      </a:r>
                      <a:endParaRPr lang="nl-NL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48" marR="56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7797625"/>
                  </a:ext>
                </a:extLst>
              </a:tr>
              <a:tr h="2194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12.30</a:t>
                      </a:r>
                    </a:p>
                  </a:txBody>
                  <a:tcPr marL="56448" marR="56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Future course and possible initiatives</a:t>
                      </a:r>
                      <a:endParaRPr lang="nl-NL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48" marR="56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Michiel Firet (PRW)</a:t>
                      </a:r>
                      <a:endParaRPr lang="nl-NL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48" marR="56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9470670"/>
                  </a:ext>
                </a:extLst>
              </a:tr>
              <a:tr h="1968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12.35</a:t>
                      </a:r>
                    </a:p>
                  </a:txBody>
                  <a:tcPr marL="56448" marR="56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Wrap up and closure</a:t>
                      </a:r>
                      <a:endParaRPr lang="nl-NL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48" marR="56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effectLst/>
                        </a:rPr>
                        <a:t>Mindert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 de Vries</a:t>
                      </a:r>
                      <a:endParaRPr lang="nl-NL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48" marR="56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751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22337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190</Words>
  <Application>Microsoft Office PowerPoint</Application>
  <PresentationFormat>Breedbeeld</PresentationFormat>
  <Paragraphs>36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Franklin Gothic Demi</vt:lpstr>
      <vt:lpstr>Kantoorthema</vt:lpstr>
      <vt:lpstr>3rd Webinar Sediment 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27th of November 2020      Towards a Wadden Sea Sediment solutions Community of Understanding</dc:title>
  <dc:creator>Zijlstra, A.J. (Anja)</dc:creator>
  <cp:lastModifiedBy>Zijlstra, A.J. (Anja)</cp:lastModifiedBy>
  <cp:revision>15</cp:revision>
  <dcterms:created xsi:type="dcterms:W3CDTF">2020-11-26T15:43:57Z</dcterms:created>
  <dcterms:modified xsi:type="dcterms:W3CDTF">2021-06-17T17:54:17Z</dcterms:modified>
</cp:coreProperties>
</file>