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390" r:id="rId2"/>
    <p:sldId id="1795" r:id="rId3"/>
    <p:sldId id="1810" r:id="rId4"/>
    <p:sldId id="1797" r:id="rId5"/>
    <p:sldId id="1737" r:id="rId6"/>
    <p:sldId id="1699" r:id="rId7"/>
    <p:sldId id="1811" r:id="rId8"/>
    <p:sldId id="1707" r:id="rId9"/>
    <p:sldId id="1705" r:id="rId10"/>
    <p:sldId id="1761" r:id="rId11"/>
    <p:sldId id="1798" r:id="rId12"/>
    <p:sldId id="1802" r:id="rId13"/>
    <p:sldId id="1773" r:id="rId14"/>
    <p:sldId id="1806" r:id="rId15"/>
    <p:sldId id="1805" r:id="rId16"/>
    <p:sldId id="1800" r:id="rId17"/>
    <p:sldId id="1807" r:id="rId18"/>
    <p:sldId id="1809" r:id="rId19"/>
  </p:sldIdLst>
  <p:sldSz cx="9144000" cy="6858000" type="screen4x3"/>
  <p:notesSz cx="6797675" cy="9926638"/>
  <p:defaultTextStyle>
    <a:lvl1pPr marL="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521415D9-36F7-43E2-AB2F-B90AF26B5E84}">
      <p14:sectionLst xmlns:p14="http://schemas.microsoft.com/office/powerpoint/2010/main">
        <p14:section name="Standardabschnitt" id="{9C74E23D-CF62-4BF7-8177-0074C07639CF}">
          <p14:sldIdLst>
            <p14:sldId id="1390"/>
            <p14:sldId id="1795"/>
            <p14:sldId id="1810"/>
            <p14:sldId id="1797"/>
            <p14:sldId id="1737"/>
            <p14:sldId id="1699"/>
            <p14:sldId id="1811"/>
            <p14:sldId id="1707"/>
            <p14:sldId id="1705"/>
            <p14:sldId id="1761"/>
            <p14:sldId id="1798"/>
            <p14:sldId id="1802"/>
            <p14:sldId id="1773"/>
            <p14:sldId id="1806"/>
            <p14:sldId id="1805"/>
            <p14:sldId id="1800"/>
            <p14:sldId id="1807"/>
            <p14:sldId id="1809"/>
          </p14:sldIdLst>
        </p14:section>
        <p14:section name="Abschnitt ohne Titel" id="{EB8B0806-E8F9-45EB-BD91-69FABCFAFA6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1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r" initials="A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5208"/>
    <a:srgbClr val="FF6600"/>
    <a:srgbClr val="C6D5FE"/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4" autoAdjust="0"/>
    <p:restoredTop sz="98757" autoAdjust="0"/>
  </p:normalViewPr>
  <p:slideViewPr>
    <p:cSldViewPr>
      <p:cViewPr varScale="1">
        <p:scale>
          <a:sx n="111" d="100"/>
          <a:sy n="111" d="100"/>
        </p:scale>
        <p:origin x="444" y="102"/>
      </p:cViewPr>
      <p:guideLst>
        <p:guide orient="horz" pos="2160"/>
        <p:guide pos="2880"/>
        <p:guide orient="horz" pos="2115"/>
      </p:guideLst>
    </p:cSldViewPr>
  </p:slideViewPr>
  <p:outlineViewPr>
    <p:cViewPr>
      <p:scale>
        <a:sx n="33" d="100"/>
        <a:sy n="33" d="100"/>
      </p:scale>
      <p:origin x="0" y="75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5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7" y="4"/>
            <a:ext cx="2945659" cy="496332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l" latinLnBrk="0">
              <a:defRPr lang="de-DE" sz="1200"/>
            </a:lvl1pPr>
            <a:extLst/>
          </a:lstStyle>
          <a:p>
            <a:endParaRPr lang="de-DE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50450" y="4"/>
            <a:ext cx="2945659" cy="496332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r" latinLnBrk="0">
              <a:defRPr lang="de-DE" sz="1200"/>
            </a:lvl1pPr>
            <a:extLst/>
          </a:lstStyle>
          <a:p>
            <a:fld id="{68F88C59-319B-4332-9A1D-2A62CFCB00D8}" type="datetimeFigureOut">
              <a:rPr lang="de-DE" smtClean="0"/>
              <a:pPr/>
              <a:t>23.04.2021</a:t>
            </a:fld>
            <a:endParaRPr lang="de-DE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7" y="9428588"/>
            <a:ext cx="2945659" cy="496332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l" latinLnBrk="0">
              <a:defRPr lang="de-DE" sz="1200"/>
            </a:lvl1pPr>
            <a:extLst/>
          </a:lstStyle>
          <a:p>
            <a:endParaRPr lang="de-DE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50450" y="9428588"/>
            <a:ext cx="2945659" cy="496332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r" latinLnBrk="0">
              <a:defRPr lang="de-DE" sz="1200"/>
            </a:lvl1pPr>
            <a:extLst/>
          </a:lstStyle>
          <a:p>
            <a:fld id="{B16A41B8-7DC3-4DB6-84E4-E105629EAA3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4354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7" y="4"/>
            <a:ext cx="2945659" cy="496332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l" latinLnBrk="0">
              <a:defRPr lang="de-DE" sz="1200"/>
            </a:lvl1pPr>
            <a:extLst/>
          </a:lstStyle>
          <a:p>
            <a:endParaRPr lang="de-DE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50450" y="4"/>
            <a:ext cx="2945659" cy="496332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r" latinLnBrk="0">
              <a:defRPr lang="de-DE" sz="1200"/>
            </a:lvl1pPr>
            <a:extLst/>
          </a:lstStyle>
          <a:p>
            <a:fld id="{968B300D-05F0-4B43-940D-46DED5A791AD}" type="datetimeFigureOut">
              <a:pPr/>
              <a:t>23.04.2021</a:t>
            </a:fld>
            <a:endParaRPr lang="de-DE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2" tIns="45706" rIns="91412" bIns="45706" rtlCol="0" anchor="ctr"/>
          <a:lstStyle/>
          <a:p>
            <a:endParaRPr lang="de-DE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79768" y="4715158"/>
            <a:ext cx="5438140" cy="4466987"/>
          </a:xfrm>
          <a:prstGeom prst="rect">
            <a:avLst/>
          </a:prstGeom>
        </p:spPr>
        <p:txBody>
          <a:bodyPr vert="horz" lIns="91412" tIns="45706" rIns="91412" bIns="45706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Vierte Ebene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7" y="9428588"/>
            <a:ext cx="2945659" cy="496332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l" latinLnBrk="0">
              <a:defRPr lang="de-DE" sz="1200"/>
            </a:lvl1pPr>
            <a:extLst/>
          </a:lstStyle>
          <a:p>
            <a:endParaRPr lang="de-DE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50450" y="9428588"/>
            <a:ext cx="2945659" cy="496332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r" latinLnBrk="0">
              <a:defRPr lang="de-DE" sz="1200"/>
            </a:lvl1pPr>
            <a:extLst/>
          </a:lstStyle>
          <a:p>
            <a:fld id="{9B26CD33-4337-4529-948A-94F6960B2374}" type="slidenum"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2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2950"/>
            <a:ext cx="4965700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Deshalb hat die Rhön 2014</a:t>
            </a:r>
            <a:r>
              <a:rPr lang="de-DE" baseline="0" dirty="0" smtClean="0"/>
              <a:t> Auszeichnung erhalten – SILBER – </a:t>
            </a:r>
          </a:p>
          <a:p>
            <a:r>
              <a:rPr lang="de-DE" baseline="0" dirty="0" smtClean="0"/>
              <a:t>Wir sollten gemeinsam GOLD anstreben.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0472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1965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2950"/>
            <a:ext cx="4965700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Deshalb hat die Rhön 2014</a:t>
            </a:r>
            <a:r>
              <a:rPr lang="de-DE" baseline="0" dirty="0" smtClean="0"/>
              <a:t> Auszeichnung erhalten – SILBER – </a:t>
            </a:r>
          </a:p>
          <a:p>
            <a:r>
              <a:rPr lang="de-DE" baseline="0" dirty="0" smtClean="0"/>
              <a:t>Wir sollten gemeinsam GOLD anstreben.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2263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i="1" dirty="0" smtClean="0"/>
              <a:t>Umrüstung</a:t>
            </a:r>
            <a:r>
              <a:rPr lang="de-DE" i="1" baseline="0" dirty="0" smtClean="0"/>
              <a:t> in </a:t>
            </a:r>
            <a:r>
              <a:rPr lang="de-DE" i="1" baseline="0" dirty="0" err="1" smtClean="0"/>
              <a:t>Silges</a:t>
            </a:r>
            <a:r>
              <a:rPr lang="de-DE" i="1" baseline="0" dirty="0" smtClean="0"/>
              <a:t>…. Vorher nachher…</a:t>
            </a:r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023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Deshalb hat die Rhön 2014</a:t>
            </a:r>
            <a:r>
              <a:rPr lang="de-DE" baseline="0" dirty="0" smtClean="0"/>
              <a:t> Auszeichnung erhalten – SILBER – </a:t>
            </a:r>
          </a:p>
          <a:p>
            <a:r>
              <a:rPr lang="de-DE" baseline="0" dirty="0" smtClean="0"/>
              <a:t>Wir sollten gemeinsam GOLD anstreben.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70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de-DE"/>
            </a:lvl1pPr>
            <a:extLst/>
          </a:lstStyle>
          <a:p>
            <a:r>
              <a:rPr kumimoji="0" lang="de-DE"/>
              <a:t>Fotoalbumtitel durch Klicken hinzufügen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/>
            </a:pPr>
            <a:endParaRPr kumimoji="0" lang="de-DE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de-DE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Datum und andere Details durch Klicken hinzufügen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de-DE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, Querforma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, gemis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de-DE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, Hochformat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de-DE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de-DE" sz="1600" baseline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de-DE" sz="1600" baseline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de-DE" sz="1600" baseline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, Querforma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de-DE" sz="1600" baseline="0"/>
            </a:lvl1pPr>
            <a:extLst/>
          </a:lstStyle>
          <a:p>
            <a:pPr lvl="0"/>
            <a:r>
              <a:rPr kumimoji="0" lang="de-DE"/>
              <a:t>Beschriftung durch Klicken hinzufügen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de-DE" sz="1600" baseline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de-DE" sz="1600" baseline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de-DE" sz="1600" baseline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, Hochformat mit große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de-DE" sz="2400" baseline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: 1 Hochformat mit 3 Quer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: 3 Querformat mit 2 Hoch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: 3 Hochformat mit 2 Quer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dratisch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de-DE" sz="1800" i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, quadratisch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de-DE" sz="1800" i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de-DE" sz="1800" i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Querforma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de-DE" sz="1800" i="0"/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pPr/>
              <a:t>23.04.2021</a:t>
            </a:fld>
            <a:endParaRPr kumimoji="0" lang="de-DE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de-DE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pPr/>
              <a:t>‹Nr.›</a:t>
            </a:fld>
            <a:endParaRPr kumimoji="0"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Hochforma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rformat (Voll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de-DE" i="0"/>
              <a:t>Ganzseitiges Bild</a:t>
            </a:r>
            <a:r>
              <a:rPr kumimoji="0" lang="de-DE" i="0" baseline="0"/>
              <a:t> durch Klicken auf Symbol </a:t>
            </a:r>
            <a:r>
              <a:rPr kumimoji="0" lang="de-DE" i="0"/>
              <a:t>hinzufügen</a:t>
            </a:r>
            <a:endParaRPr kumimoji="0" lang="de-DE" i="0" baseline="0"/>
          </a:p>
          <a:p>
            <a:pPr marL="0" marR="0" indent="0" algn="ctr">
              <a:buFontTx/>
              <a:buNone/>
            </a:pPr>
            <a:endParaRPr kumimoji="0" lang="de-DE" i="0"/>
          </a:p>
          <a:p>
            <a:pPr algn="ctr">
              <a:buFontTx/>
              <a:buNone/>
            </a:pPr>
            <a:endParaRPr kumimoji="0" lang="de-DE" i="0"/>
          </a:p>
          <a:p>
            <a:pPr algn="ctr">
              <a:buFontTx/>
              <a:buNone/>
            </a:pPr>
            <a:endParaRPr kumimoji="0" lang="de-DE" i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de-DE" baseline="0"/>
            </a:lvl1pPr>
            <a:extLst/>
          </a:lstStyle>
          <a:p>
            <a:r>
              <a:rPr kumimoji="0" lang="de-DE"/>
              <a:t>Abschnittstitel durch Klicken hinzufügen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de-DE" sz="1800"/>
            </a:lvl1pPr>
            <a:extLst/>
          </a:lstStyle>
          <a:p>
            <a:pPr lvl="0"/>
            <a:r>
              <a:rPr kumimoji="0" lang="de-DE"/>
              <a:t>Untertitel durch Klicken hinzufügen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, Hochformat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, Querformat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, gemisch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de-DE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, Hochformat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de-DE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de-DE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de-DE"/>
              <a:t>Überschrift durch Klicken hinzufügen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kumimoji="0" lang="de-DE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de-DE" smtClean="0"/>
              <a:t>Titelmasterformat durch Klicken bearbeiten</a:t>
            </a:r>
            <a:endParaRPr kumimoji="0" lang="en-US" smtClean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de-DE"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kumimoji="0" lang="de-DE" sz="1200">
                <a:solidFill>
                  <a:schemeClr val="tx2"/>
                </a:solidFill>
              </a:rPr>
              <a:pPr/>
              <a:t>23.04.2021</a:t>
            </a:fld>
            <a:endParaRPr kumimoji="0" lang="de-DE" sz="120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de-DE"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kumimoji="0" lang="de-DE" sz="120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de-DE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de-DE" sz="1200">
                <a:solidFill>
                  <a:schemeClr val="tx2"/>
                </a:solidFill>
              </a:rPr>
              <a:pPr algn="r"/>
              <a:t>‹Nr.›</a:t>
            </a:fld>
            <a:endParaRPr kumimoji="0" lang="de-DE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de-DE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de-DE">
          <a:solidFill>
            <a:schemeClr val="tx2"/>
          </a:solidFill>
        </a:defRPr>
      </a:lvl2pPr>
      <a:lvl3pPr eaLnBrk="1" latinLnBrk="0" hangingPunct="1">
        <a:defRPr kumimoji="0" lang="de-DE">
          <a:solidFill>
            <a:schemeClr val="tx2"/>
          </a:solidFill>
        </a:defRPr>
      </a:lvl3pPr>
      <a:lvl4pPr eaLnBrk="1" latinLnBrk="0" hangingPunct="1">
        <a:defRPr kumimoji="0" lang="de-DE">
          <a:solidFill>
            <a:schemeClr val="tx2"/>
          </a:solidFill>
        </a:defRPr>
      </a:lvl4pPr>
      <a:lvl5pPr eaLnBrk="1" latinLnBrk="0" hangingPunct="1">
        <a:defRPr kumimoji="0" lang="de-DE">
          <a:solidFill>
            <a:schemeClr val="tx2"/>
          </a:solidFill>
        </a:defRPr>
      </a:lvl5pPr>
      <a:lvl6pPr eaLnBrk="1" latinLnBrk="0" hangingPunct="1">
        <a:defRPr kumimoji="0" lang="de-DE">
          <a:solidFill>
            <a:schemeClr val="tx2"/>
          </a:solidFill>
        </a:defRPr>
      </a:lvl6pPr>
      <a:lvl7pPr eaLnBrk="1" latinLnBrk="0" hangingPunct="1">
        <a:defRPr kumimoji="0" lang="de-DE">
          <a:solidFill>
            <a:schemeClr val="tx2"/>
          </a:solidFill>
        </a:defRPr>
      </a:lvl7pPr>
      <a:lvl8pPr eaLnBrk="1" latinLnBrk="0" hangingPunct="1">
        <a:defRPr kumimoji="0" lang="de-DE">
          <a:solidFill>
            <a:schemeClr val="tx2"/>
          </a:solidFill>
        </a:defRPr>
      </a:lvl8pPr>
      <a:lvl9pPr eaLnBrk="1" latinLnBrk="0" hangingPunct="1">
        <a:defRPr kumimoji="0" lang="de-DE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de-DE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de-DE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de-DE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de-DE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de-DE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de-DE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de-DE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de-DE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de-DE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de-DE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de-DE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de-DE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de-DE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de-DE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de-DE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de-DE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de-DE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de-DE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10" Type="http://schemas.openxmlformats.org/officeDocument/2006/relationships/image" Target="../media/image30.pn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8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44.jpeg"/><Relationship Id="rId3" Type="http://schemas.openxmlformats.org/officeDocument/2006/relationships/hyperlink" Target="http://www.lichtverschmutzung.de/seiten/tipps.php#empfehlungen" TargetMode="External"/><Relationship Id="rId7" Type="http://schemas.openxmlformats.org/officeDocument/2006/relationships/image" Target="../media/image24.jpg"/><Relationship Id="rId12" Type="http://schemas.openxmlformats.org/officeDocument/2006/relationships/image" Target="../media/image43.png"/><Relationship Id="rId2" Type="http://schemas.openxmlformats.org/officeDocument/2006/relationships/hyperlink" Target="https://biosphaerenreservat-rhoen.de/sternenpark" TargetMode="Externa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png"/><Relationship Id="rId11" Type="http://schemas.openxmlformats.org/officeDocument/2006/relationships/image" Target="../media/image42.png"/><Relationship Id="rId5" Type="http://schemas.openxmlformats.org/officeDocument/2006/relationships/image" Target="../media/image26.png"/><Relationship Id="rId10" Type="http://schemas.openxmlformats.org/officeDocument/2006/relationships/image" Target="../media/image41.jpe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8216431" y="-1601761"/>
            <a:ext cx="836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Lichtimmissionen, Artenschutz und Bürgerbelange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249" y="6277768"/>
            <a:ext cx="2354241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0" r="6448" b="18758"/>
          <a:stretch>
            <a:fillRect/>
          </a:stretch>
        </p:blipFill>
        <p:spPr bwMode="auto">
          <a:xfrm>
            <a:off x="5762965" y="6205717"/>
            <a:ext cx="843029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731" y="5132847"/>
            <a:ext cx="1374561" cy="959599"/>
          </a:xfrm>
          <a:prstGeom prst="rect">
            <a:avLst/>
          </a:prstGeom>
        </p:spPr>
      </p:pic>
      <p:sp>
        <p:nvSpPr>
          <p:cNvPr id="13" name="Textfeld 8"/>
          <p:cNvSpPr txBox="1">
            <a:spLocks noChangeArrowheads="1"/>
          </p:cNvSpPr>
          <p:nvPr/>
        </p:nvSpPr>
        <p:spPr bwMode="auto">
          <a:xfrm>
            <a:off x="239577" y="5828822"/>
            <a:ext cx="563909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A94543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8C3836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A94543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A94543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A94543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A94543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A94543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A94543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de-DE" altLang="de-DE" sz="1200" dirty="0">
                <a:latin typeface="Century Gothic" panose="020B0502020202020204" pitchFamily="34" charset="0"/>
              </a:rPr>
              <a:t>Sabine Frank</a:t>
            </a:r>
            <a:r>
              <a:rPr lang="de-DE" altLang="de-DE" sz="1200" dirty="0" smtClean="0">
                <a:latin typeface="Century Gothic" panose="020B0502020202020204" pitchFamily="34" charset="0"/>
              </a:rPr>
              <a:t>, Landkreis /Council </a:t>
            </a:r>
            <a:r>
              <a:rPr lang="de-DE" altLang="de-DE" sz="1200" dirty="0" err="1" smtClean="0">
                <a:latin typeface="Century Gothic" panose="020B0502020202020204" pitchFamily="34" charset="0"/>
              </a:rPr>
              <a:t>Borrough</a:t>
            </a:r>
            <a:r>
              <a:rPr lang="de-DE" altLang="de-DE" sz="1200" dirty="0" smtClean="0">
                <a:latin typeface="Century Gothic" panose="020B0502020202020204" pitchFamily="34" charset="0"/>
              </a:rPr>
              <a:t> </a:t>
            </a:r>
            <a:r>
              <a:rPr lang="de-DE" altLang="de-DE" sz="1200" dirty="0" err="1" smtClean="0">
                <a:latin typeface="Century Gothic" panose="020B0502020202020204" pitchFamily="34" charset="0"/>
              </a:rPr>
              <a:t>of</a:t>
            </a:r>
            <a:r>
              <a:rPr lang="de-DE" altLang="de-DE" sz="1200" dirty="0" smtClean="0">
                <a:latin typeface="Century Gothic" panose="020B0502020202020204" pitchFamily="34" charset="0"/>
              </a:rPr>
              <a:t> Fulda,</a:t>
            </a:r>
          </a:p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de-DE" altLang="de-DE" sz="1200" dirty="0" smtClean="0">
                <a:latin typeface="Century Gothic" panose="020B0502020202020204" pitchFamily="34" charset="0"/>
              </a:rPr>
              <a:t>Landkreis </a:t>
            </a:r>
            <a:r>
              <a:rPr lang="de-DE" altLang="de-DE" sz="1200" dirty="0">
                <a:latin typeface="Century Gothic" panose="020B0502020202020204" pitchFamily="34" charset="0"/>
              </a:rPr>
              <a:t>Fulda, </a:t>
            </a:r>
            <a:r>
              <a:rPr lang="de-DE" altLang="de-DE" sz="1200" dirty="0" smtClean="0">
                <a:latin typeface="Century Gothic" panose="020B0502020202020204" pitchFamily="34" charset="0"/>
              </a:rPr>
              <a:t>Fachstelle Sternenpark UNESCO </a:t>
            </a:r>
            <a:r>
              <a:rPr lang="de-DE" altLang="de-DE" sz="1200" dirty="0">
                <a:latin typeface="Century Gothic" panose="020B0502020202020204" pitchFamily="34" charset="0"/>
              </a:rPr>
              <a:t>Biosphärenreservat </a:t>
            </a:r>
            <a:r>
              <a:rPr lang="de-DE" altLang="de-DE" sz="1200" dirty="0" smtClean="0">
                <a:latin typeface="Century Gothic" panose="020B0502020202020204" pitchFamily="34" charset="0"/>
              </a:rPr>
              <a:t>Rhön  wissenschaftliche Begleitung: Dr. Andreas Hänel</a:t>
            </a:r>
          </a:p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de-DE" altLang="de-DE" sz="1200" dirty="0" smtClean="0">
                <a:latin typeface="Century Gothic" panose="020B0502020202020204" pitchFamily="34" charset="0"/>
              </a:rPr>
              <a:t>Arbeitskreis Naturschutz Landkreis Fulda</a:t>
            </a:r>
            <a:endParaRPr lang="de-DE" altLang="de-DE" sz="1200" dirty="0">
              <a:latin typeface="Century Gothic" panose="020B0502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26119" y="3329481"/>
            <a:ext cx="76865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Policies</a:t>
            </a:r>
            <a:r>
              <a:rPr lang="de-DE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de-DE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effective</a:t>
            </a:r>
            <a:r>
              <a:rPr lang="de-DE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measures</a:t>
            </a:r>
            <a:r>
              <a:rPr lang="de-DE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</a:p>
          <a:p>
            <a:pPr algn="ctr"/>
            <a:r>
              <a:rPr lang="de-DE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de-DE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ight</a:t>
            </a:r>
            <a:r>
              <a:rPr lang="de-DE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Scape</a:t>
            </a:r>
            <a:r>
              <a:rPr lang="de-DE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r>
              <a:rPr lang="de-DE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de-DE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experience</a:t>
            </a:r>
            <a:r>
              <a:rPr lang="de-DE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DSP Rhön/DSC Fulda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/>
          <a:srcRect l="17319" t="21651" r="17319" b="11474"/>
          <a:stretch/>
        </p:blipFill>
        <p:spPr>
          <a:xfrm>
            <a:off x="1348700" y="0"/>
            <a:ext cx="6352031" cy="332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00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452320" y="5661248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Fulda</a:t>
            </a:r>
          </a:p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2200 K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2941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8" t="33234" r="21814" b="13941"/>
          <a:stretch/>
        </p:blipFill>
        <p:spPr bwMode="auto">
          <a:xfrm>
            <a:off x="755576" y="836712"/>
            <a:ext cx="7967483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300192" y="6453336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www.spektrum.de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46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3564936" y="2972904"/>
            <a:ext cx="2361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Improving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Darkness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feil nach links 8"/>
          <p:cNvSpPr/>
          <p:nvPr/>
        </p:nvSpPr>
        <p:spPr>
          <a:xfrm>
            <a:off x="467544" y="2708920"/>
            <a:ext cx="2985768" cy="10081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71600" y="3981016"/>
            <a:ext cx="302433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Existing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Luminaires: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Voluntary or funded conversion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optimization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Beware: Right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Continuance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926528" y="898145"/>
            <a:ext cx="2317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Light:</a:t>
            </a:r>
            <a:endParaRPr lang="en-US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Avoiding light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immissions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legally effective policies!</a:t>
            </a:r>
            <a:endParaRPr lang="de-D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feil nach rechts 13"/>
          <p:cNvSpPr/>
          <p:nvPr/>
        </p:nvSpPr>
        <p:spPr>
          <a:xfrm>
            <a:off x="5926528" y="2708920"/>
            <a:ext cx="2893944" cy="100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645308" y="4318164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Specification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Avoidance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in:</a:t>
            </a:r>
          </a:p>
          <a:p>
            <a:pPr marL="285750" indent="-285750">
              <a:buFontTx/>
              <a:buChar char="-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Tender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Documents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Property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Purchase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Contracts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Land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plan</a:t>
            </a:r>
          </a:p>
          <a:p>
            <a:pPr marL="285750" indent="-285750">
              <a:buFontTx/>
              <a:buChar char="-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Permission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804248" y="3342236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dirty="0" smtClean="0">
                <a:solidFill>
                  <a:srgbClr val="FF0000"/>
                </a:solidFill>
                <a:sym typeface="Webdings" panose="05030102010509060703" pitchFamily="18" charset="2"/>
              </a:rPr>
              <a:t></a:t>
            </a:r>
            <a:endParaRPr lang="de-DE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3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 animBg="1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4" t="9433" r="20725" b="32421"/>
          <a:stretch/>
        </p:blipFill>
        <p:spPr bwMode="auto">
          <a:xfrm>
            <a:off x="2580877" y="1314636"/>
            <a:ext cx="1569929" cy="225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2" t="7878" r="31588" b="12449"/>
          <a:stretch/>
        </p:blipFill>
        <p:spPr bwMode="auto">
          <a:xfrm>
            <a:off x="4755151" y="1226154"/>
            <a:ext cx="1655190" cy="231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2" y="4013629"/>
            <a:ext cx="2232248" cy="150118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41" y="4013629"/>
            <a:ext cx="2232248" cy="1501187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459313" y="49386"/>
            <a:ext cx="8473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de-DE" b="1" dirty="0" err="1" smtClean="0">
                <a:latin typeface="Calibri" panose="020F0502020204030204" pitchFamily="34" charset="0"/>
              </a:rPr>
              <a:t>Define</a:t>
            </a:r>
            <a:r>
              <a:rPr lang="de-DE" b="1" dirty="0" smtClean="0">
                <a:latin typeface="Calibri" panose="020F0502020204030204" pitchFamily="34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</a:rPr>
              <a:t>technical</a:t>
            </a:r>
            <a:r>
              <a:rPr lang="de-DE" b="1" dirty="0" smtClean="0">
                <a:latin typeface="Calibri" panose="020F0502020204030204" pitchFamily="34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</a:rPr>
              <a:t>specification</a:t>
            </a:r>
            <a:r>
              <a:rPr lang="de-DE" b="1" dirty="0" smtClean="0">
                <a:latin typeface="Calibri" panose="020F0502020204030204" pitchFamily="34" charset="0"/>
              </a:rPr>
              <a:t>  2. </a:t>
            </a:r>
            <a:r>
              <a:rPr lang="de-DE" b="1" dirty="0" err="1" smtClean="0">
                <a:latin typeface="Calibri" panose="020F0502020204030204" pitchFamily="34" charset="0"/>
              </a:rPr>
              <a:t>Develop</a:t>
            </a:r>
            <a:r>
              <a:rPr lang="de-DE" b="1" dirty="0" smtClean="0">
                <a:latin typeface="Calibri" panose="020F0502020204030204" pitchFamily="34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</a:rPr>
              <a:t>planning</a:t>
            </a:r>
            <a:r>
              <a:rPr lang="de-DE" b="1" dirty="0" smtClean="0">
                <a:latin typeface="Calibri" panose="020F0502020204030204" pitchFamily="34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</a:rPr>
              <a:t>aids</a:t>
            </a:r>
            <a:endParaRPr lang="de-DE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7" t="9910" r="20431" b="32912"/>
          <a:stretch/>
        </p:blipFill>
        <p:spPr bwMode="auto">
          <a:xfrm>
            <a:off x="393738" y="1314636"/>
            <a:ext cx="1582794" cy="228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005064"/>
            <a:ext cx="2232249" cy="150118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8"/>
          <a:srcRect l="37988" t="14157" r="39143" b="29310"/>
          <a:stretch/>
        </p:blipFill>
        <p:spPr>
          <a:xfrm>
            <a:off x="6967558" y="1256490"/>
            <a:ext cx="1496890" cy="229356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9"/>
          <a:srcRect l="33468" t="13811" r="33851" b="1140"/>
          <a:stretch/>
        </p:blipFill>
        <p:spPr>
          <a:xfrm>
            <a:off x="0" y="0"/>
            <a:ext cx="4776223" cy="673274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0"/>
          <a:srcRect l="34743" t="13810" r="35333" b="7683"/>
          <a:stretch/>
        </p:blipFill>
        <p:spPr>
          <a:xfrm>
            <a:off x="4450488" y="49386"/>
            <a:ext cx="4737860" cy="673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29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29935" t="12358" r="29509" b="4775"/>
          <a:stretch/>
        </p:blipFill>
        <p:spPr>
          <a:xfrm>
            <a:off x="6588224" y="3645024"/>
            <a:ext cx="1855274" cy="286726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17713" t="42005" r="18894" b="-158"/>
          <a:stretch/>
        </p:blipFill>
        <p:spPr>
          <a:xfrm>
            <a:off x="395536" y="3645024"/>
            <a:ext cx="5796644" cy="288032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51520" y="231370"/>
            <a:ext cx="857932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Prevention in advance - 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Binding specifications in the land purchase agreement</a:t>
            </a:r>
            <a:endParaRPr lang="de-DE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l="18894" t="26739" r="20864" b="28920"/>
          <a:stretch/>
        </p:blipFill>
        <p:spPr>
          <a:xfrm>
            <a:off x="251520" y="1361228"/>
            <a:ext cx="4515256" cy="18002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932040" y="1484784"/>
            <a:ext cx="3826792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Avoidance/reduction of light </a:t>
            </a:r>
            <a:r>
              <a:rPr lang="en-US" sz="9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immissions</a:t>
            </a:r>
            <a:r>
              <a:rPr lang="en-US" sz="9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order to avoid any nuisance for the people in the districts of </a:t>
            </a:r>
            <a:r>
              <a:rPr lang="en-US" sz="9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Neuhof</a:t>
            </a:r>
            <a:r>
              <a:rPr lang="en-US" sz="9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buyer undertakes, that he will permanently ensure that no light </a:t>
            </a:r>
            <a:r>
              <a:rPr lang="en-US" sz="9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immissions</a:t>
            </a:r>
            <a:r>
              <a:rPr lang="en-US" sz="9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or as few as possible, emanate from </a:t>
            </a:r>
            <a:r>
              <a:rPr lang="en-US" sz="9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 property. In </a:t>
            </a:r>
            <a:r>
              <a:rPr lang="en-US" sz="9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sense of sustainability and "the protection of the night from avoidable light </a:t>
            </a:r>
            <a:r>
              <a:rPr lang="en-US" sz="9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immissions</a:t>
            </a:r>
            <a:r>
              <a:rPr lang="en-US" sz="9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". the municipality </a:t>
            </a:r>
            <a:r>
              <a:rPr lang="en-US" sz="9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9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Neuhof</a:t>
            </a:r>
            <a:r>
              <a:rPr lang="en-US" sz="9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refers </a:t>
            </a:r>
            <a:r>
              <a:rPr lang="en-US" sz="9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"Planning aid for companies and municipalities: Environmentally Compatible Lighting at Workplaces, Parking Lots and Advertising Facilities", published by the UNESCO Biosphere Reserve Rhön, and the brochure "</a:t>
            </a:r>
            <a:r>
              <a:rPr lang="en-US" sz="9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Nachhaltige</a:t>
            </a:r>
            <a:r>
              <a:rPr lang="en-US" sz="9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Outdoor Lighting", published by the Hessian Ministry for the Environment, Climate Protection, Agriculture and </a:t>
            </a:r>
            <a:r>
              <a:rPr lang="en-US" sz="9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Consumer</a:t>
            </a:r>
            <a:endParaRPr lang="de-DE" sz="9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7869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90106" y="260648"/>
            <a:ext cx="857932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Prevention in advance 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Funding and Call for Tender guidelines: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Specify requirements for the avoidance of light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immissions</a:t>
            </a:r>
            <a:endParaRPr lang="en-US" sz="20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3" t="13444" r="36962" b="26132"/>
          <a:stretch/>
        </p:blipFill>
        <p:spPr bwMode="auto">
          <a:xfrm>
            <a:off x="395536" y="2803578"/>
            <a:ext cx="2679269" cy="382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39805" t="12889" r="36607" b="14420"/>
          <a:stretch/>
        </p:blipFill>
        <p:spPr>
          <a:xfrm>
            <a:off x="6372199" y="2587554"/>
            <a:ext cx="2503290" cy="4036406"/>
          </a:xfrm>
          <a:prstGeom prst="rect">
            <a:avLst/>
          </a:prstGeom>
        </p:spPr>
      </p:pic>
      <p:sp>
        <p:nvSpPr>
          <p:cNvPr id="3" name="Pfeil nach links und rechts 2"/>
          <p:cNvSpPr/>
          <p:nvPr/>
        </p:nvSpPr>
        <p:spPr>
          <a:xfrm>
            <a:off x="2923303" y="3275105"/>
            <a:ext cx="3600399" cy="22322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What role do requirements for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more environmentally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friendly lighting play?</a:t>
            </a:r>
          </a:p>
          <a:p>
            <a:pPr algn="ctr"/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21262" t="32711" r="40938" b="33851"/>
          <a:stretch/>
        </p:blipFill>
        <p:spPr>
          <a:xfrm>
            <a:off x="2838446" y="1411773"/>
            <a:ext cx="3544887" cy="169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0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051720" y="224879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Best Practice Beispiel: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Adjustment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documents</a:t>
            </a:r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funding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floodlights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sports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14451" t="27545" r="39650" b="599"/>
          <a:stretch/>
        </p:blipFill>
        <p:spPr>
          <a:xfrm>
            <a:off x="1619672" y="1340768"/>
            <a:ext cx="5661629" cy="532859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34250" t="44761" r="10850" b="27545"/>
          <a:stretch/>
        </p:blipFill>
        <p:spPr>
          <a:xfrm>
            <a:off x="683568" y="3212976"/>
            <a:ext cx="7835244" cy="237626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/>
          <a:srcRect l="37988" t="14157" r="39143" b="29310"/>
          <a:stretch/>
        </p:blipFill>
        <p:spPr>
          <a:xfrm>
            <a:off x="7468960" y="332656"/>
            <a:ext cx="1496890" cy="229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90106" y="260648"/>
            <a:ext cx="857932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Prevention in 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advance: 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Binding Specifications in</a:t>
            </a:r>
            <a:endParaRPr lang="en-US" sz="20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 development 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and building permissions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11019" t="12201" r="11808" b="10020"/>
          <a:stretch/>
        </p:blipFill>
        <p:spPr>
          <a:xfrm>
            <a:off x="0" y="1340768"/>
            <a:ext cx="9144000" cy="499187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969476" y="2564904"/>
            <a:ext cx="5220580" cy="175432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Legal Basis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Binding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Specifiations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a.o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. German Building Code Baugesetzbuch:</a:t>
            </a:r>
          </a:p>
          <a:p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§ 9 Abs. 1 Nr. 20 BauGB und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§ 9 Abs. 1 Nr. 24 BauGB</a:t>
            </a:r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l="33463" t="41277" r="22832" b="34008"/>
          <a:stretch/>
        </p:blipFill>
        <p:spPr>
          <a:xfrm>
            <a:off x="755576" y="2276872"/>
            <a:ext cx="799288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3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57773" y="86057"/>
            <a:ext cx="85689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 err="1" smtClean="0">
                <a:latin typeface="Calibri" panose="020F0502020204030204" pitchFamily="34" charset="0"/>
              </a:rPr>
              <a:t>Planning</a:t>
            </a:r>
            <a:r>
              <a:rPr lang="de-DE" dirty="0" smtClean="0">
                <a:latin typeface="Calibri" panose="020F0502020204030204" pitchFamily="34" charset="0"/>
              </a:rPr>
              <a:t> Aids </a:t>
            </a:r>
            <a:r>
              <a:rPr lang="de-DE" dirty="0" err="1" smtClean="0">
                <a:latin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</a:rPr>
              <a:t> Summary </a:t>
            </a:r>
            <a:r>
              <a:rPr lang="de-DE" dirty="0" err="1" smtClean="0">
                <a:latin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Suggestions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for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Policies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can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be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downloaded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here</a:t>
            </a:r>
            <a:r>
              <a:rPr lang="de-DE" dirty="0" smtClean="0">
                <a:latin typeface="Calibri" panose="020F0502020204030204" pitchFamily="34" charset="0"/>
              </a:rPr>
              <a:t>:</a:t>
            </a:r>
          </a:p>
          <a:p>
            <a:pPr algn="ctr"/>
            <a:r>
              <a:rPr lang="de-DE" sz="1600" dirty="0" smtClean="0">
                <a:latin typeface="Calibri" panose="020F0502020204030204" pitchFamily="34" charset="0"/>
                <a:hlinkClick r:id="rId2"/>
              </a:rPr>
              <a:t>https</a:t>
            </a:r>
            <a:r>
              <a:rPr lang="de-DE" sz="1600" dirty="0">
                <a:latin typeface="Calibri" panose="020F0502020204030204" pitchFamily="34" charset="0"/>
                <a:hlinkClick r:id="rId2"/>
              </a:rPr>
              <a:t>://</a:t>
            </a:r>
            <a:r>
              <a:rPr lang="de-DE" sz="1600" dirty="0" smtClean="0">
                <a:latin typeface="Calibri" panose="020F0502020204030204" pitchFamily="34" charset="0"/>
                <a:hlinkClick r:id="rId2"/>
              </a:rPr>
              <a:t>biosphaerenreservat-rhoen.de/sternenpark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</a:rPr>
              <a:t>and</a:t>
            </a:r>
            <a:endParaRPr lang="de-DE" sz="1600" dirty="0" smtClean="0">
              <a:latin typeface="Calibri" panose="020F0502020204030204" pitchFamily="34" charset="0"/>
            </a:endParaRPr>
          </a:p>
          <a:p>
            <a:pPr algn="ctr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Dark Sky - Initiative gegen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Lichtverschmutzung</a:t>
            </a:r>
            <a:r>
              <a:rPr lang="de-DE" sz="1600" dirty="0" smtClean="0">
                <a:latin typeface="Calibri" panose="020F0502020204030204" pitchFamily="34" charset="0"/>
              </a:rPr>
              <a:t> </a:t>
            </a:r>
            <a:endParaRPr lang="de-DE" sz="1600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4" t="9433" r="20725" b="32421"/>
          <a:stretch/>
        </p:blipFill>
        <p:spPr bwMode="auto">
          <a:xfrm>
            <a:off x="348092" y="1298576"/>
            <a:ext cx="1569929" cy="225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7" t="9910" r="20431" b="32912"/>
          <a:stretch/>
        </p:blipFill>
        <p:spPr bwMode="auto">
          <a:xfrm>
            <a:off x="2160707" y="1231275"/>
            <a:ext cx="1582794" cy="228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2" t="7878" r="31588" b="12449"/>
          <a:stretch/>
        </p:blipFill>
        <p:spPr bwMode="auto">
          <a:xfrm>
            <a:off x="3864844" y="1268760"/>
            <a:ext cx="1655190" cy="231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36" y="3908810"/>
            <a:ext cx="2232248" cy="150118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40" y="3908810"/>
            <a:ext cx="2232248" cy="150118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44" y="3892216"/>
            <a:ext cx="2232249" cy="150118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687940" y="2987659"/>
            <a:ext cx="44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…</a:t>
            </a:r>
            <a:endParaRPr lang="de-DE" dirty="0"/>
          </a:p>
        </p:txBody>
      </p:sp>
      <p:pic>
        <p:nvPicPr>
          <p:cNvPr id="1031" name="Picture 7" descr="S:\Logos, Grafiken, Karten\Grafiken HMU Geld 2018\Grafik Strahler\AAA Lampengrafik_Hausbeleuchtung-Beispiele_mini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569" y="3815813"/>
            <a:ext cx="1373825" cy="150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11"/>
          <a:srcRect l="27050" t="13323" r="46850" b="23802"/>
          <a:stretch/>
        </p:blipFill>
        <p:spPr>
          <a:xfrm>
            <a:off x="5679143" y="1268760"/>
            <a:ext cx="1551392" cy="224684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12"/>
          <a:srcRect l="33350" t="14072" r="35150" b="8084"/>
          <a:stretch/>
        </p:blipFill>
        <p:spPr>
          <a:xfrm>
            <a:off x="7473221" y="1268760"/>
            <a:ext cx="1504965" cy="223594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66236" y="5863625"/>
            <a:ext cx="502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err="1" smtClean="0">
                <a:latin typeface="Bradley Hand ITC" panose="03070402050302030203" pitchFamily="66" charset="0"/>
              </a:rPr>
              <a:t>Thanks</a:t>
            </a:r>
            <a:r>
              <a:rPr lang="de-DE" sz="3600" b="1" dirty="0" smtClean="0">
                <a:latin typeface="Bradley Hand ITC" panose="03070402050302030203" pitchFamily="66" charset="0"/>
              </a:rPr>
              <a:t> </a:t>
            </a:r>
            <a:r>
              <a:rPr lang="de-DE" sz="3600" b="1" dirty="0" err="1" smtClean="0">
                <a:latin typeface="Bradley Hand ITC" panose="03070402050302030203" pitchFamily="66" charset="0"/>
              </a:rPr>
              <a:t>for</a:t>
            </a:r>
            <a:r>
              <a:rPr lang="de-DE" sz="3600" b="1" dirty="0" smtClean="0">
                <a:latin typeface="Bradley Hand ITC" panose="03070402050302030203" pitchFamily="66" charset="0"/>
              </a:rPr>
              <a:t> Attention….  </a:t>
            </a:r>
            <a:endParaRPr lang="de-DE" sz="3600" b="1" dirty="0">
              <a:latin typeface="Bradley Hand ITC" panose="03070402050302030203" pitchFamily="66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695712"/>
            <a:ext cx="2027708" cy="92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8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Inhaltsplatzhalter 1"/>
          <p:cNvSpPr>
            <a:spLocks noGrp="1"/>
          </p:cNvSpPr>
          <p:nvPr>
            <p:ph idx="1"/>
          </p:nvPr>
        </p:nvSpPr>
        <p:spPr/>
        <p:txBody>
          <a:bodyPr lIns="80147" tIns="40074" rIns="80147" bIns="40074"/>
          <a:lstStyle/>
          <a:p>
            <a:endParaRPr lang="de-DE" altLang="de-DE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lIns="80147" tIns="40074" rIns="80147" bIns="40074"/>
          <a:lstStyle/>
          <a:p>
            <a:pPr>
              <a:defRPr/>
            </a:pPr>
            <a:endParaRPr lang="de-DE" dirty="0"/>
          </a:p>
        </p:txBody>
      </p:sp>
      <p:pic>
        <p:nvPicPr>
          <p:cNvPr id="47108" name="Picture 2" descr="S:\AANTRAG\Anerkennung\Urkun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2"/>
            <a:ext cx="9144000" cy="723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6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25982" t="11473" r="17713" b="10019"/>
          <a:stretch/>
        </p:blipFill>
        <p:spPr>
          <a:xfrm>
            <a:off x="8690" y="-74311"/>
            <a:ext cx="9135310" cy="6899395"/>
          </a:xfrm>
          <a:prstGeom prst="rect">
            <a:avLst/>
          </a:prstGeom>
        </p:spPr>
      </p:pic>
      <p:sp>
        <p:nvSpPr>
          <p:cNvPr id="6" name="Pfeil nach links 5"/>
          <p:cNvSpPr/>
          <p:nvPr/>
        </p:nvSpPr>
        <p:spPr>
          <a:xfrm rot="20303887">
            <a:off x="4801513" y="4149355"/>
            <a:ext cx="2094800" cy="864096"/>
          </a:xfrm>
          <a:prstGeom prst="lef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Rhön Mountainrange</a:t>
            </a:r>
            <a:endParaRPr lang="de-D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4355976" y="4869160"/>
            <a:ext cx="504056" cy="499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22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343150"/>
            <a:ext cx="273685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0" t="21111" r="34966" b="18500"/>
          <a:stretch>
            <a:fillRect/>
          </a:stretch>
        </p:blipFill>
        <p:spPr bwMode="auto">
          <a:xfrm>
            <a:off x="479425" y="2346325"/>
            <a:ext cx="25685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26009" y="260648"/>
            <a:ext cx="7980907" cy="1200312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 algn="ctr"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Lighting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guidelines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adopted by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parliamentary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resolutions</a:t>
            </a:r>
          </a:p>
          <a:p>
            <a:pPr algn="ctr"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municipalities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2012 - 2014)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(reconciled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beforehand with the local energy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suppliers)</a:t>
            </a:r>
            <a:endParaRPr lang="de-DE" sz="2000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1" name="Grafik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0" t="10612" r="31557" b="7863"/>
          <a:stretch>
            <a:fillRect/>
          </a:stretch>
        </p:blipFill>
        <p:spPr bwMode="auto">
          <a:xfrm>
            <a:off x="6337300" y="2343150"/>
            <a:ext cx="2592388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84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36227" y="116632"/>
            <a:ext cx="8627362" cy="5355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Welche Anforderung an umweltverträglichere Beleuchtung kann es geben?</a:t>
            </a:r>
          </a:p>
          <a:p>
            <a:pPr algn="ctr"/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Erkenntnis, dass Dunkelheit der Nacht ein natürlicher Zustand ist.</a:t>
            </a:r>
          </a:p>
          <a:p>
            <a:pPr marL="342900" indent="-342900" algn="ctr">
              <a:buAutoNum type="arabicPeriod"/>
            </a:pP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Abweichungen davon sollten so gering wie möglich sein.</a:t>
            </a:r>
          </a:p>
          <a:p>
            <a:pPr algn="ctr"/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3. Vorschläge?</a:t>
            </a:r>
          </a:p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…auf alle Fälle immer blendfrei und rücksichtsvoll!</a:t>
            </a:r>
          </a:p>
          <a:p>
            <a:pPr algn="ctr"/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34" y="1066944"/>
            <a:ext cx="8555355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507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23450" t="14072" r="43700" b="14072"/>
          <a:stretch/>
        </p:blipFill>
        <p:spPr>
          <a:xfrm>
            <a:off x="179512" y="548680"/>
            <a:ext cx="4564446" cy="600256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39768" t="22534" r="37395" b="13498"/>
          <a:stretch/>
        </p:blipFill>
        <p:spPr>
          <a:xfrm>
            <a:off x="5055808" y="548680"/>
            <a:ext cx="3956232" cy="600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8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Inhaltsplatzhalter 1"/>
          <p:cNvSpPr>
            <a:spLocks noGrp="1"/>
          </p:cNvSpPr>
          <p:nvPr>
            <p:ph idx="1"/>
          </p:nvPr>
        </p:nvSpPr>
        <p:spPr/>
        <p:txBody>
          <a:bodyPr lIns="80147" tIns="40074" rIns="80147" bIns="40074"/>
          <a:lstStyle/>
          <a:p>
            <a:endParaRPr lang="de-DE" altLang="de-DE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lIns="80147" tIns="40074" rIns="80147" bIns="40074"/>
          <a:lstStyle/>
          <a:p>
            <a:pPr>
              <a:defRPr/>
            </a:pPr>
            <a:endParaRPr lang="de-DE" dirty="0"/>
          </a:p>
        </p:txBody>
      </p:sp>
      <p:pic>
        <p:nvPicPr>
          <p:cNvPr id="47108" name="Picture 2" descr="S:\AANTRAG\Anerkennung\Urkun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2"/>
            <a:ext cx="9144000" cy="723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nhaltsplatzhalt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259"/>
            <a:ext cx="9144000" cy="60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7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212644"/>
            <a:ext cx="4536504" cy="302433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12643"/>
            <a:ext cx="4392488" cy="292832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1"/>
            <a:ext cx="4572000" cy="3048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1"/>
            <a:ext cx="4572000" cy="3048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39102" y="6211807"/>
            <a:ext cx="7450519" cy="53038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de-DE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</a:t>
            </a:r>
            <a:r>
              <a:rPr lang="de-DE" sz="14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de-DE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Silges</a:t>
            </a:r>
            <a:r>
              <a:rPr lang="de-DE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Umrüstung von Peitschenleuchten auf voll-abgeschirmte Amber-LED. </a:t>
            </a:r>
          </a:p>
          <a:p>
            <a:r>
              <a:rPr lang="de-DE" sz="7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A. Mengel</a:t>
            </a:r>
            <a:r>
              <a:rPr lang="de-DE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920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17978" r="-2031" b="-2675"/>
          <a:stretch/>
        </p:blipFill>
        <p:spPr>
          <a:xfrm>
            <a:off x="-153167" y="0"/>
            <a:ext cx="9297167" cy="650824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051720" y="6408712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Umrüstung auf 3000 K, </a:t>
            </a:r>
            <a:r>
              <a:rPr lang="de-DE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Bastheim</a:t>
            </a:r>
            <a:r>
              <a:rPr lang="de-DE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Reduzierung in der Nacht</a:t>
            </a:r>
            <a:endParaRPr lang="de-DE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8732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ssisches F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516</Words>
  <Application>Microsoft Office PowerPoint</Application>
  <PresentationFormat>Bildschirmpräsentation (4:3)</PresentationFormat>
  <Paragraphs>84</Paragraphs>
  <Slides>18</Slides>
  <Notes>5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7" baseType="lpstr">
      <vt:lpstr>Arial</vt:lpstr>
      <vt:lpstr>Bradley Hand ITC</vt:lpstr>
      <vt:lpstr>Calibri</vt:lpstr>
      <vt:lpstr>Century Gothic</vt:lpstr>
      <vt:lpstr>Century Schoolbook</vt:lpstr>
      <vt:lpstr>Webdings</vt:lpstr>
      <vt:lpstr>Wingdings</vt:lpstr>
      <vt:lpstr>Wingdings 2</vt:lpstr>
      <vt:lpstr>Klassisches Fotoalbum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2015-06-02T14:40:36Z</dcterms:created>
  <dcterms:modified xsi:type="dcterms:W3CDTF">2021-04-23T09:52:24Z</dcterms:modified>
</cp:coreProperties>
</file>