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theme/theme5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6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7.xml" ContentType="application/vnd.openxmlformats-officedocument.theme+xml"/>
  <Override PartName="/ppt/slideLayouts/slideLayout6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88" r:id="rId5"/>
    <p:sldMasterId id="2147483690" r:id="rId6"/>
    <p:sldMasterId id="2147483708" r:id="rId7"/>
    <p:sldMasterId id="2147483720" r:id="rId8"/>
  </p:sldMasterIdLst>
  <p:notesMasterIdLst>
    <p:notesMasterId r:id="rId63"/>
  </p:notesMasterIdLst>
  <p:sldIdLst>
    <p:sldId id="265" r:id="rId9"/>
    <p:sldId id="259" r:id="rId10"/>
    <p:sldId id="347" r:id="rId11"/>
    <p:sldId id="260" r:id="rId12"/>
    <p:sldId id="343" r:id="rId13"/>
    <p:sldId id="345" r:id="rId14"/>
    <p:sldId id="366" r:id="rId15"/>
    <p:sldId id="369" r:id="rId16"/>
    <p:sldId id="365" r:id="rId17"/>
    <p:sldId id="368" r:id="rId18"/>
    <p:sldId id="262" r:id="rId19"/>
    <p:sldId id="351" r:id="rId20"/>
    <p:sldId id="350" r:id="rId21"/>
    <p:sldId id="355" r:id="rId22"/>
    <p:sldId id="371" r:id="rId23"/>
    <p:sldId id="370" r:id="rId24"/>
    <p:sldId id="360" r:id="rId25"/>
    <p:sldId id="354" r:id="rId26"/>
    <p:sldId id="357" r:id="rId27"/>
    <p:sldId id="375" r:id="rId28"/>
    <p:sldId id="376" r:id="rId29"/>
    <p:sldId id="377" r:id="rId30"/>
    <p:sldId id="378" r:id="rId31"/>
    <p:sldId id="289" r:id="rId32"/>
    <p:sldId id="379" r:id="rId33"/>
    <p:sldId id="291" r:id="rId34"/>
    <p:sldId id="380" r:id="rId35"/>
    <p:sldId id="381" r:id="rId36"/>
    <p:sldId id="382" r:id="rId37"/>
    <p:sldId id="383" r:id="rId38"/>
    <p:sldId id="384" r:id="rId39"/>
    <p:sldId id="385" r:id="rId40"/>
    <p:sldId id="386" r:id="rId41"/>
    <p:sldId id="356" r:id="rId42"/>
    <p:sldId id="387" r:id="rId43"/>
    <p:sldId id="388" r:id="rId44"/>
    <p:sldId id="359" r:id="rId45"/>
    <p:sldId id="391" r:id="rId46"/>
    <p:sldId id="390" r:id="rId47"/>
    <p:sldId id="392" r:id="rId48"/>
    <p:sldId id="393" r:id="rId49"/>
    <p:sldId id="395" r:id="rId50"/>
    <p:sldId id="396" r:id="rId51"/>
    <p:sldId id="258" r:id="rId52"/>
    <p:sldId id="271" r:id="rId53"/>
    <p:sldId id="398" r:id="rId54"/>
    <p:sldId id="397" r:id="rId55"/>
    <p:sldId id="270" r:id="rId56"/>
    <p:sldId id="399" r:id="rId57"/>
    <p:sldId id="400" r:id="rId58"/>
    <p:sldId id="401" r:id="rId59"/>
    <p:sldId id="402" r:id="rId60"/>
    <p:sldId id="266" r:id="rId61"/>
    <p:sldId id="264" r:id="rId6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2" autoAdjust="0"/>
    <p:restoredTop sz="94671" autoAdjust="0"/>
  </p:normalViewPr>
  <p:slideViewPr>
    <p:cSldViewPr snapToGrid="0">
      <p:cViewPr varScale="1">
        <p:scale>
          <a:sx n="79" d="100"/>
          <a:sy n="79" d="100"/>
        </p:scale>
        <p:origin x="159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395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3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tableStyles" Target="tableStyles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zeus\mmb\users\judith\MEE%20projecten\E-DNA\analyse%20juli2018\visanalyse_definitief%20relT24%204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l-NL"/>
              <a:t>Number of fish species detected with eDNA and fyke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0378128374308662E-2"/>
          <c:y val="0.16572935510216544"/>
          <c:w val="0.92290755322251383"/>
          <c:h val="0.54945961774880892"/>
        </c:manualLayout>
      </c:layout>
      <c:lineChart>
        <c:grouping val="standard"/>
        <c:varyColors val="0"/>
        <c:ser>
          <c:idx val="0"/>
          <c:order val="0"/>
          <c:tx>
            <c:strRef>
              <c:f>'presence absence t24T 1-0'!$A$50</c:f>
              <c:strCache>
                <c:ptCount val="1"/>
                <c:pt idx="0">
                  <c:v>eDNA HW+LW</c:v>
                </c:pt>
              </c:strCache>
            </c:strRef>
          </c:tx>
          <c:spPr>
            <a:ln w="63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6350">
                <a:solidFill>
                  <a:schemeClr val="accent5"/>
                </a:solidFill>
              </a:ln>
              <a:effectLst/>
            </c:spPr>
          </c:marker>
          <c:cat>
            <c:numRef>
              <c:f>'presence absence t24T 1-0'!$B$49:$S$49</c:f>
              <c:numCache>
                <c:formatCode>[$-409]d/mmm;@</c:formatCode>
                <c:ptCount val="18"/>
                <c:pt idx="0">
                  <c:v>42116</c:v>
                </c:pt>
                <c:pt idx="1">
                  <c:v>42123</c:v>
                </c:pt>
                <c:pt idx="2">
                  <c:v>42131</c:v>
                </c:pt>
                <c:pt idx="3">
                  <c:v>42137</c:v>
                </c:pt>
                <c:pt idx="4">
                  <c:v>42144</c:v>
                </c:pt>
                <c:pt idx="5">
                  <c:v>42151</c:v>
                </c:pt>
                <c:pt idx="6">
                  <c:v>42165</c:v>
                </c:pt>
                <c:pt idx="7">
                  <c:v>42172</c:v>
                </c:pt>
                <c:pt idx="8">
                  <c:v>42179</c:v>
                </c:pt>
                <c:pt idx="9">
                  <c:v>42193</c:v>
                </c:pt>
                <c:pt idx="10">
                  <c:v>42200</c:v>
                </c:pt>
                <c:pt idx="11">
                  <c:v>42207</c:v>
                </c:pt>
                <c:pt idx="12">
                  <c:v>42214</c:v>
                </c:pt>
                <c:pt idx="13">
                  <c:v>42221</c:v>
                </c:pt>
                <c:pt idx="14">
                  <c:v>42228</c:v>
                </c:pt>
                <c:pt idx="15">
                  <c:v>42235</c:v>
                </c:pt>
                <c:pt idx="16">
                  <c:v>42249</c:v>
                </c:pt>
                <c:pt idx="17">
                  <c:v>42256</c:v>
                </c:pt>
              </c:numCache>
            </c:numRef>
          </c:cat>
          <c:val>
            <c:numRef>
              <c:f>'presence absence t24T 1-0'!$B$50:$S$50</c:f>
              <c:numCache>
                <c:formatCode>0</c:formatCode>
                <c:ptCount val="18"/>
                <c:pt idx="0">
                  <c:v>18</c:v>
                </c:pt>
                <c:pt idx="1">
                  <c:v>16</c:v>
                </c:pt>
                <c:pt idx="2">
                  <c:v>15</c:v>
                </c:pt>
                <c:pt idx="3">
                  <c:v>16</c:v>
                </c:pt>
                <c:pt idx="4">
                  <c:v>19</c:v>
                </c:pt>
                <c:pt idx="5">
                  <c:v>13</c:v>
                </c:pt>
                <c:pt idx="6">
                  <c:v>15</c:v>
                </c:pt>
                <c:pt idx="7">
                  <c:v>20</c:v>
                </c:pt>
                <c:pt idx="8">
                  <c:v>19</c:v>
                </c:pt>
                <c:pt idx="9">
                  <c:v>13</c:v>
                </c:pt>
                <c:pt idx="10">
                  <c:v>14</c:v>
                </c:pt>
                <c:pt idx="11">
                  <c:v>15</c:v>
                </c:pt>
                <c:pt idx="12">
                  <c:v>20</c:v>
                </c:pt>
                <c:pt idx="13">
                  <c:v>10</c:v>
                </c:pt>
                <c:pt idx="14">
                  <c:v>14</c:v>
                </c:pt>
                <c:pt idx="15">
                  <c:v>13</c:v>
                </c:pt>
                <c:pt idx="16">
                  <c:v>12</c:v>
                </c:pt>
                <c:pt idx="17">
                  <c:v>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AD0-4171-9C69-22539F6859C5}"/>
            </c:ext>
          </c:extLst>
        </c:ser>
        <c:ser>
          <c:idx val="3"/>
          <c:order val="1"/>
          <c:tx>
            <c:strRef>
              <c:f>'presence absence t24T 1-0'!$A$53</c:f>
              <c:strCache>
                <c:ptCount val="1"/>
                <c:pt idx="0">
                  <c:v>fyke 7d</c:v>
                </c:pt>
              </c:strCache>
            </c:strRef>
          </c:tx>
          <c:spPr>
            <a:ln w="63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6350">
                <a:solidFill>
                  <a:schemeClr val="accent2"/>
                </a:solidFill>
              </a:ln>
              <a:effectLst/>
            </c:spPr>
          </c:marker>
          <c:cat>
            <c:numRef>
              <c:f>'presence absence t24T 1-0'!$B$49:$S$49</c:f>
              <c:numCache>
                <c:formatCode>[$-409]d/mmm;@</c:formatCode>
                <c:ptCount val="18"/>
                <c:pt idx="0">
                  <c:v>42116</c:v>
                </c:pt>
                <c:pt idx="1">
                  <c:v>42123</c:v>
                </c:pt>
                <c:pt idx="2">
                  <c:v>42131</c:v>
                </c:pt>
                <c:pt idx="3">
                  <c:v>42137</c:v>
                </c:pt>
                <c:pt idx="4">
                  <c:v>42144</c:v>
                </c:pt>
                <c:pt idx="5">
                  <c:v>42151</c:v>
                </c:pt>
                <c:pt idx="6">
                  <c:v>42165</c:v>
                </c:pt>
                <c:pt idx="7">
                  <c:v>42172</c:v>
                </c:pt>
                <c:pt idx="8">
                  <c:v>42179</c:v>
                </c:pt>
                <c:pt idx="9">
                  <c:v>42193</c:v>
                </c:pt>
                <c:pt idx="10">
                  <c:v>42200</c:v>
                </c:pt>
                <c:pt idx="11">
                  <c:v>42207</c:v>
                </c:pt>
                <c:pt idx="12">
                  <c:v>42214</c:v>
                </c:pt>
                <c:pt idx="13">
                  <c:v>42221</c:v>
                </c:pt>
                <c:pt idx="14">
                  <c:v>42228</c:v>
                </c:pt>
                <c:pt idx="15">
                  <c:v>42235</c:v>
                </c:pt>
                <c:pt idx="16">
                  <c:v>42249</c:v>
                </c:pt>
                <c:pt idx="17">
                  <c:v>42256</c:v>
                </c:pt>
              </c:numCache>
            </c:numRef>
          </c:cat>
          <c:val>
            <c:numRef>
              <c:f>'presence absence t24T 1-0'!$B$53:$S$53</c:f>
              <c:numCache>
                <c:formatCode>0</c:formatCode>
                <c:ptCount val="18"/>
                <c:pt idx="0">
                  <c:v>14</c:v>
                </c:pt>
                <c:pt idx="1">
                  <c:v>10</c:v>
                </c:pt>
                <c:pt idx="2">
                  <c:v>15</c:v>
                </c:pt>
                <c:pt idx="3">
                  <c:v>16</c:v>
                </c:pt>
                <c:pt idx="4">
                  <c:v>17</c:v>
                </c:pt>
                <c:pt idx="5">
                  <c:v>10</c:v>
                </c:pt>
                <c:pt idx="6">
                  <c:v>15</c:v>
                </c:pt>
                <c:pt idx="7">
                  <c:v>18</c:v>
                </c:pt>
                <c:pt idx="8">
                  <c:v>14</c:v>
                </c:pt>
                <c:pt idx="9">
                  <c:v>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AD0-4171-9C69-22539F6859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0343840"/>
        <c:axId val="341925928"/>
      </c:lineChart>
      <c:dateAx>
        <c:axId val="130343840"/>
        <c:scaling>
          <c:orientation val="minMax"/>
        </c:scaling>
        <c:delete val="0"/>
        <c:axPos val="b"/>
        <c:numFmt formatCode="[$-409]d/mmm;@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1925928"/>
        <c:crosses val="autoZero"/>
        <c:auto val="1"/>
        <c:lblOffset val="100"/>
        <c:baseTimeUnit val="days"/>
      </c:dateAx>
      <c:valAx>
        <c:axId val="3419259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03438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6CC3B8-C015-467D-B160-B3F8BDA87BED}" type="datetimeFigureOut">
              <a:rPr lang="en-US" smtClean="0"/>
              <a:t>6/1/2019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3585DB-D737-45E5-8328-0DF969746B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882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504EB7-C2EC-4F09-9016-B8169B9FA18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pitchFamily="1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9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ＭＳ Ｐゴシック" pitchFamily="1" charset="-128"/>
              <a:cs typeface="+mn-cs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eaLnBrk="1" hangingPunct="1"/>
            <a:endParaRPr lang="nl-NL" smtClean="0"/>
          </a:p>
        </p:txBody>
      </p:sp>
    </p:spTree>
    <p:extLst>
      <p:ext uri="{BB962C8B-B14F-4D97-AF65-F5344CB8AC3E}">
        <p14:creationId xmlns:p14="http://schemas.microsoft.com/office/powerpoint/2010/main" val="4308444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A376F8-616E-4E82-B565-EBADE4E83FD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74399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A376F8-616E-4E82-B565-EBADE4E83FD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67364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buChar char="-"/>
              <a:defRPr sz="9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algn="l" eaLnBrk="0" hangingPunct="0">
              <a:spcBef>
                <a:spcPct val="30000"/>
              </a:spcBef>
              <a:buChar char="-"/>
              <a:defRPr sz="9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algn="l" eaLnBrk="0" hangingPunct="0">
              <a:spcBef>
                <a:spcPct val="30000"/>
              </a:spcBef>
              <a:buChar char="-"/>
              <a:defRPr sz="9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algn="l" eaLnBrk="0" hangingPunct="0">
              <a:spcBef>
                <a:spcPct val="30000"/>
              </a:spcBef>
              <a:buChar char="-"/>
              <a:defRPr sz="9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algn="l" eaLnBrk="0" hangingPunct="0">
              <a:spcBef>
                <a:spcPct val="30000"/>
              </a:spcBef>
              <a:buChar char="-"/>
              <a:defRPr sz="9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har char="-"/>
              <a:defRPr sz="9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har char="-"/>
              <a:defRPr sz="9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har char="-"/>
              <a:defRPr sz="9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har char="-"/>
              <a:defRPr sz="9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CB7F6B-B3BD-4971-9B67-113377E58564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altLang="en-US" sz="10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8296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798D4-CF9F-47AB-8961-9BE0DA83AA9D}" type="datetimeFigureOut">
              <a:rPr lang="en-US" smtClean="0"/>
              <a:t>6/1/2019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1BEAF-51C9-488C-9EC8-1FE5F8BBDA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114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798D4-CF9F-47AB-8961-9BE0DA83AA9D}" type="datetimeFigureOut">
              <a:rPr lang="en-US" smtClean="0"/>
              <a:t>6/1/2019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1BEAF-51C9-488C-9EC8-1FE5F8BBDA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222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798D4-CF9F-47AB-8961-9BE0DA83AA9D}" type="datetimeFigureOut">
              <a:rPr lang="en-US" smtClean="0"/>
              <a:t>6/1/2019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1BEAF-51C9-488C-9EC8-1FE5F8BBDA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96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CD9DF-545F-4E6B-B096-49C2EE72F599}" type="datetimeFigureOut">
              <a:rPr lang="nl-NL" smtClean="0"/>
              <a:t>1-6-2019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55DA2-1552-4251-B4D5-02127F354AA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045184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CD9DF-545F-4E6B-B096-49C2EE72F599}" type="datetimeFigureOut">
              <a:rPr lang="nl-NL" smtClean="0"/>
              <a:t>1-6-2019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55DA2-1552-4251-B4D5-02127F354AA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176701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CD9DF-545F-4E6B-B096-49C2EE72F599}" type="datetimeFigureOut">
              <a:rPr lang="nl-NL" smtClean="0"/>
              <a:t>1-6-2019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55DA2-1552-4251-B4D5-02127F354AA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502363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CD9DF-545F-4E6B-B096-49C2EE72F599}" type="datetimeFigureOut">
              <a:rPr lang="nl-NL" smtClean="0"/>
              <a:t>1-6-2019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55DA2-1552-4251-B4D5-02127F354AA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088831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CD9DF-545F-4E6B-B096-49C2EE72F599}" type="datetimeFigureOut">
              <a:rPr lang="nl-NL" smtClean="0"/>
              <a:t>1-6-2019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55DA2-1552-4251-B4D5-02127F354AA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568455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CD9DF-545F-4E6B-B096-49C2EE72F599}" type="datetimeFigureOut">
              <a:rPr lang="nl-NL" smtClean="0"/>
              <a:t>1-6-2019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55DA2-1552-4251-B4D5-02127F354AA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487764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CD9DF-545F-4E6B-B096-49C2EE72F599}" type="datetimeFigureOut">
              <a:rPr lang="nl-NL" smtClean="0"/>
              <a:t>1-6-2019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55DA2-1552-4251-B4D5-02127F354AA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73609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CD9DF-545F-4E6B-B096-49C2EE72F599}" type="datetimeFigureOut">
              <a:rPr lang="nl-NL" smtClean="0"/>
              <a:t>1-6-2019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55DA2-1552-4251-B4D5-02127F354AA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55493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798D4-CF9F-47AB-8961-9BE0DA83AA9D}" type="datetimeFigureOut">
              <a:rPr lang="en-US" smtClean="0"/>
              <a:t>6/1/2019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1BEAF-51C9-488C-9EC8-1FE5F8BBDA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0247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CD9DF-545F-4E6B-B096-49C2EE72F599}" type="datetimeFigureOut">
              <a:rPr lang="nl-NL" smtClean="0"/>
              <a:t>1-6-2019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55DA2-1552-4251-B4D5-02127F354AA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599579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CD9DF-545F-4E6B-B096-49C2EE72F599}" type="datetimeFigureOut">
              <a:rPr lang="nl-NL" smtClean="0"/>
              <a:t>1-6-2019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55DA2-1552-4251-B4D5-02127F354AA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678820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CD9DF-545F-4E6B-B096-49C2EE72F599}" type="datetimeFigureOut">
              <a:rPr lang="nl-NL" smtClean="0"/>
              <a:t>1-6-2019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55DA2-1552-4251-B4D5-02127F354AA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198890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CD9DF-545F-4E6B-B096-49C2EE72F599}" type="datetimeFigureOut">
              <a:rPr lang="nl-NL" smtClean="0"/>
              <a:t>1-6-2019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55DA2-1552-4251-B4D5-02127F354AA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323150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CD9DF-545F-4E6B-B096-49C2EE72F599}" type="datetimeFigureOut">
              <a:rPr lang="nl-NL" smtClean="0"/>
              <a:t>1-6-2019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55DA2-1552-4251-B4D5-02127F354AA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64689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CD9DF-545F-4E6B-B096-49C2EE72F599}" type="datetimeFigureOut">
              <a:rPr lang="nl-NL" smtClean="0"/>
              <a:t>1-6-2019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55DA2-1552-4251-B4D5-02127F354AA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3778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CD9DF-545F-4E6B-B096-49C2EE72F599}" type="datetimeFigureOut">
              <a:rPr lang="nl-NL" smtClean="0"/>
              <a:t>1-6-2019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55DA2-1552-4251-B4D5-02127F354AA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313369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CD9DF-545F-4E6B-B096-49C2EE72F599}" type="datetimeFigureOut">
              <a:rPr lang="nl-NL" smtClean="0"/>
              <a:t>1-6-2019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55DA2-1552-4251-B4D5-02127F354AA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842567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CD9DF-545F-4E6B-B096-49C2EE72F599}" type="datetimeFigureOut">
              <a:rPr lang="nl-NL" smtClean="0"/>
              <a:t>1-6-2019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55DA2-1552-4251-B4D5-02127F354AA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539378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CD9DF-545F-4E6B-B096-49C2EE72F599}" type="datetimeFigureOut">
              <a:rPr lang="nl-NL" smtClean="0"/>
              <a:t>1-6-2019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55DA2-1552-4251-B4D5-02127F354AA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50256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798D4-CF9F-47AB-8961-9BE0DA83AA9D}" type="datetimeFigureOut">
              <a:rPr lang="en-US" smtClean="0"/>
              <a:t>6/1/2019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1BEAF-51C9-488C-9EC8-1FE5F8BBDA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4467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CD9DF-545F-4E6B-B096-49C2EE72F599}" type="datetimeFigureOut">
              <a:rPr lang="nl-NL" smtClean="0"/>
              <a:t>1-6-2019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55DA2-1552-4251-B4D5-02127F354AA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465496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CD9DF-545F-4E6B-B096-49C2EE72F599}" type="datetimeFigureOut">
              <a:rPr lang="nl-NL" smtClean="0"/>
              <a:t>1-6-2019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55DA2-1552-4251-B4D5-02127F354AA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58832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CD9DF-545F-4E6B-B096-49C2EE72F599}" type="datetimeFigureOut">
              <a:rPr lang="nl-NL" smtClean="0"/>
              <a:t>1-6-2019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55DA2-1552-4251-B4D5-02127F354AA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128573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CD9DF-545F-4E6B-B096-49C2EE72F599}" type="datetimeFigureOut">
              <a:rPr lang="nl-NL" smtClean="0"/>
              <a:t>1-6-2019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55DA2-1552-4251-B4D5-02127F354AA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633238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83C32-070B-4279-A027-6B5764FD5D57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t>1-6-2019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62B52-DF05-8F45-9FF8-88C55E825748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6662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D46A8-B03B-4FB2-B50C-97D8E6C0CF19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t>1-6-2019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6F76A-F9E6-734C-9AB6-75F141C035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3988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69A978-3578-47CF-AD10-A74C36D605B0}" type="datetime1">
              <a:rPr lang="nl-NL" smtClean="0">
                <a:solidFill>
                  <a:srgbClr val="1F497D"/>
                </a:solidFill>
              </a:rPr>
              <a:t>1-6-2019</a:t>
            </a:fld>
            <a:endParaRPr lang="en-US">
              <a:solidFill>
                <a:srgbClr val="1F497D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1D9050-FE98-456B-9FEA-419B51EE32D5}" type="slidenum">
              <a:rPr lang="en-US">
                <a:solidFill>
                  <a:srgbClr val="1F497D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3063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0207C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0207C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16CF20-A7BC-494B-8587-94C83AB9EC16}" type="slidenum">
              <a:rPr lang="en-US">
                <a:solidFill>
                  <a:srgbClr val="10207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020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6613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5"/>
          <p:cNvSpPr>
            <a:spLocks noChangeArrowheads="1"/>
          </p:cNvSpPr>
          <p:nvPr/>
        </p:nvSpPr>
        <p:spPr bwMode="auto">
          <a:xfrm>
            <a:off x="1913467" y="169863"/>
            <a:ext cx="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1" charset="-128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1" charset="-128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1" charset="-128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1" charset="-128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1" charset="-128"/>
              </a:defRPr>
            </a:lvl9pPr>
          </a:lstStyle>
          <a:p>
            <a:pPr algn="l" eaLnBrk="1" hangingPunct="1">
              <a:defRPr/>
            </a:pPr>
            <a:endParaRPr lang="en-US" altLang="en-US" sz="2400" smtClean="0"/>
          </a:p>
        </p:txBody>
      </p:sp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2637368" y="1176338"/>
            <a:ext cx="392498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1" charset="-128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1" charset="-128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1" charset="-128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1" charset="-128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1" charset="-128"/>
              </a:defRPr>
            </a:lvl9pPr>
          </a:lstStyle>
          <a:p>
            <a:pPr algn="l" eaLnBrk="1" hangingPunct="1">
              <a:defRPr/>
            </a:pPr>
            <a:r>
              <a:rPr lang="en-US" altLang="en-US" sz="1200" smtClean="0">
                <a:solidFill>
                  <a:schemeClr val="tx2"/>
                </a:solidFill>
              </a:rPr>
              <a:t>Koninklijk Nederlands Instituut voor Zeeonderzoek</a:t>
            </a:r>
          </a:p>
        </p:txBody>
      </p:sp>
      <p:pic>
        <p:nvPicPr>
          <p:cNvPr id="6" name="Picture 23" descr="NIOZ_ppt_Kop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" y="1"/>
            <a:ext cx="12187767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4"/>
          <p:cNvSpPr>
            <a:spLocks noChangeArrowheads="1"/>
          </p:cNvSpPr>
          <p:nvPr/>
        </p:nvSpPr>
        <p:spPr bwMode="auto">
          <a:xfrm>
            <a:off x="2637367" y="1176338"/>
            <a:ext cx="348441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1" charset="-128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1" charset="-128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1" charset="-128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1" charset="-128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1" charset="-128"/>
              </a:defRPr>
            </a:lvl9pPr>
          </a:lstStyle>
          <a:p>
            <a:pPr algn="l" eaLnBrk="1" hangingPunct="1">
              <a:defRPr/>
            </a:pPr>
            <a:r>
              <a:rPr lang="en-US" altLang="en-US" sz="1200" smtClean="0">
                <a:solidFill>
                  <a:schemeClr val="tx2"/>
                </a:solidFill>
              </a:rPr>
              <a:t>Royal Netherlands Institute for Sea Research</a:t>
            </a:r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492250" y="2286000"/>
            <a:ext cx="9954683" cy="1905000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92250" y="4876800"/>
            <a:ext cx="9954683" cy="1143000"/>
          </a:xfrm>
        </p:spPr>
        <p:txBody>
          <a:bodyPr rIns="180000"/>
          <a:lstStyle>
            <a:lvl1pPr marL="0" indent="0">
              <a:lnSpc>
                <a:spcPct val="100000"/>
              </a:lnSpc>
              <a:spcAft>
                <a:spcPct val="0"/>
              </a:spcAft>
              <a:buFont typeface="Wingdings" pitchFamily="2" charset="2"/>
              <a:buNone/>
              <a:tabLst>
                <a:tab pos="476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>
          <a:xfrm rot="16200000">
            <a:off x="11471275" y="5114925"/>
            <a:ext cx="1136650" cy="508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84C14D5-3CB0-47D9-8752-45AA5E7F6137}" type="slidenum">
              <a:rPr lang="en-US" altLang="en-US"/>
              <a:pPr/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2"/>
          </p:nvPr>
        </p:nvSpPr>
        <p:spPr bwMode="auto">
          <a:xfrm>
            <a:off x="1473200" y="6477000"/>
            <a:ext cx="8805333" cy="3810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>
                <a:solidFill>
                  <a:schemeClr val="bg1"/>
                </a:solidFill>
                <a:latin typeface="Verdana" pitchFamily="34" charset="0"/>
                <a:ea typeface="ＭＳ Ｐゴシック" pitchFamily="80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NIOZ is part of the Netherlands Organisation for Scientific Research (NWO)</a:t>
            </a:r>
          </a:p>
        </p:txBody>
      </p:sp>
    </p:spTree>
    <p:extLst>
      <p:ext uri="{BB962C8B-B14F-4D97-AF65-F5344CB8AC3E}">
        <p14:creationId xmlns:p14="http://schemas.microsoft.com/office/powerpoint/2010/main" val="35306283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6E626A-4E0D-419F-8F95-497B73D6A6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6223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798D4-CF9F-47AB-8961-9BE0DA83AA9D}" type="datetimeFigureOut">
              <a:rPr lang="en-US" smtClean="0"/>
              <a:t>6/1/2019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1BEAF-51C9-488C-9EC8-1FE5F8BBDA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4695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10B3B8-F78A-47EB-BBD7-06920DEC57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92471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9384" y="1371600"/>
            <a:ext cx="5331883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04467" y="1371600"/>
            <a:ext cx="53340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189DCA-E316-4CA2-8277-FF4179D858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80326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2565D6-9D52-40C3-8560-7D4FE04F92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2875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FCD1B3-40C8-4A8F-A5F3-43A69036C1B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22035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DFA777-FF0C-42F8-BDA4-4AB7D69AA8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68247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506C29-4569-470B-BAA8-4F12659731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68010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7A5BAC-846E-477C-AC9B-0B5DAEBC35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551709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841C43-08CA-4817-A04F-7566ABD7AE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88363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09567" y="381000"/>
            <a:ext cx="2745317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69385" y="381000"/>
            <a:ext cx="8036983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F14F3C-1BC6-46E3-BE5E-2B4008F233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620256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5867" y="381000"/>
            <a:ext cx="9489017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69384" y="1371600"/>
            <a:ext cx="5331883" cy="5105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04467" y="1371600"/>
            <a:ext cx="5334000" cy="5105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E6B8E3-C075-4C68-8F9F-9D0ABC9CFF9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8401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798D4-CF9F-47AB-8961-9BE0DA83AA9D}" type="datetimeFigureOut">
              <a:rPr lang="en-US" smtClean="0"/>
              <a:t>6/1/2019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1BEAF-51C9-488C-9EC8-1FE5F8BBDA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90426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5867" y="381000"/>
            <a:ext cx="9489017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69384" y="1371600"/>
            <a:ext cx="5331883" cy="5105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04467" y="1371600"/>
            <a:ext cx="5334000" cy="2476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04467" y="4000500"/>
            <a:ext cx="5334000" cy="2476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201F90-0CC5-4967-9F0E-00A2B278CE6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050150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2065867" y="381000"/>
            <a:ext cx="9489017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69384" y="1371600"/>
            <a:ext cx="5331883" cy="2476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04467" y="1371600"/>
            <a:ext cx="5334000" cy="2476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69384" y="4000500"/>
            <a:ext cx="5331883" cy="2476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04467" y="4000500"/>
            <a:ext cx="5334000" cy="2476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384D40-5D9B-4216-A924-618913BC912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555744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206A5-8FFA-4BB7-A822-B1109B1F858E}" type="datetime1">
              <a:rPr lang="nl-NL" smtClean="0"/>
              <a:pPr/>
              <a:t>1-6-2019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D1899-B84B-4F9E-8F4E-266DA66E4B26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9406603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CB6E-570B-4478-8D5C-A465FC22C9B6}" type="datetime1">
              <a:rPr lang="nl-NL" smtClean="0"/>
              <a:pPr/>
              <a:t>1-6-2019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D1899-B84B-4F9E-8F4E-266DA66E4B26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4785290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B46A5-CEBC-4639-A8B8-6885A99A8C31}" type="datetime1">
              <a:rPr lang="nl-NL" smtClean="0"/>
              <a:pPr/>
              <a:t>1-6-2019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D1899-B84B-4F9E-8F4E-266DA66E4B26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4823660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8F990-A97A-4D8D-8145-1F4F7743B122}" type="datetime1">
              <a:rPr lang="nl-NL" smtClean="0"/>
              <a:pPr/>
              <a:t>1-6-2019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D1899-B84B-4F9E-8F4E-266DA66E4B26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9555683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FD5A1-C620-44A5-94AC-D7884B675D87}" type="datetime1">
              <a:rPr lang="nl-NL" smtClean="0"/>
              <a:pPr/>
              <a:t>1-6-2019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D1899-B84B-4F9E-8F4E-266DA66E4B26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0485350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DA60D-FF94-4998-8DF9-C3587B45F4FC}" type="datetime1">
              <a:rPr lang="nl-NL" smtClean="0"/>
              <a:pPr/>
              <a:t>1-6-2019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D1899-B84B-4F9E-8F4E-266DA66E4B26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6851627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374D6-BD78-4A2F-BD4B-C092205578A4}" type="datetime1">
              <a:rPr lang="nl-NL" smtClean="0"/>
              <a:pPr/>
              <a:t>1-6-2019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D1899-B84B-4F9E-8F4E-266DA66E4B26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5046638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678B3-4B18-4D9F-8A62-36AE82B15428}" type="datetime1">
              <a:rPr lang="nl-NL" smtClean="0"/>
              <a:pPr/>
              <a:t>1-6-2019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D1899-B84B-4F9E-8F4E-266DA66E4B26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26198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798D4-CF9F-47AB-8961-9BE0DA83AA9D}" type="datetimeFigureOut">
              <a:rPr lang="en-US" smtClean="0"/>
              <a:t>6/1/2019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1BEAF-51C9-488C-9EC8-1FE5F8BBDA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35525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5C32-7796-4FF5-81AB-4ADC342E4FD4}" type="datetime1">
              <a:rPr lang="nl-NL" smtClean="0"/>
              <a:pPr/>
              <a:t>1-6-2019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D1899-B84B-4F9E-8F4E-266DA66E4B26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4076466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26E06-9A27-49E6-9820-6F8B9745BB02}" type="datetime1">
              <a:rPr lang="nl-NL" smtClean="0"/>
              <a:pPr/>
              <a:t>1-6-2019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D1899-B84B-4F9E-8F4E-266DA66E4B26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6874869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5BBC3-42C9-449E-8767-4708364DF24C}" type="datetime1">
              <a:rPr lang="nl-NL" smtClean="0"/>
              <a:pPr/>
              <a:t>1-6-2019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D1899-B84B-4F9E-8F4E-266DA66E4B26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0542166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F708A-B8ED-4117-9169-D502FE727B05}" type="datetimeFigureOut">
              <a:rPr lang="nl-NL" smtClean="0"/>
              <a:t>1-6-2019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4D7D8-E90F-46F1-86EB-2B230AF0E7A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46264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798D4-CF9F-47AB-8961-9BE0DA83AA9D}" type="datetimeFigureOut">
              <a:rPr lang="en-US" smtClean="0"/>
              <a:t>6/1/2019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1BEAF-51C9-488C-9EC8-1FE5F8BBDA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211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798D4-CF9F-47AB-8961-9BE0DA83AA9D}" type="datetimeFigureOut">
              <a:rPr lang="en-US" smtClean="0"/>
              <a:t>6/1/2019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1BEAF-51C9-488C-9EC8-1FE5F8BBDA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488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798D4-CF9F-47AB-8961-9BE0DA83AA9D}" type="datetimeFigureOut">
              <a:rPr lang="en-US" smtClean="0"/>
              <a:t>6/1/2019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1BEAF-51C9-488C-9EC8-1FE5F8BBDA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996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3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5798D4-CF9F-47AB-8961-9BE0DA83AA9D}" type="datetimeFigureOut">
              <a:rPr lang="en-US" smtClean="0"/>
              <a:t>6/1/2019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31BEAF-51C9-488C-9EC8-1FE5F8BBDA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449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FCD9DF-545F-4E6B-B096-49C2EE72F599}" type="datetimeFigureOut">
              <a:rPr lang="nl-NL" smtClean="0"/>
              <a:t>1-6-2019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B55DA2-1552-4251-B4D5-02127F354AA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24643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FCD9DF-545F-4E6B-B096-49C2EE72F599}" type="datetimeFigureOut">
              <a:rPr lang="nl-NL" smtClean="0"/>
              <a:t>1-6-2019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B55DA2-1552-4251-B4D5-02127F354AA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66028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7E54CC93-356B-49D0-9D7A-FB534F0C55F6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 defTabSz="457200"/>
              <a:t>1-6-2019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FA662B52-DF05-8F45-9FF8-88C55E825748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209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41" descr="NIOZ_Banner_01_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4117" cy="163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65867" y="228600"/>
            <a:ext cx="948901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18000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569384" y="1828800"/>
            <a:ext cx="10869083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 rot="-5400000">
            <a:off x="11184467" y="4813300"/>
            <a:ext cx="17526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eaLnBrk="0" hangingPunct="0">
              <a:lnSpc>
                <a:spcPct val="100000"/>
              </a:lnSpc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10207C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69384" y="6477000"/>
            <a:ext cx="7863416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10207C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821333" y="6477000"/>
            <a:ext cx="1625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C6C0E49-DF6D-4416-838A-8761243655AC}" type="slidenum">
              <a:rPr lang="en-US">
                <a:solidFill>
                  <a:srgbClr val="10207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020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145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tabLst>
          <a:tab pos="342900" algn="l"/>
        </a:tabLst>
        <a:defRPr sz="24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tabLst>
          <a:tab pos="342900" algn="l"/>
        </a:tabLst>
        <a:defRPr sz="2400">
          <a:solidFill>
            <a:schemeClr val="bg1"/>
          </a:solidFill>
          <a:latin typeface="Verdana" pitchFamily="34" charset="0"/>
          <a:ea typeface="ＭＳ Ｐゴシック" pitchFamily="1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tabLst>
          <a:tab pos="342900" algn="l"/>
        </a:tabLst>
        <a:defRPr sz="2400">
          <a:solidFill>
            <a:schemeClr val="bg1"/>
          </a:solidFill>
          <a:latin typeface="Verdana" pitchFamily="34" charset="0"/>
          <a:ea typeface="ＭＳ Ｐゴシック" pitchFamily="1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tabLst>
          <a:tab pos="342900" algn="l"/>
        </a:tabLst>
        <a:defRPr sz="2400">
          <a:solidFill>
            <a:schemeClr val="bg1"/>
          </a:solidFill>
          <a:latin typeface="Verdana" pitchFamily="34" charset="0"/>
          <a:ea typeface="ＭＳ Ｐゴシック" pitchFamily="1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tabLst>
          <a:tab pos="342900" algn="l"/>
        </a:tabLst>
        <a:defRPr sz="2400">
          <a:solidFill>
            <a:schemeClr val="bg1"/>
          </a:solidFill>
          <a:latin typeface="Verdana" pitchFamily="34" charset="0"/>
          <a:ea typeface="ＭＳ Ｐゴシック" pitchFamily="1" charset="-128"/>
        </a:defRPr>
      </a:lvl5pPr>
      <a:lvl6pPr marL="457200" algn="l" rtl="0" fontAlgn="base">
        <a:spcBef>
          <a:spcPct val="0"/>
        </a:spcBef>
        <a:spcAft>
          <a:spcPct val="0"/>
        </a:spcAft>
        <a:tabLst>
          <a:tab pos="342900" algn="l"/>
        </a:tabLst>
        <a:defRPr sz="2400">
          <a:solidFill>
            <a:schemeClr val="bg1"/>
          </a:solidFill>
          <a:latin typeface="Verdana" pitchFamily="34" charset="0"/>
          <a:ea typeface="ＭＳ Ｐゴシック" pitchFamily="1" charset="-128"/>
        </a:defRPr>
      </a:lvl6pPr>
      <a:lvl7pPr marL="914400" algn="l" rtl="0" fontAlgn="base">
        <a:spcBef>
          <a:spcPct val="0"/>
        </a:spcBef>
        <a:spcAft>
          <a:spcPct val="0"/>
        </a:spcAft>
        <a:tabLst>
          <a:tab pos="342900" algn="l"/>
        </a:tabLst>
        <a:defRPr sz="2400">
          <a:solidFill>
            <a:schemeClr val="bg1"/>
          </a:solidFill>
          <a:latin typeface="Verdana" pitchFamily="34" charset="0"/>
          <a:ea typeface="ＭＳ Ｐゴシック" pitchFamily="1" charset="-128"/>
        </a:defRPr>
      </a:lvl7pPr>
      <a:lvl8pPr marL="1371600" algn="l" rtl="0" fontAlgn="base">
        <a:spcBef>
          <a:spcPct val="0"/>
        </a:spcBef>
        <a:spcAft>
          <a:spcPct val="0"/>
        </a:spcAft>
        <a:tabLst>
          <a:tab pos="342900" algn="l"/>
        </a:tabLst>
        <a:defRPr sz="2400">
          <a:solidFill>
            <a:schemeClr val="bg1"/>
          </a:solidFill>
          <a:latin typeface="Verdana" pitchFamily="34" charset="0"/>
          <a:ea typeface="ＭＳ Ｐゴシック" pitchFamily="1" charset="-128"/>
        </a:defRPr>
      </a:lvl8pPr>
      <a:lvl9pPr marL="1828800" algn="l" rtl="0" fontAlgn="base">
        <a:spcBef>
          <a:spcPct val="0"/>
        </a:spcBef>
        <a:spcAft>
          <a:spcPct val="0"/>
        </a:spcAft>
        <a:tabLst>
          <a:tab pos="342900" algn="l"/>
        </a:tabLst>
        <a:defRPr sz="2400">
          <a:solidFill>
            <a:schemeClr val="bg1"/>
          </a:solidFill>
          <a:latin typeface="Verdana" pitchFamily="34" charset="0"/>
          <a:ea typeface="ＭＳ Ｐゴシック" pitchFamily="1" charset="-128"/>
        </a:defRPr>
      </a:lvl9pPr>
    </p:titleStyle>
    <p:bodyStyle>
      <a:lvl1pPr marL="193675" indent="-193675" algn="l" rtl="0" eaLnBrk="0" fontAlgn="base" hangingPunct="0">
        <a:lnSpc>
          <a:spcPct val="120000"/>
        </a:lnSpc>
        <a:spcBef>
          <a:spcPct val="0"/>
        </a:spcBef>
        <a:spcAft>
          <a:spcPct val="30000"/>
        </a:spcAft>
        <a:buClr>
          <a:srgbClr val="F17E1C"/>
        </a:buClr>
        <a:buFont typeface="Wingdings" pitchFamily="2" charset="2"/>
        <a:buChar char="§"/>
        <a:defRPr sz="2000">
          <a:solidFill>
            <a:schemeClr val="tx2"/>
          </a:solidFill>
          <a:latin typeface="+mn-lt"/>
          <a:ea typeface="+mn-ea"/>
          <a:cs typeface="+mn-cs"/>
        </a:defRPr>
      </a:lvl1pPr>
      <a:lvl2pPr marL="765175" indent="-188913" algn="l" rtl="0" eaLnBrk="0" fontAlgn="base" hangingPunct="0">
        <a:lnSpc>
          <a:spcPct val="120000"/>
        </a:lnSpc>
        <a:spcBef>
          <a:spcPct val="0"/>
        </a:spcBef>
        <a:spcAft>
          <a:spcPct val="30000"/>
        </a:spcAft>
        <a:buClr>
          <a:srgbClr val="F17E1C"/>
        </a:buClr>
        <a:buFont typeface="Wingdings" pitchFamily="2" charset="2"/>
        <a:buChar char="§"/>
        <a:defRPr sz="2000">
          <a:solidFill>
            <a:schemeClr val="tx2"/>
          </a:solidFill>
          <a:latin typeface="+mn-lt"/>
          <a:ea typeface="+mn-ea"/>
        </a:defRPr>
      </a:lvl2pPr>
      <a:lvl3pPr marL="1338263" indent="-195263" algn="l" rtl="0" eaLnBrk="0" fontAlgn="base" hangingPunct="0">
        <a:lnSpc>
          <a:spcPct val="120000"/>
        </a:lnSpc>
        <a:spcBef>
          <a:spcPct val="0"/>
        </a:spcBef>
        <a:spcAft>
          <a:spcPct val="30000"/>
        </a:spcAft>
        <a:buClr>
          <a:srgbClr val="F17E1C"/>
        </a:buClr>
        <a:buFont typeface="Wingdings" pitchFamily="2" charset="2"/>
        <a:buChar char="§"/>
        <a:defRPr sz="2000">
          <a:solidFill>
            <a:schemeClr val="tx2"/>
          </a:solidFill>
          <a:latin typeface="+mn-lt"/>
          <a:ea typeface="+mn-ea"/>
        </a:defRPr>
      </a:lvl3pPr>
      <a:lvl4pPr marL="1909763" indent="-195263" algn="l" rtl="0" eaLnBrk="0" fontAlgn="base" hangingPunct="0">
        <a:lnSpc>
          <a:spcPct val="120000"/>
        </a:lnSpc>
        <a:spcBef>
          <a:spcPct val="0"/>
        </a:spcBef>
        <a:spcAft>
          <a:spcPct val="30000"/>
        </a:spcAft>
        <a:buClr>
          <a:srgbClr val="F17E1C"/>
        </a:buClr>
        <a:buFont typeface="Wingdings" pitchFamily="2" charset="2"/>
        <a:buChar char="§"/>
        <a:defRPr sz="2000">
          <a:solidFill>
            <a:schemeClr val="tx2"/>
          </a:solidFill>
          <a:latin typeface="+mn-lt"/>
          <a:ea typeface="+mn-ea"/>
        </a:defRPr>
      </a:lvl4pPr>
      <a:lvl5pPr marL="2471738" indent="-188913" algn="l" rtl="0" eaLnBrk="0" fontAlgn="base" hangingPunct="0">
        <a:lnSpc>
          <a:spcPct val="120000"/>
        </a:lnSpc>
        <a:spcBef>
          <a:spcPct val="0"/>
        </a:spcBef>
        <a:spcAft>
          <a:spcPct val="30000"/>
        </a:spcAft>
        <a:buClr>
          <a:srgbClr val="F17E1C"/>
        </a:buClr>
        <a:buFont typeface="Wingdings" pitchFamily="2" charset="2"/>
        <a:buChar char="§"/>
        <a:defRPr sz="2000">
          <a:solidFill>
            <a:schemeClr val="tx2"/>
          </a:solidFill>
          <a:latin typeface="+mn-lt"/>
          <a:ea typeface="+mn-ea"/>
        </a:defRPr>
      </a:lvl5pPr>
      <a:lvl6pPr marL="2928938" indent="-188913" algn="l" rtl="0" fontAlgn="base">
        <a:lnSpc>
          <a:spcPct val="120000"/>
        </a:lnSpc>
        <a:spcBef>
          <a:spcPct val="0"/>
        </a:spcBef>
        <a:spcAft>
          <a:spcPct val="30000"/>
        </a:spcAft>
        <a:buClr>
          <a:srgbClr val="F17E1C"/>
        </a:buClr>
        <a:buFont typeface="Wingdings" pitchFamily="2" charset="2"/>
        <a:buChar char="§"/>
        <a:defRPr sz="2000">
          <a:solidFill>
            <a:schemeClr val="tx2"/>
          </a:solidFill>
          <a:latin typeface="+mn-lt"/>
          <a:ea typeface="+mn-ea"/>
        </a:defRPr>
      </a:lvl6pPr>
      <a:lvl7pPr marL="3386138" indent="-188913" algn="l" rtl="0" fontAlgn="base">
        <a:lnSpc>
          <a:spcPct val="120000"/>
        </a:lnSpc>
        <a:spcBef>
          <a:spcPct val="0"/>
        </a:spcBef>
        <a:spcAft>
          <a:spcPct val="30000"/>
        </a:spcAft>
        <a:buClr>
          <a:srgbClr val="F17E1C"/>
        </a:buClr>
        <a:buFont typeface="Wingdings" pitchFamily="2" charset="2"/>
        <a:buChar char="§"/>
        <a:defRPr sz="2000">
          <a:solidFill>
            <a:schemeClr val="tx2"/>
          </a:solidFill>
          <a:latin typeface="+mn-lt"/>
          <a:ea typeface="+mn-ea"/>
        </a:defRPr>
      </a:lvl7pPr>
      <a:lvl8pPr marL="3843338" indent="-188913" algn="l" rtl="0" fontAlgn="base">
        <a:lnSpc>
          <a:spcPct val="120000"/>
        </a:lnSpc>
        <a:spcBef>
          <a:spcPct val="0"/>
        </a:spcBef>
        <a:spcAft>
          <a:spcPct val="30000"/>
        </a:spcAft>
        <a:buClr>
          <a:srgbClr val="F17E1C"/>
        </a:buClr>
        <a:buFont typeface="Wingdings" pitchFamily="2" charset="2"/>
        <a:buChar char="§"/>
        <a:defRPr sz="2000">
          <a:solidFill>
            <a:schemeClr val="tx2"/>
          </a:solidFill>
          <a:latin typeface="+mn-lt"/>
          <a:ea typeface="+mn-ea"/>
        </a:defRPr>
      </a:lvl8pPr>
      <a:lvl9pPr marL="4300538" indent="-188913" algn="l" rtl="0" fontAlgn="base">
        <a:lnSpc>
          <a:spcPct val="120000"/>
        </a:lnSpc>
        <a:spcBef>
          <a:spcPct val="0"/>
        </a:spcBef>
        <a:spcAft>
          <a:spcPct val="30000"/>
        </a:spcAft>
        <a:buClr>
          <a:srgbClr val="F17E1C"/>
        </a:buClr>
        <a:buFont typeface="Wingdings" pitchFamily="2" charset="2"/>
        <a:buChar char="§"/>
        <a:defRPr sz="2000">
          <a:solidFill>
            <a:schemeClr val="tx2"/>
          </a:solidFill>
          <a:latin typeface="+mn-lt"/>
          <a:ea typeface="+mn-ea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CE6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65867" y="381000"/>
            <a:ext cx="948901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18000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569384" y="1371600"/>
            <a:ext cx="10869083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 rot="16200000">
            <a:off x="11184467" y="4813300"/>
            <a:ext cx="17526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eaLnBrk="0" hangingPunct="0">
              <a:lnSpc>
                <a:spcPct val="100000"/>
              </a:lnSpc>
              <a:defRPr sz="1000">
                <a:solidFill>
                  <a:schemeClr val="tx2"/>
                </a:solidFill>
                <a:latin typeface="Verdana" pitchFamily="34" charset="0"/>
                <a:ea typeface="ＭＳ Ｐゴシック" pitchFamily="80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821333" y="6477000"/>
            <a:ext cx="1625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defRPr sz="1000">
                <a:solidFill>
                  <a:schemeClr val="tx2"/>
                </a:solidFill>
              </a:defRPr>
            </a:lvl1pPr>
          </a:lstStyle>
          <a:p>
            <a:fld id="{CE24302E-490E-477F-96D7-E45B9023CE8C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2" name="Picture 43" descr="NIOZ_wapen_rgb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385" y="134938"/>
            <a:ext cx="6477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0519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tabLst>
          <a:tab pos="342900" algn="l"/>
        </a:tabLst>
        <a:defRPr sz="2400">
          <a:solidFill>
            <a:schemeClr val="tx2"/>
          </a:solidFill>
          <a:latin typeface="+mj-lt"/>
          <a:ea typeface="MS PGothic" pitchFamily="34" charset="-128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tabLst>
          <a:tab pos="342900" algn="l"/>
        </a:tabLst>
        <a:defRPr sz="2400">
          <a:solidFill>
            <a:schemeClr val="tx2"/>
          </a:solidFill>
          <a:latin typeface="Verdana" pitchFamily="34" charset="0"/>
          <a:ea typeface="MS PGothic" pitchFamily="34" charset="-128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tabLst>
          <a:tab pos="342900" algn="l"/>
        </a:tabLst>
        <a:defRPr sz="2400">
          <a:solidFill>
            <a:schemeClr val="tx2"/>
          </a:solidFill>
          <a:latin typeface="Verdana" pitchFamily="34" charset="0"/>
          <a:ea typeface="MS PGothic" pitchFamily="34" charset="-128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tabLst>
          <a:tab pos="342900" algn="l"/>
        </a:tabLst>
        <a:defRPr sz="2400">
          <a:solidFill>
            <a:schemeClr val="tx2"/>
          </a:solidFill>
          <a:latin typeface="Verdana" pitchFamily="34" charset="0"/>
          <a:ea typeface="MS PGothic" pitchFamily="34" charset="-128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tabLst>
          <a:tab pos="342900" algn="l"/>
        </a:tabLst>
        <a:defRPr sz="2400">
          <a:solidFill>
            <a:schemeClr val="tx2"/>
          </a:solidFill>
          <a:latin typeface="Verdana" pitchFamily="34" charset="0"/>
          <a:ea typeface="MS PGothic" pitchFamily="34" charset="-128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tabLst>
          <a:tab pos="342900" algn="l"/>
        </a:tabLst>
        <a:defRPr sz="2400">
          <a:solidFill>
            <a:schemeClr val="tx2"/>
          </a:solidFill>
          <a:latin typeface="Verdana" pitchFamily="34" charset="0"/>
          <a:ea typeface="ＭＳ Ｐゴシック" pitchFamily="80" charset="-128"/>
        </a:defRPr>
      </a:lvl6pPr>
      <a:lvl7pPr marL="914400" algn="l" rtl="0" fontAlgn="base">
        <a:spcBef>
          <a:spcPct val="0"/>
        </a:spcBef>
        <a:spcAft>
          <a:spcPct val="0"/>
        </a:spcAft>
        <a:tabLst>
          <a:tab pos="342900" algn="l"/>
        </a:tabLst>
        <a:defRPr sz="2400">
          <a:solidFill>
            <a:schemeClr val="tx2"/>
          </a:solidFill>
          <a:latin typeface="Verdana" pitchFamily="34" charset="0"/>
          <a:ea typeface="ＭＳ Ｐゴシック" pitchFamily="80" charset="-128"/>
        </a:defRPr>
      </a:lvl7pPr>
      <a:lvl8pPr marL="1371600" algn="l" rtl="0" fontAlgn="base">
        <a:spcBef>
          <a:spcPct val="0"/>
        </a:spcBef>
        <a:spcAft>
          <a:spcPct val="0"/>
        </a:spcAft>
        <a:tabLst>
          <a:tab pos="342900" algn="l"/>
        </a:tabLst>
        <a:defRPr sz="2400">
          <a:solidFill>
            <a:schemeClr val="tx2"/>
          </a:solidFill>
          <a:latin typeface="Verdana" pitchFamily="34" charset="0"/>
          <a:ea typeface="ＭＳ Ｐゴシック" pitchFamily="80" charset="-128"/>
        </a:defRPr>
      </a:lvl8pPr>
      <a:lvl9pPr marL="1828800" algn="l" rtl="0" fontAlgn="base">
        <a:spcBef>
          <a:spcPct val="0"/>
        </a:spcBef>
        <a:spcAft>
          <a:spcPct val="0"/>
        </a:spcAft>
        <a:tabLst>
          <a:tab pos="342900" algn="l"/>
        </a:tabLst>
        <a:defRPr sz="2400">
          <a:solidFill>
            <a:schemeClr val="tx2"/>
          </a:solidFill>
          <a:latin typeface="Verdana" pitchFamily="34" charset="0"/>
          <a:ea typeface="ＭＳ Ｐゴシック" pitchFamily="80" charset="-128"/>
        </a:defRPr>
      </a:lvl9pPr>
    </p:titleStyle>
    <p:bodyStyle>
      <a:lvl1pPr marL="193675" indent="-193675" algn="l" rtl="0" eaLnBrk="0" fontAlgn="base" hangingPunct="0">
        <a:lnSpc>
          <a:spcPct val="120000"/>
        </a:lnSpc>
        <a:spcBef>
          <a:spcPct val="0"/>
        </a:spcBef>
        <a:spcAft>
          <a:spcPct val="30000"/>
        </a:spcAft>
        <a:buClr>
          <a:srgbClr val="F17E1C"/>
        </a:buClr>
        <a:buFont typeface="Wingdings" panose="05000000000000000000" pitchFamily="2" charset="2"/>
        <a:buChar char="§"/>
        <a:defRPr sz="2000">
          <a:solidFill>
            <a:schemeClr val="tx2"/>
          </a:solidFill>
          <a:latin typeface="+mn-lt"/>
          <a:ea typeface="MS PGothic" pitchFamily="34" charset="-128"/>
          <a:cs typeface="ＭＳ Ｐゴシック" charset="0"/>
        </a:defRPr>
      </a:lvl1pPr>
      <a:lvl2pPr marL="765175" indent="-188913" algn="l" rtl="0" eaLnBrk="0" fontAlgn="base" hangingPunct="0">
        <a:lnSpc>
          <a:spcPct val="120000"/>
        </a:lnSpc>
        <a:spcBef>
          <a:spcPct val="0"/>
        </a:spcBef>
        <a:spcAft>
          <a:spcPct val="30000"/>
        </a:spcAft>
        <a:buClr>
          <a:srgbClr val="F17E1C"/>
        </a:buClr>
        <a:buFont typeface="Wingdings" panose="05000000000000000000" pitchFamily="2" charset="2"/>
        <a:buChar char="§"/>
        <a:defRPr sz="2000">
          <a:solidFill>
            <a:schemeClr val="tx2"/>
          </a:solidFill>
          <a:latin typeface="+mn-lt"/>
          <a:ea typeface="MS PGothic" pitchFamily="34" charset="-128"/>
        </a:defRPr>
      </a:lvl2pPr>
      <a:lvl3pPr marL="1338263" indent="-195263" algn="l" rtl="0" eaLnBrk="0" fontAlgn="base" hangingPunct="0">
        <a:lnSpc>
          <a:spcPct val="120000"/>
        </a:lnSpc>
        <a:spcBef>
          <a:spcPct val="0"/>
        </a:spcBef>
        <a:spcAft>
          <a:spcPct val="30000"/>
        </a:spcAft>
        <a:buClr>
          <a:srgbClr val="F17E1C"/>
        </a:buClr>
        <a:buFont typeface="Wingdings" panose="05000000000000000000" pitchFamily="2" charset="2"/>
        <a:buChar char="§"/>
        <a:defRPr sz="2000">
          <a:solidFill>
            <a:schemeClr val="tx2"/>
          </a:solidFill>
          <a:latin typeface="+mn-lt"/>
          <a:ea typeface="MS PGothic" pitchFamily="34" charset="-128"/>
        </a:defRPr>
      </a:lvl3pPr>
      <a:lvl4pPr marL="1909763" indent="-195263" algn="l" rtl="0" eaLnBrk="0" fontAlgn="base" hangingPunct="0">
        <a:lnSpc>
          <a:spcPct val="120000"/>
        </a:lnSpc>
        <a:spcBef>
          <a:spcPct val="0"/>
        </a:spcBef>
        <a:spcAft>
          <a:spcPct val="30000"/>
        </a:spcAft>
        <a:buClr>
          <a:srgbClr val="F17E1C"/>
        </a:buClr>
        <a:buFont typeface="Wingdings" panose="05000000000000000000" pitchFamily="2" charset="2"/>
        <a:buChar char="§"/>
        <a:defRPr sz="2000">
          <a:solidFill>
            <a:schemeClr val="tx2"/>
          </a:solidFill>
          <a:latin typeface="+mn-lt"/>
          <a:ea typeface="MS PGothic" pitchFamily="34" charset="-128"/>
        </a:defRPr>
      </a:lvl4pPr>
      <a:lvl5pPr marL="2471738" indent="-188913" algn="l" rtl="0" eaLnBrk="0" fontAlgn="base" hangingPunct="0">
        <a:lnSpc>
          <a:spcPct val="120000"/>
        </a:lnSpc>
        <a:spcBef>
          <a:spcPct val="0"/>
        </a:spcBef>
        <a:spcAft>
          <a:spcPct val="30000"/>
        </a:spcAft>
        <a:buClr>
          <a:srgbClr val="F17E1C"/>
        </a:buClr>
        <a:buFont typeface="Wingdings" panose="05000000000000000000" pitchFamily="2" charset="2"/>
        <a:buChar char="§"/>
        <a:defRPr sz="2000">
          <a:solidFill>
            <a:schemeClr val="tx2"/>
          </a:solidFill>
          <a:latin typeface="+mn-lt"/>
          <a:ea typeface="MS PGothic" pitchFamily="34" charset="-128"/>
        </a:defRPr>
      </a:lvl5pPr>
      <a:lvl6pPr marL="2928938" indent="-188913" algn="l" rtl="0" fontAlgn="base">
        <a:lnSpc>
          <a:spcPct val="120000"/>
        </a:lnSpc>
        <a:spcBef>
          <a:spcPct val="0"/>
        </a:spcBef>
        <a:spcAft>
          <a:spcPct val="30000"/>
        </a:spcAft>
        <a:buClr>
          <a:srgbClr val="F17E1C"/>
        </a:buClr>
        <a:buFont typeface="Wingdings" pitchFamily="2" charset="2"/>
        <a:buChar char="§"/>
        <a:defRPr sz="2000">
          <a:solidFill>
            <a:schemeClr val="tx2"/>
          </a:solidFill>
          <a:latin typeface="+mn-lt"/>
          <a:ea typeface="+mn-ea"/>
        </a:defRPr>
      </a:lvl6pPr>
      <a:lvl7pPr marL="3386138" indent="-188913" algn="l" rtl="0" fontAlgn="base">
        <a:lnSpc>
          <a:spcPct val="120000"/>
        </a:lnSpc>
        <a:spcBef>
          <a:spcPct val="0"/>
        </a:spcBef>
        <a:spcAft>
          <a:spcPct val="30000"/>
        </a:spcAft>
        <a:buClr>
          <a:srgbClr val="F17E1C"/>
        </a:buClr>
        <a:buFont typeface="Wingdings" pitchFamily="2" charset="2"/>
        <a:buChar char="§"/>
        <a:defRPr sz="2000">
          <a:solidFill>
            <a:schemeClr val="tx2"/>
          </a:solidFill>
          <a:latin typeface="+mn-lt"/>
          <a:ea typeface="+mn-ea"/>
        </a:defRPr>
      </a:lvl7pPr>
      <a:lvl8pPr marL="3843338" indent="-188913" algn="l" rtl="0" fontAlgn="base">
        <a:lnSpc>
          <a:spcPct val="120000"/>
        </a:lnSpc>
        <a:spcBef>
          <a:spcPct val="0"/>
        </a:spcBef>
        <a:spcAft>
          <a:spcPct val="30000"/>
        </a:spcAft>
        <a:buClr>
          <a:srgbClr val="F17E1C"/>
        </a:buClr>
        <a:buFont typeface="Wingdings" pitchFamily="2" charset="2"/>
        <a:buChar char="§"/>
        <a:defRPr sz="2000">
          <a:solidFill>
            <a:schemeClr val="tx2"/>
          </a:solidFill>
          <a:latin typeface="+mn-lt"/>
          <a:ea typeface="+mn-ea"/>
        </a:defRPr>
      </a:lvl8pPr>
      <a:lvl9pPr marL="4300538" indent="-188913" algn="l" rtl="0" fontAlgn="base">
        <a:lnSpc>
          <a:spcPct val="120000"/>
        </a:lnSpc>
        <a:spcBef>
          <a:spcPct val="0"/>
        </a:spcBef>
        <a:spcAft>
          <a:spcPct val="30000"/>
        </a:spcAft>
        <a:buClr>
          <a:srgbClr val="F17E1C"/>
        </a:buClr>
        <a:buFont typeface="Wingdings" pitchFamily="2" charset="2"/>
        <a:buChar char="§"/>
        <a:defRPr sz="2000">
          <a:solidFill>
            <a:schemeClr val="tx2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BC9A75-676D-42B0-A013-46F9EBF2DC69}" type="datetime1">
              <a:rPr lang="nl-NL" smtClean="0"/>
              <a:pPr/>
              <a:t>1-6-2019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D1899-B84B-4F9E-8F4E-266DA66E4B26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63229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46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Franklin Gothic Medium" charset="0"/>
              </a:defRPr>
            </a:lvl1pPr>
          </a:lstStyle>
          <a:p>
            <a:fld id="{D5542B2A-7385-47EE-93DC-26C11CA4503A}" type="datetime1">
              <a:rPr lang="nl-NL" smtClean="0"/>
              <a:t>1-6-2019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Franklin Gothic Medium" charset="0"/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Franklin Gothic Medium" charset="0"/>
              </a:defRPr>
            </a:lvl1pPr>
          </a:lstStyle>
          <a:p>
            <a:fld id="{30316907-3DFF-F941-93A9-D18F1377788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496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ranklin Gothic Medium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ranklin Gothic Medium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ranklin Gothic Medium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ranklin Gothic Medium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ranklin Gothic Medium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ranklin Gothic Medium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ranklin Gothic Medium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ranklin Gothic Medium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3.JP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Relationship Id="rId9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68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3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3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3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3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3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93.jpe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97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tiff"/><Relationship Id="rId1" Type="http://schemas.openxmlformats.org/officeDocument/2006/relationships/slideLayout" Target="../slideLayouts/slideLayout2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03.jpeg"/><Relationship Id="rId5" Type="http://schemas.openxmlformats.org/officeDocument/2006/relationships/image" Target="../media/image102.jpg"/><Relationship Id="rId4" Type="http://schemas.openxmlformats.org/officeDocument/2006/relationships/image" Target="../media/image10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tiff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tiff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07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58" y="153347"/>
            <a:ext cx="439443" cy="7546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705" y="159484"/>
            <a:ext cx="4443043" cy="33322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542" y="193935"/>
            <a:ext cx="1575116" cy="11813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345" y="306742"/>
            <a:ext cx="2692084" cy="20190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38" y="1711242"/>
            <a:ext cx="2374032" cy="17805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9160" y="3807725"/>
            <a:ext cx="4271569" cy="283658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84" y="3719736"/>
            <a:ext cx="4404071" cy="292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664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244065" y="160344"/>
            <a:ext cx="4533017" cy="857250"/>
          </a:xfrm>
        </p:spPr>
        <p:txBody>
          <a:bodyPr>
            <a:normAutofit/>
          </a:bodyPr>
          <a:lstStyle/>
          <a:p>
            <a:r>
              <a:rPr lang="en-US" altLang="en-US" sz="3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Jonge </a:t>
            </a:r>
            <a:r>
              <a:rPr lang="en-US" altLang="en-US" sz="32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schol</a:t>
            </a:r>
            <a:endParaRPr lang="en-US" altLang="en-US" sz="3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147" name="Picture 3" descr="C:\My Documents\Untitled3 copy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65" y="922796"/>
            <a:ext cx="6597294" cy="544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1064" y="6420430"/>
            <a:ext cx="5262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Waddenzee </a:t>
            </a:r>
            <a:r>
              <a:rPr lang="en-US" dirty="0" err="1" smtClean="0"/>
              <a:t>belangrijk</a:t>
            </a:r>
            <a:r>
              <a:rPr lang="en-US" dirty="0" smtClean="0"/>
              <a:t> </a:t>
            </a:r>
            <a:r>
              <a:rPr lang="en-US" dirty="0" err="1" smtClean="0"/>
              <a:t>opgroeigebied</a:t>
            </a:r>
            <a:r>
              <a:rPr lang="en-US" dirty="0" smtClean="0"/>
              <a:t> </a:t>
            </a:r>
            <a:r>
              <a:rPr lang="en-US" dirty="0" err="1" smtClean="0"/>
              <a:t>voor</a:t>
            </a:r>
            <a:r>
              <a:rPr lang="en-US" dirty="0" smtClean="0"/>
              <a:t> </a:t>
            </a:r>
            <a:r>
              <a:rPr lang="en-US" dirty="0" err="1" smtClean="0"/>
              <a:t>jonge</a:t>
            </a:r>
            <a:r>
              <a:rPr lang="en-US" dirty="0" smtClean="0"/>
              <a:t> </a:t>
            </a:r>
            <a:r>
              <a:rPr lang="en-US" dirty="0" err="1" smtClean="0"/>
              <a:t>schol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76042">
            <a:off x="7051616" y="966432"/>
            <a:ext cx="4947313" cy="37104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01802" y="5588757"/>
            <a:ext cx="42394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Icoonboeken</a:t>
            </a:r>
            <a:r>
              <a:rPr lang="en-US" dirty="0" smtClean="0"/>
              <a:t>:</a:t>
            </a:r>
            <a:endParaRPr lang="en-US" dirty="0"/>
          </a:p>
          <a:p>
            <a:r>
              <a:rPr lang="en-US" dirty="0" smtClean="0"/>
              <a:t>W.J Wolff et al.  Ecology of the </a:t>
            </a:r>
            <a:r>
              <a:rPr lang="en-US" dirty="0" err="1" smtClean="0"/>
              <a:t>Wadden</a:t>
            </a:r>
            <a:r>
              <a:rPr lang="en-US" dirty="0" smtClean="0"/>
              <a:t> Sea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752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34991" y="130934"/>
            <a:ext cx="10515600" cy="1325563"/>
          </a:xfrm>
        </p:spPr>
        <p:txBody>
          <a:bodyPr/>
          <a:lstStyle/>
          <a:p>
            <a:r>
              <a:rPr lang="en-US" dirty="0" err="1" smtClean="0"/>
              <a:t>Visonderzoek</a:t>
            </a:r>
            <a:r>
              <a:rPr lang="en-US" dirty="0" smtClean="0"/>
              <a:t>: </a:t>
            </a:r>
            <a:r>
              <a:rPr lang="en-US" dirty="0" err="1" smtClean="0"/>
              <a:t>toen</a:t>
            </a:r>
            <a:r>
              <a:rPr lang="en-US" dirty="0" smtClean="0"/>
              <a:t> en nu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891" y="1456497"/>
            <a:ext cx="6231892" cy="41545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91" y="1456497"/>
            <a:ext cx="5849168" cy="415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620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44413" y="28060"/>
            <a:ext cx="10515600" cy="1325563"/>
          </a:xfrm>
        </p:spPr>
        <p:txBody>
          <a:bodyPr/>
          <a:lstStyle/>
          <a:p>
            <a:r>
              <a:rPr lang="en-US" dirty="0" err="1" smtClean="0"/>
              <a:t>Visonderzoek</a:t>
            </a:r>
            <a:r>
              <a:rPr lang="en-US" dirty="0" smtClean="0"/>
              <a:t>: </a:t>
            </a:r>
            <a:r>
              <a:rPr lang="en-US" dirty="0" err="1" smtClean="0"/>
              <a:t>toen</a:t>
            </a:r>
            <a:r>
              <a:rPr lang="en-US" dirty="0" smtClean="0"/>
              <a:t> en nu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13" y="1244229"/>
            <a:ext cx="4949675" cy="49496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564" y="2141579"/>
            <a:ext cx="5403100" cy="405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248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46496" y="153883"/>
            <a:ext cx="10515600" cy="1325563"/>
          </a:xfrm>
        </p:spPr>
        <p:txBody>
          <a:bodyPr/>
          <a:lstStyle/>
          <a:p>
            <a:r>
              <a:rPr lang="en-US" dirty="0" err="1" smtClean="0"/>
              <a:t>Visonderzoek</a:t>
            </a:r>
            <a:r>
              <a:rPr lang="en-US" dirty="0" smtClean="0"/>
              <a:t>: </a:t>
            </a:r>
            <a:r>
              <a:rPr lang="en-US" dirty="0" err="1" smtClean="0"/>
              <a:t>toen</a:t>
            </a:r>
            <a:r>
              <a:rPr lang="en-US" dirty="0" smtClean="0"/>
              <a:t> en nu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170" y="1485572"/>
            <a:ext cx="6724334" cy="44828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96" y="1481488"/>
            <a:ext cx="5662468" cy="4486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265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58" y="153347"/>
            <a:ext cx="439443" cy="7546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7728" y="0"/>
            <a:ext cx="10515600" cy="1325563"/>
          </a:xfrm>
        </p:spPr>
        <p:txBody>
          <a:bodyPr/>
          <a:lstStyle/>
          <a:p>
            <a:r>
              <a:rPr lang="en-US" dirty="0" err="1" smtClean="0"/>
              <a:t>Huidig</a:t>
            </a:r>
            <a:r>
              <a:rPr lang="en-US" dirty="0" smtClean="0"/>
              <a:t> </a:t>
            </a:r>
            <a:r>
              <a:rPr lang="en-US" dirty="0" err="1" smtClean="0"/>
              <a:t>onderzoek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7957" y="680778"/>
            <a:ext cx="11120718" cy="478317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NL" dirty="0" smtClean="0"/>
          </a:p>
          <a:p>
            <a:r>
              <a:rPr lang="nl-NL" dirty="0" smtClean="0"/>
              <a:t>Kerngebieden: </a:t>
            </a:r>
            <a:r>
              <a:rPr lang="nl-NL" dirty="0" smtClean="0">
                <a:solidFill>
                  <a:srgbClr val="FF0000"/>
                </a:solidFill>
              </a:rPr>
              <a:t>Waddenzee</a:t>
            </a:r>
            <a:r>
              <a:rPr lang="nl-NL" dirty="0" smtClean="0"/>
              <a:t> en </a:t>
            </a:r>
            <a:r>
              <a:rPr lang="nl-NL" dirty="0" smtClean="0">
                <a:solidFill>
                  <a:schemeClr val="accent1">
                    <a:lumMod val="75000"/>
                  </a:schemeClr>
                </a:solidFill>
              </a:rPr>
              <a:t>Noordzee</a:t>
            </a:r>
          </a:p>
          <a:p>
            <a:r>
              <a:rPr lang="nl-NL" dirty="0" smtClean="0"/>
              <a:t>Productiviteit en wat gebeurt er mee (draagkracht van het systeem)</a:t>
            </a:r>
          </a:p>
          <a:p>
            <a:r>
              <a:rPr lang="nl-NL" dirty="0" smtClean="0"/>
              <a:t>Hoe verandert het over de jaren</a:t>
            </a:r>
          </a:p>
          <a:p>
            <a:r>
              <a:rPr lang="nl-NL" dirty="0"/>
              <a:t>B</a:t>
            </a:r>
            <a:r>
              <a:rPr lang="nl-NL" dirty="0" smtClean="0"/>
              <a:t>ackbone: langjarige series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728" y="3285867"/>
            <a:ext cx="4213412" cy="3420158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 rot="20408144">
            <a:off x="3184366" y="5569540"/>
            <a:ext cx="561788" cy="22530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20408144">
            <a:off x="1722453" y="3685277"/>
            <a:ext cx="2765045" cy="2365115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319" y="2400496"/>
            <a:ext cx="5693212" cy="42749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319" y="2385226"/>
            <a:ext cx="6500505" cy="430552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319" y="2372356"/>
            <a:ext cx="6500505" cy="4333669"/>
          </a:xfrm>
          <a:prstGeom prst="rect">
            <a:avLst/>
          </a:prstGeom>
        </p:spPr>
      </p:pic>
      <p:pic>
        <p:nvPicPr>
          <p:cNvPr id="13" name="Content Placeholder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318" y="2372356"/>
            <a:ext cx="6500505" cy="4333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447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58" y="153347"/>
            <a:ext cx="439443" cy="7546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3505" y="530677"/>
            <a:ext cx="6296025" cy="61245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252" y="392564"/>
            <a:ext cx="4996101" cy="6400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9386" y="2967134"/>
            <a:ext cx="3391194" cy="3688118"/>
          </a:xfrm>
          <a:prstGeom prst="rect">
            <a:avLst/>
          </a:prstGeom>
        </p:spPr>
      </p:pic>
      <p:sp useBgFill="1">
        <p:nvSpPr>
          <p:cNvPr id="8" name="TextBox 7"/>
          <p:cNvSpPr txBox="1"/>
          <p:nvPr/>
        </p:nvSpPr>
        <p:spPr>
          <a:xfrm>
            <a:off x="900754" y="520698"/>
            <a:ext cx="4679826" cy="258532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nl-NL" dirty="0"/>
              <a:t>50 jaar fuikvangsten:</a:t>
            </a:r>
          </a:p>
          <a:p>
            <a:r>
              <a:rPr lang="nl-NL" dirty="0" smtClean="0"/>
              <a:t>-Sterke </a:t>
            </a:r>
            <a:r>
              <a:rPr lang="nl-NL" dirty="0"/>
              <a:t>afname van veel soorten</a:t>
            </a:r>
          </a:p>
          <a:p>
            <a:r>
              <a:rPr lang="nl-NL" dirty="0" smtClean="0"/>
              <a:t>-Sterke </a:t>
            </a:r>
            <a:r>
              <a:rPr lang="nl-NL" dirty="0"/>
              <a:t>correlatie met:</a:t>
            </a:r>
          </a:p>
          <a:p>
            <a:pPr lvl="1"/>
            <a:r>
              <a:rPr lang="nl-NL" dirty="0" smtClean="0"/>
              <a:t>-</a:t>
            </a:r>
            <a:r>
              <a:rPr lang="nl-NL" dirty="0"/>
              <a:t>Afname productie (Boddeke et al)</a:t>
            </a:r>
          </a:p>
          <a:p>
            <a:pPr lvl="1"/>
            <a:r>
              <a:rPr lang="nl-NL" dirty="0" smtClean="0"/>
              <a:t>-Toename </a:t>
            </a:r>
            <a:r>
              <a:rPr lang="nl-NL" dirty="0"/>
              <a:t>water temperatuur</a:t>
            </a:r>
          </a:p>
          <a:p>
            <a:pPr lvl="1"/>
            <a:r>
              <a:rPr lang="nl-NL" dirty="0" smtClean="0"/>
              <a:t>-Habitat </a:t>
            </a:r>
            <a:r>
              <a:rPr lang="nl-NL" dirty="0"/>
              <a:t>vernietiging (zandsuppletie, visserij)</a:t>
            </a:r>
          </a:p>
          <a:p>
            <a:pPr lvl="1"/>
            <a:r>
              <a:rPr lang="nl-NL" dirty="0" smtClean="0"/>
              <a:t>-Toename </a:t>
            </a:r>
            <a:r>
              <a:rPr lang="nl-NL" dirty="0"/>
              <a:t>predatoren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813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58" y="153347"/>
            <a:ext cx="439443" cy="7546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7728" y="0"/>
            <a:ext cx="10515600" cy="13255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4122" y="399672"/>
            <a:ext cx="10221901" cy="5948894"/>
          </a:xfrm>
          <a:pattFill prst="pct5">
            <a:fgClr>
              <a:schemeClr val="accent1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/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r>
              <a:rPr lang="nl-NL" b="1" dirty="0" smtClean="0"/>
              <a:t>55 jaar fuikvangsten:</a:t>
            </a:r>
          </a:p>
          <a:p>
            <a:pPr marL="0" indent="0">
              <a:buNone/>
            </a:pPr>
            <a:endParaRPr lang="nl-NL" b="1" dirty="0" smtClean="0"/>
          </a:p>
          <a:p>
            <a:r>
              <a:rPr lang="nl-NL" dirty="0" smtClean="0"/>
              <a:t>Sterke afname van veel soorten</a:t>
            </a:r>
          </a:p>
          <a:p>
            <a:endParaRPr lang="nl-NL" dirty="0" smtClean="0"/>
          </a:p>
          <a:p>
            <a:r>
              <a:rPr lang="nl-NL" dirty="0" smtClean="0"/>
              <a:t>Sterke correlatie met:</a:t>
            </a:r>
          </a:p>
          <a:p>
            <a:pPr lvl="1"/>
            <a:r>
              <a:rPr lang="nl-NL" dirty="0" smtClean="0"/>
              <a:t>Toename water temperatuur</a:t>
            </a:r>
          </a:p>
          <a:p>
            <a:pPr lvl="1"/>
            <a:r>
              <a:rPr lang="nl-NL" dirty="0" smtClean="0"/>
              <a:t>Habitat vernietiging (zandsuppletie, visserij)</a:t>
            </a:r>
          </a:p>
          <a:p>
            <a:pPr lvl="1"/>
            <a:r>
              <a:rPr lang="nl-NL" dirty="0" smtClean="0"/>
              <a:t>Toename predatoren</a:t>
            </a:r>
          </a:p>
          <a:p>
            <a:pPr lvl="1"/>
            <a:r>
              <a:rPr lang="nl-NL" dirty="0" smtClean="0"/>
              <a:t>Afname productie (Boddeke et al)??</a:t>
            </a:r>
          </a:p>
        </p:txBody>
      </p:sp>
    </p:spTree>
    <p:extLst>
      <p:ext uri="{BB962C8B-B14F-4D97-AF65-F5344CB8AC3E}">
        <p14:creationId xmlns:p14="http://schemas.microsoft.com/office/powerpoint/2010/main" val="400184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48130" y="191247"/>
            <a:ext cx="10515600" cy="1325563"/>
          </a:xfrm>
        </p:spPr>
        <p:txBody>
          <a:bodyPr/>
          <a:lstStyle/>
          <a:p>
            <a:r>
              <a:rPr lang="en-US" dirty="0" smtClean="0"/>
              <a:t>Waddenzee: </a:t>
            </a:r>
            <a:r>
              <a:rPr lang="en-US" dirty="0" err="1" smtClean="0"/>
              <a:t>productiviteit</a:t>
            </a:r>
            <a:endParaRPr lang="en-US" dirty="0"/>
          </a:p>
        </p:txBody>
      </p:sp>
      <p:pic>
        <p:nvPicPr>
          <p:cNvPr id="8" name="Picture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945840"/>
            <a:ext cx="6890871" cy="3419100"/>
          </a:xfrm>
          <a:prstGeom prst="rect">
            <a:avLst/>
          </a:prstGeom>
          <a:noFill/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1020"/>
            <a:ext cx="2071583" cy="103654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583" y="1377653"/>
            <a:ext cx="2091021" cy="105037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605" y="1378617"/>
            <a:ext cx="2007348" cy="104328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954" y="1383635"/>
            <a:ext cx="2007348" cy="103393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7303" y="1382327"/>
            <a:ext cx="2007348" cy="103393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4652" y="1377653"/>
            <a:ext cx="2007349" cy="103393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587057" y="2549327"/>
            <a:ext cx="26049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(</a:t>
            </a:r>
            <a:r>
              <a:rPr lang="en-US" sz="1400" dirty="0" err="1" smtClean="0"/>
              <a:t>Foto’s</a:t>
            </a:r>
            <a:r>
              <a:rPr lang="en-US" sz="1400" dirty="0" smtClean="0"/>
              <a:t>: Van </a:t>
            </a:r>
            <a:r>
              <a:rPr lang="en-US" sz="1400" dirty="0" err="1" smtClean="0"/>
              <a:t>Ieperen</a:t>
            </a:r>
            <a:r>
              <a:rPr lang="en-US" sz="1400" dirty="0" smtClean="0"/>
              <a:t> &amp; Philippart)</a:t>
            </a:r>
            <a:endParaRPr lang="en-US" sz="1400" dirty="0"/>
          </a:p>
        </p:txBody>
      </p:sp>
      <p:pic>
        <p:nvPicPr>
          <p:cNvPr id="20" name="Picture 3" descr="H:\Correspondence\DSC00678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5435" y="2945840"/>
            <a:ext cx="4936565" cy="3415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441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6247" y="0"/>
            <a:ext cx="10515600" cy="13255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047" y="151094"/>
            <a:ext cx="4254055" cy="647636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77" y="151094"/>
            <a:ext cx="7082607" cy="4691078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10777" y="5464768"/>
            <a:ext cx="3746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Wekelijkse</a:t>
            </a:r>
            <a:r>
              <a:rPr lang="en-US" dirty="0" smtClean="0"/>
              <a:t> </a:t>
            </a:r>
            <a:r>
              <a:rPr lang="en-US" dirty="0" err="1" smtClean="0"/>
              <a:t>metingen</a:t>
            </a:r>
            <a:r>
              <a:rPr lang="en-US" dirty="0" smtClean="0"/>
              <a:t> </a:t>
            </a:r>
            <a:r>
              <a:rPr lang="en-US" dirty="0" err="1" smtClean="0"/>
              <a:t>vanaf</a:t>
            </a:r>
            <a:r>
              <a:rPr lang="en-US" dirty="0" smtClean="0"/>
              <a:t> 70’er </a:t>
            </a:r>
            <a:r>
              <a:rPr lang="en-US" dirty="0" err="1" smtClean="0"/>
              <a:t>jaren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387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6247" y="0"/>
            <a:ext cx="10515600" cy="1325563"/>
          </a:xfrm>
        </p:spPr>
        <p:txBody>
          <a:bodyPr/>
          <a:lstStyle/>
          <a:p>
            <a:r>
              <a:rPr lang="en-US" dirty="0" smtClean="0"/>
              <a:t>Waddenzee: </a:t>
            </a:r>
            <a:r>
              <a:rPr lang="en-US" dirty="0" err="1" smtClean="0"/>
              <a:t>productiviteit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4433049" y="5315228"/>
            <a:ext cx="6962587" cy="362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 smtClean="0"/>
              <a:t>(Jacobs </a:t>
            </a:r>
            <a:r>
              <a:rPr lang="en-US" sz="1600" dirty="0"/>
              <a:t>et al., </a:t>
            </a:r>
            <a:r>
              <a:rPr lang="en-US" sz="1600" dirty="0" smtClean="0"/>
              <a:t>2019)				    (Philippart et al., 2010)</a:t>
            </a:r>
            <a:endParaRPr lang="en-US" sz="1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5556" y="2002985"/>
            <a:ext cx="4400550" cy="3267075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9807" y="108151"/>
            <a:ext cx="3556299" cy="173868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826246" y="5677647"/>
            <a:ext cx="67141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80’er Jaren: </a:t>
            </a:r>
            <a:r>
              <a:rPr lang="en-US" sz="2000" dirty="0" err="1" smtClean="0"/>
              <a:t>eutrofiering</a:t>
            </a:r>
            <a:r>
              <a:rPr lang="en-US" sz="2000" dirty="0" smtClean="0"/>
              <a:t> (</a:t>
            </a:r>
            <a:r>
              <a:rPr lang="en-US" sz="2000" dirty="0" err="1" smtClean="0"/>
              <a:t>vermesting</a:t>
            </a:r>
            <a:r>
              <a:rPr lang="en-US" sz="2000" dirty="0" smtClean="0"/>
              <a:t>), nu </a:t>
            </a:r>
            <a:r>
              <a:rPr lang="en-US" sz="2000" dirty="0" err="1" smtClean="0"/>
              <a:t>lagere</a:t>
            </a:r>
            <a:r>
              <a:rPr lang="en-US" sz="2000" dirty="0" smtClean="0"/>
              <a:t> </a:t>
            </a:r>
            <a:r>
              <a:rPr lang="en-US" sz="2000" dirty="0" err="1" smtClean="0"/>
              <a:t>productie</a:t>
            </a:r>
            <a:endParaRPr lang="en-US" sz="2000" dirty="0" smtClean="0"/>
          </a:p>
          <a:p>
            <a:endParaRPr lang="en-US" sz="2000" dirty="0"/>
          </a:p>
          <a:p>
            <a:r>
              <a:rPr lang="en-US" sz="2000" dirty="0" err="1" smtClean="0"/>
              <a:t>Discussie</a:t>
            </a:r>
            <a:r>
              <a:rPr lang="en-US" sz="2000" dirty="0" smtClean="0"/>
              <a:t>: minder </a:t>
            </a:r>
            <a:r>
              <a:rPr lang="en-US" sz="2000" dirty="0" err="1" smtClean="0"/>
              <a:t>nutrienten</a:t>
            </a:r>
            <a:r>
              <a:rPr lang="en-US" sz="2000" dirty="0" smtClean="0"/>
              <a:t>, minder vis (</a:t>
            </a:r>
            <a:r>
              <a:rPr lang="en-US" sz="2000" dirty="0" err="1" smtClean="0"/>
              <a:t>Boddeke</a:t>
            </a:r>
            <a:r>
              <a:rPr lang="en-US" sz="2000" dirty="0" smtClean="0"/>
              <a:t> &amp; Hagel) 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247" y="2002984"/>
            <a:ext cx="4947024" cy="3267075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2049929" y="2617847"/>
            <a:ext cx="3269130" cy="1930247"/>
          </a:xfrm>
          <a:custGeom>
            <a:avLst/>
            <a:gdLst>
              <a:gd name="connsiteX0" fmla="*/ 0 w 3269130"/>
              <a:gd name="connsiteY0" fmla="*/ 1930247 h 1930247"/>
              <a:gd name="connsiteX1" fmla="*/ 1506071 w 3269130"/>
              <a:gd name="connsiteY1" fmla="*/ 5824 h 1930247"/>
              <a:gd name="connsiteX2" fmla="*/ 3191436 w 3269130"/>
              <a:gd name="connsiteY2" fmla="*/ 1290765 h 1930247"/>
              <a:gd name="connsiteX3" fmla="*/ 3191436 w 3269130"/>
              <a:gd name="connsiteY3" fmla="*/ 1290765 h 1930247"/>
              <a:gd name="connsiteX4" fmla="*/ 3269130 w 3269130"/>
              <a:gd name="connsiteY4" fmla="*/ 1404318 h 1930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69130" h="1930247">
                <a:moveTo>
                  <a:pt x="0" y="1930247"/>
                </a:moveTo>
                <a:cubicBezTo>
                  <a:pt x="487082" y="1021325"/>
                  <a:pt x="974165" y="112404"/>
                  <a:pt x="1506071" y="5824"/>
                </a:cubicBezTo>
                <a:cubicBezTo>
                  <a:pt x="2037977" y="-100756"/>
                  <a:pt x="3191436" y="1290765"/>
                  <a:pt x="3191436" y="1290765"/>
                </a:cubicBezTo>
                <a:lnTo>
                  <a:pt x="3191436" y="1290765"/>
                </a:lnTo>
                <a:lnTo>
                  <a:pt x="3269130" y="1404318"/>
                </a:lnTo>
              </a:path>
            </a:pathLst>
          </a:custGeom>
          <a:noFill/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/>
          <p:nvPr/>
        </p:nvPicPr>
        <p:blipFill>
          <a:blip r:embed="rId5"/>
          <a:stretch>
            <a:fillRect/>
          </a:stretch>
        </p:blipFill>
        <p:spPr>
          <a:xfrm>
            <a:off x="856222" y="2002984"/>
            <a:ext cx="5227825" cy="326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522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-536556" y="5954753"/>
            <a:ext cx="13030245" cy="14742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3559" y="-3234389"/>
            <a:ext cx="15860255" cy="11212707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711474" y="5995330"/>
            <a:ext cx="8437985" cy="825162"/>
            <a:chOff x="1711474" y="5995330"/>
            <a:chExt cx="8437985" cy="825162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4319" y="5995330"/>
              <a:ext cx="2095140" cy="825162"/>
            </a:xfrm>
            <a:prstGeom prst="rect">
              <a:avLst/>
            </a:prstGeom>
          </p:spPr>
        </p:pic>
        <p:sp>
          <p:nvSpPr>
            <p:cNvPr id="12" name="Text Box 4"/>
            <p:cNvSpPr txBox="1">
              <a:spLocks noChangeArrowheads="1"/>
            </p:cNvSpPr>
            <p:nvPr/>
          </p:nvSpPr>
          <p:spPr bwMode="auto">
            <a:xfrm>
              <a:off x="1711474" y="6304461"/>
              <a:ext cx="6624736" cy="18466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utiger 55 Roman" pitchFamily="34" charset="0"/>
                  <a:ea typeface="+mn-ea"/>
                  <a:cs typeface="+mn-cs"/>
                </a:rPr>
                <a:t>Koninklijk</a:t>
              </a: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utiger 55 Roman" pitchFamily="34" charset="0"/>
                  <a:ea typeface="+mn-ea"/>
                  <a:cs typeface="+mn-cs"/>
                </a:rPr>
                <a:t> NIOZ is </a:t>
              </a:r>
              <a:r>
                <a:rPr kumimoji="0" lang="en-US" sz="1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utiger 55 Roman" pitchFamily="34" charset="0"/>
                  <a:ea typeface="+mn-ea"/>
                  <a:cs typeface="+mn-cs"/>
                </a:rPr>
                <a:t>onderdeel</a:t>
              </a: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utiger 55 Roman" pitchFamily="34" charset="0"/>
                  <a:ea typeface="+mn-ea"/>
                  <a:cs typeface="+mn-cs"/>
                </a:rPr>
                <a:t> van NWO-I, in </a:t>
              </a:r>
              <a:r>
                <a:rPr kumimoji="0" lang="en-US" sz="1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utiger 55 Roman" pitchFamily="34" charset="0"/>
                  <a:ea typeface="+mn-ea"/>
                  <a:cs typeface="+mn-cs"/>
                </a:rPr>
                <a:t>samenwerking</a:t>
              </a: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utiger 55 Roman" pitchFamily="34" charset="0"/>
                  <a:ea typeface="+mn-ea"/>
                  <a:cs typeface="+mn-cs"/>
                </a:rPr>
                <a:t> met Universiteit Utrecht</a:t>
              </a:r>
              <a:endPara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55 Roman" pitchFamily="34" charset="0"/>
                <a:ea typeface="+mn-ea"/>
                <a:cs typeface="+mn-cs"/>
              </a:endParaRPr>
            </a:p>
          </p:txBody>
        </p:sp>
        <p:pic>
          <p:nvPicPr>
            <p:cNvPr id="13" name="Picture 7" descr="NWO"/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7453963" y="6183063"/>
              <a:ext cx="696266" cy="3264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8" name="Rectangle 17"/>
          <p:cNvSpPr/>
          <p:nvPr/>
        </p:nvSpPr>
        <p:spPr>
          <a:xfrm>
            <a:off x="11173973" y="-117651"/>
            <a:ext cx="1427584" cy="14742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474" y="218941"/>
            <a:ext cx="5526035" cy="14813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18469" y="2176156"/>
            <a:ext cx="8438079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NIOZ en </a:t>
            </a:r>
            <a:r>
              <a:rPr lang="en-US" sz="4000" dirty="0" err="1" smtClean="0">
                <a:solidFill>
                  <a:schemeClr val="bg1"/>
                </a:solidFill>
              </a:rPr>
              <a:t>visonderzoek</a:t>
            </a:r>
            <a:r>
              <a:rPr lang="en-US" sz="4000" dirty="0" smtClean="0">
                <a:solidFill>
                  <a:schemeClr val="bg1"/>
                </a:solidFill>
              </a:rPr>
              <a:t>: wat en </a:t>
            </a:r>
            <a:r>
              <a:rPr lang="en-US" sz="4000" dirty="0" err="1" smtClean="0">
                <a:solidFill>
                  <a:schemeClr val="bg1"/>
                </a:solidFill>
              </a:rPr>
              <a:t>waarom</a:t>
            </a:r>
            <a:r>
              <a:rPr lang="en-US" sz="4000" dirty="0" smtClean="0">
                <a:solidFill>
                  <a:schemeClr val="bg1"/>
                </a:solidFill>
              </a:rPr>
              <a:t>?</a:t>
            </a:r>
          </a:p>
          <a:p>
            <a:endParaRPr lang="en-US" sz="4000" dirty="0">
              <a:solidFill>
                <a:schemeClr val="bg1"/>
              </a:solidFill>
            </a:endParaRPr>
          </a:p>
          <a:p>
            <a:r>
              <a:rPr lang="en-US" sz="4000" dirty="0" smtClean="0">
                <a:solidFill>
                  <a:schemeClr val="bg1"/>
                </a:solidFill>
              </a:rPr>
              <a:t>Henk W. van der Veer</a:t>
            </a:r>
          </a:p>
          <a:p>
            <a:endParaRPr lang="en-US" sz="4000" dirty="0" smtClean="0">
              <a:solidFill>
                <a:schemeClr val="bg1"/>
              </a:solidFill>
            </a:endParaRPr>
          </a:p>
          <a:p>
            <a:r>
              <a:rPr lang="en-US" sz="4000" dirty="0" smtClean="0">
                <a:solidFill>
                  <a:schemeClr val="bg1"/>
                </a:solidFill>
              </a:rPr>
              <a:t>28 </a:t>
            </a:r>
            <a:r>
              <a:rPr lang="en-US" sz="4000" dirty="0" err="1" smtClean="0">
                <a:solidFill>
                  <a:schemeClr val="bg1"/>
                </a:solidFill>
              </a:rPr>
              <a:t>mei</a:t>
            </a:r>
            <a:r>
              <a:rPr lang="en-US" sz="4000" dirty="0" smtClean="0">
                <a:solidFill>
                  <a:schemeClr val="bg1"/>
                </a:solidFill>
              </a:rPr>
              <a:t> 2019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6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10" y="19839"/>
            <a:ext cx="10035934" cy="68579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24911" y="218837"/>
            <a:ext cx="6070896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nl-NL" sz="2400" b="1" dirty="0" smtClean="0">
                <a:solidFill>
                  <a:prstClr val="black"/>
                </a:solidFill>
                <a:latin typeface="Verdana" pitchFamily="34" charset="0"/>
                <a:ea typeface="ＭＳ Ｐゴシック" pitchFamily="1" charset="-128"/>
              </a:rPr>
              <a:t>Productiviteit</a:t>
            </a:r>
            <a:endParaRPr lang="nl-NL" sz="2400" b="1" dirty="0">
              <a:solidFill>
                <a:prstClr val="black"/>
              </a:solidFill>
              <a:latin typeface="Verdana" pitchFamily="34" charset="0"/>
              <a:ea typeface="ＭＳ Ｐゴシック" pitchFamily="1" charset="-128"/>
            </a:endParaRP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nl-NL" sz="2400" b="1" dirty="0">
              <a:solidFill>
                <a:prstClr val="black"/>
              </a:solidFill>
              <a:latin typeface="Verdana" pitchFamily="34" charset="0"/>
              <a:ea typeface="ＭＳ Ｐゴシック" pitchFamily="1" charset="-128"/>
            </a:endParaRP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nl-NL" sz="2400" dirty="0" smtClean="0">
                <a:solidFill>
                  <a:prstClr val="black"/>
                </a:solidFill>
                <a:latin typeface="Verdana" pitchFamily="34" charset="0"/>
                <a:ea typeface="ＭＳ Ｐゴシック" pitchFamily="1" charset="-128"/>
              </a:rPr>
              <a:t>Is het overal hetzelfde per </a:t>
            </a:r>
            <a:r>
              <a:rPr lang="nl-NL" sz="2400" dirty="0">
                <a:solidFill>
                  <a:prstClr val="black"/>
                </a:solidFill>
                <a:latin typeface="Verdana" pitchFamily="34" charset="0"/>
                <a:ea typeface="ＭＳ Ｐゴシック" pitchFamily="1" charset="-128"/>
              </a:rPr>
              <a:t>m</a:t>
            </a:r>
            <a:r>
              <a:rPr lang="nl-NL" sz="2400" baseline="30000" dirty="0">
                <a:solidFill>
                  <a:prstClr val="black"/>
                </a:solidFill>
                <a:latin typeface="Verdana" pitchFamily="34" charset="0"/>
                <a:ea typeface="ＭＳ Ｐゴシック" pitchFamily="1" charset="-128"/>
              </a:rPr>
              <a:t>2</a:t>
            </a:r>
            <a:r>
              <a:rPr lang="nl-NL" sz="2400" dirty="0">
                <a:solidFill>
                  <a:prstClr val="black"/>
                </a:solidFill>
                <a:latin typeface="Verdana" pitchFamily="34" charset="0"/>
                <a:ea typeface="ＭＳ Ｐゴシック" pitchFamily="1" charset="-128"/>
              </a:rPr>
              <a:t>?</a:t>
            </a:r>
            <a:endParaRPr lang="en-GB" sz="2400" dirty="0">
              <a:solidFill>
                <a:prstClr val="black"/>
              </a:solidFill>
              <a:latin typeface="Verdana" pitchFamily="34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44990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29" y="0"/>
            <a:ext cx="10035971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91544" y="188642"/>
            <a:ext cx="4572000" cy="90486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nl-NL" sz="2400" b="1" dirty="0" err="1">
                <a:solidFill>
                  <a:prstClr val="black"/>
                </a:solidFill>
                <a:latin typeface="Verdana" pitchFamily="34" charset="0"/>
                <a:ea typeface="ＭＳ Ｐゴシック" pitchFamily="1" charset="-128"/>
              </a:rPr>
              <a:t>Production</a:t>
            </a:r>
            <a:r>
              <a:rPr lang="nl-NL" sz="2000" b="1" dirty="0">
                <a:solidFill>
                  <a:prstClr val="black"/>
                </a:solidFill>
                <a:latin typeface="Verdana" pitchFamily="34" charset="0"/>
                <a:ea typeface="ＭＳ Ｐゴシック" pitchFamily="1" charset="-128"/>
              </a:rPr>
              <a:t>:</a:t>
            </a:r>
          </a:p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nl-NL" sz="2000" dirty="0">
                <a:solidFill>
                  <a:prstClr val="black"/>
                </a:solidFill>
                <a:latin typeface="Verdana" pitchFamily="34" charset="0"/>
                <a:ea typeface="ＭＳ Ｐゴシック" pitchFamily="1" charset="-128"/>
              </a:rPr>
              <a:t>	</a:t>
            </a:r>
            <a:r>
              <a:rPr lang="nl-NL" sz="2000" dirty="0" smtClean="0">
                <a:solidFill>
                  <a:prstClr val="black"/>
                </a:solidFill>
                <a:latin typeface="Verdana" pitchFamily="34" charset="0"/>
                <a:ea typeface="ＭＳ Ｐゴシック" pitchFamily="1" charset="-128"/>
              </a:rPr>
              <a:t>of is er een gradient</a:t>
            </a:r>
            <a:r>
              <a:rPr lang="nl-NL" sz="2000" dirty="0">
                <a:solidFill>
                  <a:prstClr val="black"/>
                </a:solidFill>
                <a:latin typeface="Verdana" pitchFamily="34" charset="0"/>
                <a:ea typeface="ＭＳ Ｐゴシック" pitchFamily="1" charset="-128"/>
              </a:rPr>
              <a:t>?</a:t>
            </a:r>
            <a:endParaRPr lang="en-GB" sz="2000" dirty="0">
              <a:solidFill>
                <a:prstClr val="black"/>
              </a:solidFill>
              <a:latin typeface="Verdana" pitchFamily="34" charset="0"/>
              <a:ea typeface="ＭＳ Ｐゴシック" pitchFamily="1" charset="-128"/>
            </a:endParaRPr>
          </a:p>
        </p:txBody>
      </p:sp>
      <p:sp>
        <p:nvSpPr>
          <p:cNvPr id="9" name="Right Arrow 8"/>
          <p:cNvSpPr/>
          <p:nvPr/>
        </p:nvSpPr>
        <p:spPr bwMode="auto">
          <a:xfrm rot="20869746">
            <a:off x="2423592" y="3527652"/>
            <a:ext cx="4464496" cy="106138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nl-NL" sz="2000" dirty="0" err="1">
                <a:solidFill>
                  <a:sysClr val="windowText" lastClr="000000"/>
                </a:solidFill>
                <a:latin typeface="Verdana" pitchFamily="34" charset="0"/>
                <a:ea typeface="ＭＳ Ｐゴシック" pitchFamily="80" charset="-128"/>
              </a:rPr>
              <a:t>Tidal</a:t>
            </a:r>
            <a:r>
              <a:rPr lang="nl-NL" sz="2000" dirty="0">
                <a:solidFill>
                  <a:sysClr val="windowText" lastClr="000000"/>
                </a:solidFill>
                <a:latin typeface="Verdana" pitchFamily="34" charset="0"/>
                <a:ea typeface="ＭＳ Ｐゴシック" pitchFamily="80" charset="-128"/>
              </a:rPr>
              <a:t> range</a:t>
            </a:r>
            <a:endParaRPr lang="en-GB" sz="2000" dirty="0">
              <a:solidFill>
                <a:sysClr val="windowText" lastClr="000000"/>
              </a:solidFill>
              <a:latin typeface="Verdana" pitchFamily="34" charset="0"/>
              <a:ea typeface="ＭＳ Ｐゴシック" pitchFamily="8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0402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13" y="-6846"/>
            <a:ext cx="10045989" cy="686484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91544" y="188643"/>
            <a:ext cx="4572000" cy="90486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nl-NL" sz="2400" b="1" dirty="0" err="1">
                <a:solidFill>
                  <a:prstClr val="black"/>
                </a:solidFill>
                <a:latin typeface="Verdana" pitchFamily="34" charset="0"/>
                <a:ea typeface="ＭＳ Ｐゴシック" pitchFamily="1" charset="-128"/>
              </a:rPr>
              <a:t>Production</a:t>
            </a:r>
            <a:r>
              <a:rPr lang="nl-NL" sz="2000" b="1" dirty="0">
                <a:solidFill>
                  <a:prstClr val="black"/>
                </a:solidFill>
                <a:latin typeface="Verdana" pitchFamily="34" charset="0"/>
                <a:ea typeface="ＭＳ Ｐゴシック" pitchFamily="1" charset="-128"/>
              </a:rPr>
              <a:t>:</a:t>
            </a:r>
          </a:p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nl-NL" sz="2000" dirty="0">
                <a:solidFill>
                  <a:prstClr val="black"/>
                </a:solidFill>
                <a:latin typeface="Verdana" pitchFamily="34" charset="0"/>
                <a:ea typeface="ＭＳ Ｐゴシック" pitchFamily="1" charset="-128"/>
              </a:rPr>
              <a:t>	</a:t>
            </a:r>
            <a:r>
              <a:rPr lang="nl-NL" sz="2000" dirty="0" smtClean="0">
                <a:solidFill>
                  <a:prstClr val="black"/>
                </a:solidFill>
                <a:latin typeface="Verdana" pitchFamily="34" charset="0"/>
                <a:ea typeface="ＭＳ Ｐゴシック" pitchFamily="1" charset="-128"/>
              </a:rPr>
              <a:t>of </a:t>
            </a:r>
            <a:r>
              <a:rPr lang="nl-NL" sz="2000" dirty="0">
                <a:solidFill>
                  <a:prstClr val="black"/>
                </a:solidFill>
                <a:latin typeface="Verdana" pitchFamily="34" charset="0"/>
                <a:ea typeface="ＭＳ Ｐゴシック" pitchFamily="1" charset="-128"/>
              </a:rPr>
              <a:t>is </a:t>
            </a:r>
            <a:r>
              <a:rPr lang="nl-NL" sz="2000" dirty="0" smtClean="0">
                <a:solidFill>
                  <a:prstClr val="black"/>
                </a:solidFill>
                <a:latin typeface="Verdana" pitchFamily="34" charset="0"/>
                <a:ea typeface="ＭＳ Ｐゴシック" pitchFamily="1" charset="-128"/>
              </a:rPr>
              <a:t>het variabel </a:t>
            </a:r>
            <a:r>
              <a:rPr lang="nl-NL" sz="2000" dirty="0">
                <a:solidFill>
                  <a:prstClr val="black"/>
                </a:solidFill>
                <a:latin typeface="Verdana" pitchFamily="34" charset="0"/>
                <a:ea typeface="ＭＳ Ｐゴシック" pitchFamily="1" charset="-128"/>
              </a:rPr>
              <a:t>?</a:t>
            </a:r>
            <a:endParaRPr lang="en-GB" sz="2000" dirty="0">
              <a:solidFill>
                <a:prstClr val="black"/>
              </a:solidFill>
              <a:latin typeface="Verdana" pitchFamily="34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94417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55" y="-88711"/>
            <a:ext cx="10035971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063552" y="260651"/>
            <a:ext cx="4572000" cy="90486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nl-NL" sz="2400" b="1" dirty="0" err="1">
                <a:solidFill>
                  <a:prstClr val="black"/>
                </a:solidFill>
                <a:latin typeface="Verdana" pitchFamily="34" charset="0"/>
                <a:ea typeface="ＭＳ Ｐゴシック" pitchFamily="1" charset="-128"/>
              </a:rPr>
              <a:t>Production</a:t>
            </a:r>
            <a:r>
              <a:rPr lang="nl-NL" sz="2000" b="1" dirty="0">
                <a:solidFill>
                  <a:prstClr val="black"/>
                </a:solidFill>
                <a:latin typeface="Verdana" pitchFamily="34" charset="0"/>
                <a:ea typeface="ＭＳ Ｐゴシック" pitchFamily="1" charset="-128"/>
              </a:rPr>
              <a:t>:</a:t>
            </a:r>
          </a:p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nl-NL" sz="2000" dirty="0">
                <a:solidFill>
                  <a:prstClr val="black"/>
                </a:solidFill>
                <a:latin typeface="Verdana" pitchFamily="34" charset="0"/>
                <a:ea typeface="ＭＳ Ｐゴシック" pitchFamily="1" charset="-128"/>
              </a:rPr>
              <a:t>	</a:t>
            </a:r>
            <a:r>
              <a:rPr lang="nl-NL" sz="2000" dirty="0" smtClean="0">
                <a:solidFill>
                  <a:prstClr val="black"/>
                </a:solidFill>
                <a:latin typeface="Verdana" pitchFamily="34" charset="0"/>
                <a:ea typeface="ＭＳ Ｐゴシック" pitchFamily="1" charset="-128"/>
              </a:rPr>
              <a:t>en op welke schaal?</a:t>
            </a:r>
            <a:endParaRPr lang="en-GB" sz="2000" dirty="0">
              <a:solidFill>
                <a:prstClr val="black"/>
              </a:solidFill>
              <a:latin typeface="Verdana" pitchFamily="34" charset="0"/>
              <a:ea typeface="ＭＳ Ｐゴシック" pitchFamily="1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59961" y="6050161"/>
            <a:ext cx="6637458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nl-NL" sz="2000" dirty="0" smtClean="0">
                <a:solidFill>
                  <a:prstClr val="black"/>
                </a:solidFill>
                <a:latin typeface="Verdana" pitchFamily="34" charset="0"/>
                <a:ea typeface="ＭＳ Ｐゴシック" pitchFamily="1" charset="-128"/>
              </a:rPr>
              <a:t>Nog onbekend, </a:t>
            </a:r>
            <a:r>
              <a:rPr lang="nl-NL" sz="2000" dirty="0">
                <a:solidFill>
                  <a:prstClr val="black"/>
                </a:solidFill>
                <a:latin typeface="Verdana" pitchFamily="34" charset="0"/>
                <a:ea typeface="ＭＳ Ｐゴシック" pitchFamily="1" charset="-128"/>
              </a:rPr>
              <a:t>work in </a:t>
            </a:r>
            <a:r>
              <a:rPr lang="nl-NL" sz="2000" dirty="0" smtClean="0">
                <a:solidFill>
                  <a:prstClr val="black"/>
                </a:solidFill>
                <a:latin typeface="Verdana" pitchFamily="34" charset="0"/>
                <a:ea typeface="ＭＳ Ｐゴシック" pitchFamily="1" charset="-128"/>
              </a:rPr>
              <a:t>progress, .....(drones)…….</a:t>
            </a:r>
            <a:endParaRPr lang="en-GB" sz="2000" dirty="0">
              <a:solidFill>
                <a:prstClr val="black"/>
              </a:solidFill>
              <a:latin typeface="Verdana" pitchFamily="34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38589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56C3337-F194-494E-951A-B96C65F992A8}" type="slidenum">
              <a:rPr lang="en-US" smtClean="0">
                <a:solidFill>
                  <a:srgbClr val="1F497D"/>
                </a:solidFill>
              </a:rPr>
              <a:pPr>
                <a:defRPr/>
              </a:pPr>
              <a:t>24</a:t>
            </a:fld>
            <a:endParaRPr lang="en-US">
              <a:solidFill>
                <a:srgbClr val="1F497D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8711" y="102358"/>
            <a:ext cx="11975910" cy="1944146"/>
          </a:xfrm>
        </p:spPr>
        <p:txBody>
          <a:bodyPr>
            <a:normAutofit fontScale="90000"/>
          </a:bodyPr>
          <a:lstStyle/>
          <a:p>
            <a:r>
              <a:rPr lang="nl-NL" b="1" dirty="0" smtClean="0"/>
              <a:t>Productiviteit Wadden Sea: waar blijft het: </a:t>
            </a:r>
            <a:br>
              <a:rPr lang="nl-NL" b="1" dirty="0" smtClean="0"/>
            </a:br>
            <a:r>
              <a:rPr lang="nl-NL" b="1" dirty="0" smtClean="0"/>
              <a:t/>
            </a:r>
            <a:br>
              <a:rPr lang="nl-NL" b="1" dirty="0" smtClean="0"/>
            </a:br>
            <a:r>
              <a:rPr lang="nl-NL" sz="3600" b="1" dirty="0" smtClean="0"/>
              <a:t>bodemdieren (benthos) volgende stap </a:t>
            </a:r>
            <a:r>
              <a:rPr lang="en-GB" dirty="0"/>
              <a:t/>
            </a:r>
            <a:br>
              <a:rPr lang="en-GB" dirty="0"/>
            </a:br>
            <a:endParaRPr lang="en-GB" b="1" dirty="0">
              <a:latin typeface="Calibri" panose="020F050202020403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440" y="1556795"/>
            <a:ext cx="6953250" cy="423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973507" y="6103714"/>
            <a:ext cx="3248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Integreren/reflecteren productie</a:t>
            </a:r>
            <a:endParaRPr lang="en-GB" dirty="0"/>
          </a:p>
        </p:txBody>
      </p:sp>
      <p:grpSp>
        <p:nvGrpSpPr>
          <p:cNvPr id="12" name="Group 6"/>
          <p:cNvGrpSpPr>
            <a:grpSpLocks/>
          </p:cNvGrpSpPr>
          <p:nvPr/>
        </p:nvGrpSpPr>
        <p:grpSpPr bwMode="auto">
          <a:xfrm>
            <a:off x="9386924" y="1397016"/>
            <a:ext cx="3001552" cy="3024859"/>
            <a:chOff x="288" y="432"/>
            <a:chExt cx="2296" cy="3149"/>
          </a:xfrm>
        </p:grpSpPr>
        <p:pic>
          <p:nvPicPr>
            <p:cNvPr id="13" name="Picture 7" descr="geest-va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672"/>
              <a:ext cx="2200" cy="29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ctangle 8"/>
            <p:cNvSpPr>
              <a:spLocks noChangeArrowheads="1"/>
            </p:cNvSpPr>
            <p:nvPr/>
          </p:nvSpPr>
          <p:spPr bwMode="auto">
            <a:xfrm>
              <a:off x="288" y="432"/>
              <a:ext cx="1968" cy="28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5pPr>
              <a:lvl6pPr marL="2514600" indent="-228600" algn="ctr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6pPr>
              <a:lvl7pPr marL="2971800" indent="-228600" algn="ctr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7pPr>
              <a:lvl8pPr marL="3429000" indent="-228600" algn="ctr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8pPr>
              <a:lvl9pPr marL="3886200" indent="-228600" algn="ctr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cxnSp>
        <p:nvCxnSpPr>
          <p:cNvPr id="10" name="Straight Arrow Connector 9"/>
          <p:cNvCxnSpPr/>
          <p:nvPr/>
        </p:nvCxnSpPr>
        <p:spPr bwMode="auto">
          <a:xfrm flipH="1">
            <a:off x="5814212" y="4421875"/>
            <a:ext cx="2476803" cy="18292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116" y="2249837"/>
            <a:ext cx="2486557" cy="2098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796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3594" y="66328"/>
            <a:ext cx="7487095" cy="914400"/>
          </a:xfrm>
        </p:spPr>
        <p:txBody>
          <a:bodyPr>
            <a:normAutofit/>
          </a:bodyPr>
          <a:lstStyle/>
          <a:p>
            <a:pPr algn="l"/>
            <a:r>
              <a:rPr lang="nl-NL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Wadden Sea </a:t>
            </a:r>
            <a:r>
              <a:rPr lang="nl-NL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secondaire productie:</a:t>
            </a:r>
            <a:r>
              <a:rPr lang="nl-NL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nl-NL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nl-NL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SIBES: Synoptic Intertidal Benthic survey </a:t>
            </a:r>
            <a:endParaRPr lang="en-GB" sz="2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485" y="1514402"/>
            <a:ext cx="8321859" cy="5886684"/>
          </a:xfrm>
        </p:spPr>
      </p:pic>
      <p:sp>
        <p:nvSpPr>
          <p:cNvPr id="3" name="TextBox 2"/>
          <p:cNvSpPr txBox="1"/>
          <p:nvPr/>
        </p:nvSpPr>
        <p:spPr>
          <a:xfrm>
            <a:off x="3410245" y="6283918"/>
            <a:ext cx="53976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nl-NL" sz="2000" dirty="0">
                <a:solidFill>
                  <a:prstClr val="black"/>
                </a:solidFill>
                <a:latin typeface="Verdana" pitchFamily="34" charset="0"/>
                <a:ea typeface="ＭＳ Ｐゴシック" pitchFamily="1" charset="-128"/>
              </a:rPr>
              <a:t>grid 500*500 m 5000 </a:t>
            </a:r>
            <a:r>
              <a:rPr lang="nl-NL" sz="2000" dirty="0" smtClean="0">
                <a:solidFill>
                  <a:prstClr val="black"/>
                </a:solidFill>
                <a:latin typeface="Verdana" pitchFamily="34" charset="0"/>
                <a:ea typeface="ＭＳ Ｐゴシック" pitchFamily="1" charset="-128"/>
              </a:rPr>
              <a:t>monsters jaarlijks</a:t>
            </a:r>
            <a:endParaRPr lang="en-GB" sz="2000" dirty="0">
              <a:solidFill>
                <a:prstClr val="black"/>
              </a:solidFill>
              <a:latin typeface="Verdana" pitchFamily="34" charset="0"/>
              <a:ea typeface="ＭＳ Ｐゴシック" pitchFamily="1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55840" y="1052737"/>
            <a:ext cx="267413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nl-NL" sz="2000" dirty="0">
                <a:solidFill>
                  <a:prstClr val="black"/>
                </a:solidFill>
                <a:latin typeface="Verdana" pitchFamily="34" charset="0"/>
                <a:ea typeface="ＭＳ Ｐゴシック" pitchFamily="1" charset="-128"/>
              </a:rPr>
              <a:t>SIBES 2008 - </a:t>
            </a:r>
            <a:r>
              <a:rPr lang="nl-NL" sz="2000" dirty="0" smtClean="0">
                <a:solidFill>
                  <a:prstClr val="black"/>
                </a:solidFill>
                <a:latin typeface="Verdana" pitchFamily="34" charset="0"/>
                <a:ea typeface="ＭＳ Ｐゴシック" pitchFamily="1" charset="-128"/>
              </a:rPr>
              <a:t>2018</a:t>
            </a:r>
            <a:endParaRPr lang="en-GB" sz="2000" dirty="0">
              <a:solidFill>
                <a:prstClr val="black"/>
              </a:solidFill>
              <a:latin typeface="Verdana" pitchFamily="34" charset="0"/>
              <a:ea typeface="ＭＳ Ｐゴシック" pitchFamily="1" charset="-128"/>
            </a:endParaRPr>
          </a:p>
        </p:txBody>
      </p: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7248128" y="3212976"/>
            <a:ext cx="1658716" cy="1440160"/>
            <a:chOff x="288" y="432"/>
            <a:chExt cx="2296" cy="3149"/>
          </a:xfrm>
        </p:grpSpPr>
        <p:pic>
          <p:nvPicPr>
            <p:cNvPr id="8" name="Picture 7" descr="geest-va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672"/>
              <a:ext cx="2200" cy="29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288" y="432"/>
              <a:ext cx="1968" cy="28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5pPr>
              <a:lvl6pPr marL="2514600" indent="-228600" algn="ctr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6pPr>
              <a:lvl7pPr marL="2971800" indent="-228600" algn="ctr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7pPr>
              <a:lvl8pPr marL="3429000" indent="-228600" algn="ctr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8pPr>
              <a:lvl9pPr marL="3886200" indent="-228600" algn="ctr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9pPr>
            </a:lstStyle>
            <a:p>
              <a:pPr algn="ctr" eaLnBrk="1" fontAlgn="base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186" y="3212976"/>
            <a:ext cx="1706112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934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SIBES: How?</a:t>
            </a:r>
            <a:endParaRPr lang="en-GB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345" y="1371600"/>
            <a:ext cx="6807200" cy="51054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56C3337-F194-494E-951A-B96C65F992A8}" type="slidenum">
              <a:rPr lang="en-US" smtClean="0">
                <a:solidFill>
                  <a:srgbClr val="1F497D"/>
                </a:solidFill>
              </a:rPr>
              <a:pPr>
                <a:defRPr/>
              </a:pPr>
              <a:t>26</a:t>
            </a:fld>
            <a:endParaRPr lang="en-US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735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fld id="{F56C3337-F194-494E-951A-B96C65F992A8}" type="slidenum">
              <a:rPr lang="en-US">
                <a:solidFill>
                  <a:srgbClr val="1F497D"/>
                </a:solidFill>
                <a:latin typeface="Verdana" pitchFamily="34" charset="0"/>
                <a:ea typeface="ＭＳ Ｐゴシック" pitchFamily="1" charset="-128"/>
              </a:rPr>
              <a:pPr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en-US">
              <a:solidFill>
                <a:srgbClr val="1F497D"/>
              </a:solidFill>
              <a:latin typeface="Verdana" pitchFamily="34" charset="0"/>
              <a:ea typeface="ＭＳ Ｐゴシック" pitchFamily="1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970" y="188640"/>
            <a:ext cx="9144000" cy="6248478"/>
          </a:xfrm>
          <a:prstGeom prst="rect">
            <a:avLst/>
          </a:prstGeom>
        </p:spPr>
      </p:pic>
      <p:pic>
        <p:nvPicPr>
          <p:cNvPr id="6" name="Picture 5" descr="roodnonnetjesiph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188640"/>
            <a:ext cx="864096" cy="1407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336414" y="6322470"/>
            <a:ext cx="1063113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nl-NL" sz="2400" b="1" dirty="0">
                <a:solidFill>
                  <a:prstClr val="black"/>
                </a:solidFill>
                <a:latin typeface="Verdana" pitchFamily="34" charset="0"/>
                <a:ea typeface="ＭＳ Ｐゴシック" pitchFamily="1" charset="-128"/>
              </a:rPr>
              <a:t>2009</a:t>
            </a:r>
            <a:endParaRPr lang="en-GB" sz="2400" b="1" dirty="0">
              <a:solidFill>
                <a:prstClr val="black"/>
              </a:solidFill>
              <a:latin typeface="Verdana" pitchFamily="34" charset="0"/>
              <a:ea typeface="ＭＳ Ｐゴシック" pitchFamily="1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67608" y="0"/>
            <a:ext cx="5868081" cy="134806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nl-NL" sz="2400" b="1" dirty="0" smtClean="0">
                <a:solidFill>
                  <a:prstClr val="black"/>
                </a:solidFill>
                <a:latin typeface="Verdana" pitchFamily="34" charset="0"/>
                <a:ea typeface="ＭＳ Ｐゴシック" pitchFamily="1" charset="-128"/>
              </a:rPr>
              <a:t>Voedsel voor platvis (en vogels: </a:t>
            </a: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nl-NL" sz="2400" b="1" i="1" dirty="0" smtClean="0">
                <a:solidFill>
                  <a:prstClr val="black"/>
                </a:solidFill>
                <a:latin typeface="Verdana" pitchFamily="34" charset="0"/>
                <a:ea typeface="ＭＳ Ｐゴシック" pitchFamily="1" charset="-128"/>
              </a:rPr>
              <a:t>Limecola </a:t>
            </a:r>
            <a:r>
              <a:rPr lang="nl-NL" sz="2400" b="1" i="1" dirty="0">
                <a:solidFill>
                  <a:prstClr val="black"/>
                </a:solidFill>
                <a:latin typeface="Verdana" pitchFamily="34" charset="0"/>
                <a:ea typeface="ＭＳ Ｐゴシック" pitchFamily="1" charset="-128"/>
              </a:rPr>
              <a:t>balthica</a:t>
            </a:r>
            <a:endParaRPr lang="en-GB" sz="2400" b="1" i="1" dirty="0">
              <a:solidFill>
                <a:prstClr val="black"/>
              </a:solidFill>
              <a:latin typeface="Verdana" pitchFamily="34" charset="0"/>
              <a:ea typeface="ＭＳ Ｐゴシック" pitchFamily="1" charset="-128"/>
            </a:endParaRPr>
          </a:p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en-GB" sz="2000" dirty="0">
              <a:solidFill>
                <a:prstClr val="black"/>
              </a:solidFill>
              <a:latin typeface="Verdana" pitchFamily="34" charset="0"/>
              <a:ea typeface="ＭＳ Ｐゴシック" pitchFamily="1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67608" y="1388766"/>
            <a:ext cx="20667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nl-NL" sz="2000" dirty="0">
                <a:solidFill>
                  <a:srgbClr val="FF0000"/>
                </a:solidFill>
                <a:latin typeface="Verdana" pitchFamily="34" charset="0"/>
                <a:ea typeface="ＭＳ Ｐゴシック" pitchFamily="1" charset="-128"/>
              </a:rPr>
              <a:t>Red: </a:t>
            </a:r>
            <a:r>
              <a:rPr lang="nl-NL" sz="2000" dirty="0">
                <a:solidFill>
                  <a:prstClr val="black"/>
                </a:solidFill>
                <a:latin typeface="Verdana" pitchFamily="34" charset="0"/>
                <a:ea typeface="ＭＳ Ｐゴシック" pitchFamily="1" charset="-128"/>
              </a:rPr>
              <a:t>hot spots</a:t>
            </a:r>
            <a:endParaRPr lang="en-GB" sz="2000" dirty="0">
              <a:solidFill>
                <a:srgbClr val="FF0000"/>
              </a:solidFill>
              <a:latin typeface="Verdana" pitchFamily="34" charset="0"/>
              <a:ea typeface="ＭＳ Ｐゴシック" pitchFamily="1" charset="-128"/>
            </a:endParaRPr>
          </a:p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en-GB" sz="2000" dirty="0">
              <a:solidFill>
                <a:prstClr val="black"/>
              </a:solidFill>
              <a:latin typeface="Verdana" pitchFamily="34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31693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fld id="{F56C3337-F194-494E-951A-B96C65F992A8}" type="slidenum">
              <a:rPr lang="en-US">
                <a:solidFill>
                  <a:srgbClr val="1F497D"/>
                </a:solidFill>
                <a:latin typeface="Verdana" pitchFamily="34" charset="0"/>
                <a:ea typeface="ＭＳ Ｐゴシック" pitchFamily="1" charset="-128"/>
              </a:rPr>
              <a:pPr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en-US">
              <a:solidFill>
                <a:srgbClr val="1F497D"/>
              </a:solidFill>
              <a:latin typeface="Verdana" pitchFamily="34" charset="0"/>
              <a:ea typeface="ＭＳ Ｐゴシック" pitchFamily="1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36413" y="6322470"/>
            <a:ext cx="1063112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nl-NL" sz="2400" b="1" dirty="0">
                <a:solidFill>
                  <a:prstClr val="black"/>
                </a:solidFill>
                <a:latin typeface="Verdana" pitchFamily="34" charset="0"/>
                <a:ea typeface="ＭＳ Ｐゴシック" pitchFamily="1" charset="-128"/>
              </a:rPr>
              <a:t>2010</a:t>
            </a:r>
            <a:endParaRPr lang="en-GB" sz="2400" b="1" dirty="0">
              <a:solidFill>
                <a:prstClr val="black"/>
              </a:solidFill>
              <a:latin typeface="Verdana" pitchFamily="34" charset="0"/>
              <a:ea typeface="ＭＳ Ｐゴシック" pitchFamily="1" charset="-12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042" y="1"/>
            <a:ext cx="9144000" cy="6248479"/>
          </a:xfrm>
          <a:prstGeom prst="rect">
            <a:avLst/>
          </a:prstGeom>
        </p:spPr>
      </p:pic>
      <p:pic>
        <p:nvPicPr>
          <p:cNvPr id="8" name="Picture 7" descr="roodnonnetjesiph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188640"/>
            <a:ext cx="864096" cy="1407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471321" y="185895"/>
            <a:ext cx="4793300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nl-NL" sz="2400" b="1" dirty="0" smtClean="0">
                <a:solidFill>
                  <a:prstClr val="black"/>
                </a:solidFill>
                <a:latin typeface="Verdana" pitchFamily="34" charset="0"/>
                <a:ea typeface="ＭＳ Ｐゴシック" pitchFamily="1" charset="-128"/>
              </a:rPr>
              <a:t>Voedsel: </a:t>
            </a:r>
            <a:r>
              <a:rPr lang="nl-NL" sz="2400" b="1" i="1" dirty="0" smtClean="0">
                <a:solidFill>
                  <a:prstClr val="black"/>
                </a:solidFill>
                <a:latin typeface="Verdana" pitchFamily="34" charset="0"/>
                <a:ea typeface="ＭＳ Ｐゴシック" pitchFamily="1" charset="-128"/>
              </a:rPr>
              <a:t>Limecola </a:t>
            </a:r>
            <a:r>
              <a:rPr lang="nl-NL" sz="2400" b="1" i="1" dirty="0">
                <a:solidFill>
                  <a:prstClr val="black"/>
                </a:solidFill>
                <a:latin typeface="Verdana" pitchFamily="34" charset="0"/>
                <a:ea typeface="ＭＳ Ｐゴシック" pitchFamily="1" charset="-128"/>
              </a:rPr>
              <a:t>balthica</a:t>
            </a:r>
            <a:endParaRPr lang="en-GB" sz="2400" b="1" i="1" dirty="0">
              <a:solidFill>
                <a:prstClr val="black"/>
              </a:solidFill>
              <a:latin typeface="Verdana" pitchFamily="34" charset="0"/>
              <a:ea typeface="ＭＳ Ｐゴシック" pitchFamily="1" charset="-128"/>
            </a:endParaRPr>
          </a:p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en-GB" sz="2000" dirty="0">
              <a:solidFill>
                <a:prstClr val="black"/>
              </a:solidFill>
              <a:latin typeface="Verdana" pitchFamily="34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7891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fld id="{F56C3337-F194-494E-951A-B96C65F992A8}" type="slidenum">
              <a:rPr lang="en-US">
                <a:solidFill>
                  <a:srgbClr val="1F497D"/>
                </a:solidFill>
                <a:latin typeface="Verdana" pitchFamily="34" charset="0"/>
                <a:ea typeface="ＭＳ Ｐゴシック" pitchFamily="1" charset="-128"/>
              </a:rPr>
              <a:pPr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en-US">
              <a:solidFill>
                <a:srgbClr val="1F497D"/>
              </a:solidFill>
              <a:latin typeface="Verdana" pitchFamily="34" charset="0"/>
              <a:ea typeface="ＭＳ Ｐゴシック" pitchFamily="1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36413" y="6322470"/>
            <a:ext cx="1063112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nl-NL" sz="2400" b="1" dirty="0">
                <a:solidFill>
                  <a:prstClr val="black"/>
                </a:solidFill>
                <a:latin typeface="Verdana" pitchFamily="34" charset="0"/>
                <a:ea typeface="ＭＳ Ｐゴシック" pitchFamily="1" charset="-128"/>
              </a:rPr>
              <a:t>2011</a:t>
            </a:r>
            <a:endParaRPr lang="en-GB" sz="2400" b="1" dirty="0">
              <a:solidFill>
                <a:prstClr val="black"/>
              </a:solidFill>
              <a:latin typeface="Verdana" pitchFamily="34" charset="0"/>
              <a:ea typeface="ＭＳ Ｐゴシック" pitchFamily="1" charset="-12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"/>
            <a:ext cx="9144000" cy="624847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71321" y="188641"/>
            <a:ext cx="4793300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nl-NL" sz="2400" b="1" dirty="0" smtClean="0">
                <a:solidFill>
                  <a:prstClr val="black"/>
                </a:solidFill>
                <a:latin typeface="Verdana" pitchFamily="34" charset="0"/>
                <a:ea typeface="ＭＳ Ｐゴシック" pitchFamily="1" charset="-128"/>
              </a:rPr>
              <a:t>Voedsel: </a:t>
            </a:r>
            <a:r>
              <a:rPr lang="nl-NL" sz="2400" b="1" i="1" dirty="0" smtClean="0">
                <a:solidFill>
                  <a:prstClr val="black"/>
                </a:solidFill>
                <a:latin typeface="Verdana" pitchFamily="34" charset="0"/>
                <a:ea typeface="ＭＳ Ｐゴシック" pitchFamily="1" charset="-128"/>
              </a:rPr>
              <a:t>Limecola </a:t>
            </a:r>
            <a:r>
              <a:rPr lang="nl-NL" sz="2400" b="1" i="1" dirty="0">
                <a:solidFill>
                  <a:prstClr val="black"/>
                </a:solidFill>
                <a:latin typeface="Verdana" pitchFamily="34" charset="0"/>
                <a:ea typeface="ＭＳ Ｐゴシック" pitchFamily="1" charset="-128"/>
              </a:rPr>
              <a:t>balthica</a:t>
            </a:r>
            <a:endParaRPr lang="en-GB" sz="2400" b="1" i="1" dirty="0">
              <a:solidFill>
                <a:prstClr val="black"/>
              </a:solidFill>
              <a:latin typeface="Verdana" pitchFamily="34" charset="0"/>
              <a:ea typeface="ＭＳ Ｐゴシック" pitchFamily="1" charset="-128"/>
            </a:endParaRPr>
          </a:p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en-GB" sz="2000" dirty="0">
              <a:solidFill>
                <a:prstClr val="black"/>
              </a:solidFill>
              <a:latin typeface="Verdana" pitchFamily="34" charset="0"/>
              <a:ea typeface="ＭＳ Ｐゴシック" pitchFamily="1" charset="-128"/>
            </a:endParaRPr>
          </a:p>
        </p:txBody>
      </p:sp>
      <p:pic>
        <p:nvPicPr>
          <p:cNvPr id="9" name="Picture 8" descr="roodnonnetjesiph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848" y="188640"/>
            <a:ext cx="864096" cy="1407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37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8FE85ED-41A9-4A58-8B89-80EEE14BD04F}" type="slidenum">
              <a:rPr lang="en-US">
                <a:solidFill>
                  <a:srgbClr val="10207C"/>
                </a:solidFill>
                <a:latin typeface="Verdana" pitchFamily="34" charset="0"/>
                <a:ea typeface="ＭＳ Ｐゴシック" pitchFamily="1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>
              <a:solidFill>
                <a:srgbClr val="10207C"/>
              </a:solidFill>
              <a:latin typeface="Verdana" pitchFamily="34" charset="0"/>
              <a:ea typeface="ＭＳ Ｐゴシック" pitchFamily="1" charset="-128"/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2557463" y="1865313"/>
            <a:ext cx="3071812" cy="2011362"/>
            <a:chOff x="336" y="333"/>
            <a:chExt cx="2208" cy="1687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grpSpPr>
        <p:pic>
          <p:nvPicPr>
            <p:cNvPr id="4123" name="Picture 10" descr="zoölogisch station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36" y="333"/>
              <a:ext cx="2208" cy="16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24" name="Text Box 11"/>
            <p:cNvSpPr txBox="1">
              <a:spLocks noChangeArrowheads="1"/>
            </p:cNvSpPr>
            <p:nvPr/>
          </p:nvSpPr>
          <p:spPr bwMode="auto">
            <a:xfrm>
              <a:off x="853" y="430"/>
              <a:ext cx="1256" cy="3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200" dirty="0">
                  <a:solidFill>
                    <a:srgbClr val="000000"/>
                  </a:solidFill>
                  <a:latin typeface="Verdana" pitchFamily="34" charset="0"/>
                  <a:ea typeface="ＭＳ Ｐゴシック" pitchFamily="1" charset="-128"/>
                </a:rPr>
                <a:t>1876-1890</a:t>
              </a:r>
            </a:p>
          </p:txBody>
        </p:sp>
      </p:grpSp>
      <p:sp>
        <p:nvSpPr>
          <p:cNvPr id="4100" name="Text Box 12"/>
          <p:cNvSpPr txBox="1">
            <a:spLocks noChangeArrowheads="1"/>
          </p:cNvSpPr>
          <p:nvPr/>
        </p:nvSpPr>
        <p:spPr bwMode="auto">
          <a:xfrm>
            <a:off x="2855913" y="1484314"/>
            <a:ext cx="264527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err="1">
                <a:solidFill>
                  <a:srgbClr val="0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erdana" pitchFamily="34" charset="0"/>
                <a:ea typeface="ＭＳ Ｐゴシック" pitchFamily="1" charset="-128"/>
              </a:rPr>
              <a:t>Zo</a:t>
            </a:r>
            <a:r>
              <a:rPr lang="en-US" sz="1400" b="1" dirty="0" err="1">
                <a:solidFill>
                  <a:srgbClr val="0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erdana" pitchFamily="34" charset="0"/>
                <a:ea typeface="ＭＳ Ｐゴシック" pitchFamily="1" charset="-128"/>
                <a:cs typeface="Times New Roman" pitchFamily="18" charset="0"/>
              </a:rPr>
              <a:t>ö</a:t>
            </a:r>
            <a:r>
              <a:rPr lang="en-US" sz="1400" b="1" dirty="0" err="1">
                <a:solidFill>
                  <a:srgbClr val="0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erdana" pitchFamily="34" charset="0"/>
                <a:ea typeface="ＭＳ Ｐゴシック" pitchFamily="1" charset="-128"/>
              </a:rPr>
              <a:t>logical</a:t>
            </a:r>
            <a:r>
              <a:rPr lang="en-US" sz="1400" b="1" dirty="0">
                <a:solidFill>
                  <a:srgbClr val="0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erdana" pitchFamily="34" charset="0"/>
                <a:ea typeface="ＭＳ Ｐゴシック" pitchFamily="1" charset="-128"/>
              </a:rPr>
              <a:t> Station - NDV</a:t>
            </a:r>
          </a:p>
        </p:txBody>
      </p:sp>
      <p:sp>
        <p:nvSpPr>
          <p:cNvPr id="4101" name="Text Box 16"/>
          <p:cNvSpPr txBox="1">
            <a:spLocks noChangeArrowheads="1"/>
          </p:cNvSpPr>
          <p:nvPr/>
        </p:nvSpPr>
        <p:spPr bwMode="auto">
          <a:xfrm>
            <a:off x="3360982" y="332656"/>
            <a:ext cx="5128006" cy="33015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nl-NL" sz="20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erdana" pitchFamily="34" charset="0"/>
                <a:ea typeface="ＭＳ Ｐゴシック" pitchFamily="1" charset="-128"/>
              </a:rPr>
              <a:t>NIOZ </a:t>
            </a:r>
            <a:r>
              <a:rPr lang="nl-NL" sz="20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erdana" pitchFamily="34" charset="0"/>
                <a:ea typeface="ＭＳ Ｐゴシック" pitchFamily="1" charset="-128"/>
              </a:rPr>
              <a:t>geschiedenis in een </a:t>
            </a:r>
            <a:r>
              <a:rPr lang="nl-NL" sz="20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Verdana" pitchFamily="34" charset="0"/>
                <a:ea typeface="ＭＳ Ｐゴシック" pitchFamily="1" charset="-128"/>
              </a:rPr>
              <a:t>notendop</a:t>
            </a:r>
            <a:endParaRPr lang="nl-NL" sz="2000" b="1" dirty="0">
              <a:solidFill>
                <a:srgbClr val="FFFFFF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Verdana" pitchFamily="34" charset="0"/>
              <a:ea typeface="ＭＳ Ｐゴシック" pitchFamily="1" charset="-128"/>
            </a:endParaRPr>
          </a:p>
        </p:txBody>
      </p: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2566989" y="4005263"/>
            <a:ext cx="3024187" cy="2559049"/>
            <a:chOff x="657" y="2522"/>
            <a:chExt cx="1905" cy="1612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grpSpPr>
        <p:grpSp>
          <p:nvGrpSpPr>
            <p:cNvPr id="4" name="Group 18"/>
            <p:cNvGrpSpPr>
              <a:grpSpLocks/>
            </p:cNvGrpSpPr>
            <p:nvPr/>
          </p:nvGrpSpPr>
          <p:grpSpPr bwMode="auto">
            <a:xfrm>
              <a:off x="657" y="2840"/>
              <a:ext cx="1905" cy="1294"/>
              <a:chOff x="336" y="2304"/>
              <a:chExt cx="2208" cy="1654"/>
            </a:xfrm>
          </p:grpSpPr>
          <p:pic>
            <p:nvPicPr>
              <p:cNvPr id="4121" name="Picture 19" descr="nioz 1969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36" y="2304"/>
                <a:ext cx="2208" cy="16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122" name="Text Box 20"/>
              <p:cNvSpPr txBox="1">
                <a:spLocks noChangeArrowheads="1"/>
              </p:cNvSpPr>
              <p:nvPr/>
            </p:nvSpPr>
            <p:spPr bwMode="auto">
              <a:xfrm>
                <a:off x="720" y="3611"/>
                <a:ext cx="1277" cy="3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200">
                    <a:solidFill>
                      <a:srgbClr val="000000"/>
                    </a:solidFill>
                    <a:latin typeface="Verdana" pitchFamily="34" charset="0"/>
                    <a:ea typeface="ＭＳ Ｐゴシック" pitchFamily="1" charset="-128"/>
                  </a:rPr>
                  <a:t>1890-1970</a:t>
                </a:r>
              </a:p>
            </p:txBody>
          </p:sp>
        </p:grpSp>
        <p:sp>
          <p:nvSpPr>
            <p:cNvPr id="4118" name="Text Box 21"/>
            <p:cNvSpPr txBox="1">
              <a:spLocks noChangeArrowheads="1"/>
            </p:cNvSpPr>
            <p:nvPr/>
          </p:nvSpPr>
          <p:spPr bwMode="auto">
            <a:xfrm>
              <a:off x="1077" y="2568"/>
              <a:ext cx="1142" cy="27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latin typeface="Verdana" pitchFamily="34" charset="0"/>
                  <a:ea typeface="ＭＳ Ｐゴシック" pitchFamily="1" charset="-128"/>
                </a:rPr>
                <a:t>Den Helder –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 err="1">
                  <a:solidFill>
                    <a:srgbClr val="000000"/>
                  </a:solidFill>
                  <a:latin typeface="Verdana" pitchFamily="34" charset="0"/>
                  <a:ea typeface="ＭＳ Ｐゴシック" pitchFamily="1" charset="-128"/>
                </a:rPr>
                <a:t>Zoölogical</a:t>
              </a:r>
              <a:r>
                <a:rPr lang="en-US" sz="1400" b="1" dirty="0">
                  <a:solidFill>
                    <a:srgbClr val="000000"/>
                  </a:solidFill>
                  <a:latin typeface="Verdana" pitchFamily="34" charset="0"/>
                  <a:ea typeface="ＭＳ Ｐゴシック" pitchFamily="1" charset="-128"/>
                </a:rPr>
                <a:t> Station</a:t>
              </a:r>
              <a:endParaRPr lang="en-US" sz="2000" dirty="0">
                <a:solidFill>
                  <a:srgbClr val="000000"/>
                </a:solidFill>
                <a:latin typeface="Verdana" pitchFamily="34" charset="0"/>
                <a:ea typeface="ＭＳ Ｐゴシック" pitchFamily="1" charset="-128"/>
              </a:endParaRPr>
            </a:p>
          </p:txBody>
        </p:sp>
        <p:pic>
          <p:nvPicPr>
            <p:cNvPr id="4119" name="Picture 22" descr="Hoe zit dat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57" y="2522"/>
              <a:ext cx="363" cy="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20" name="Picture 23" descr="niozlogo"/>
            <p:cNvPicPr>
              <a:picLocks noChangeAspect="1" noChangeArrowheads="1"/>
            </p:cNvPicPr>
            <p:nvPr/>
          </p:nvPicPr>
          <p:blipFill>
            <a:blip r:embed="rId6" cstate="print"/>
            <a:srcRect t="33020"/>
            <a:stretch>
              <a:fillRect/>
            </a:stretch>
          </p:blipFill>
          <p:spPr bwMode="auto">
            <a:xfrm>
              <a:off x="2336" y="2523"/>
              <a:ext cx="209" cy="2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Group 33"/>
          <p:cNvGrpSpPr/>
          <p:nvPr/>
        </p:nvGrpSpPr>
        <p:grpSpPr>
          <a:xfrm>
            <a:off x="6078675" y="1484785"/>
            <a:ext cx="2897050" cy="2393479"/>
            <a:chOff x="4554675" y="1484784"/>
            <a:chExt cx="2897050" cy="2393479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grpSpPr>
        <p:pic>
          <p:nvPicPr>
            <p:cNvPr id="4111" name="Picture 32" descr="SSF-3512-MR"/>
            <p:cNvPicPr>
              <a:picLocks noChangeAspect="1" noChangeArrowheads="1"/>
            </p:cNvPicPr>
            <p:nvPr/>
          </p:nvPicPr>
          <p:blipFill>
            <a:blip r:embed="rId7" cstate="print"/>
            <a:srcRect t="3467"/>
            <a:stretch>
              <a:fillRect/>
            </a:stretch>
          </p:blipFill>
          <p:spPr bwMode="auto">
            <a:xfrm>
              <a:off x="4643438" y="1844675"/>
              <a:ext cx="2808287" cy="2033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13" name="Text Box 34"/>
            <p:cNvSpPr txBox="1">
              <a:spLocks noChangeArrowheads="1"/>
            </p:cNvSpPr>
            <p:nvPr/>
          </p:nvSpPr>
          <p:spPr bwMode="auto">
            <a:xfrm>
              <a:off x="6296625" y="3357563"/>
              <a:ext cx="860813" cy="36933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2000">
                  <a:solidFill>
                    <a:srgbClr val="FFFFFF"/>
                  </a:solidFill>
                  <a:latin typeface="Verdana" pitchFamily="34" charset="0"/>
                  <a:ea typeface="ＭＳ Ｐゴシック" pitchFamily="1" charset="-128"/>
                </a:rPr>
                <a:t>1970- </a:t>
              </a:r>
            </a:p>
          </p:txBody>
        </p:sp>
        <p:sp>
          <p:nvSpPr>
            <p:cNvPr id="4114" name="Text Box 38"/>
            <p:cNvSpPr txBox="1">
              <a:spLocks noChangeArrowheads="1"/>
            </p:cNvSpPr>
            <p:nvPr/>
          </p:nvSpPr>
          <p:spPr bwMode="auto">
            <a:xfrm>
              <a:off x="4554675" y="1484784"/>
              <a:ext cx="2885405" cy="25853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latin typeface="Verdana" pitchFamily="34" charset="0"/>
                  <a:ea typeface="ＭＳ Ｐゴシック" pitchFamily="1" charset="-128"/>
                </a:rPr>
                <a:t>‘t </a:t>
              </a:r>
              <a:r>
                <a:rPr lang="en-US" sz="1400" b="1" dirty="0" err="1">
                  <a:solidFill>
                    <a:srgbClr val="000000"/>
                  </a:solidFill>
                  <a:latin typeface="Verdana" pitchFamily="34" charset="0"/>
                  <a:ea typeface="ＭＳ Ｐゴシック" pitchFamily="1" charset="-128"/>
                </a:rPr>
                <a:t>Horntje</a:t>
              </a:r>
              <a:r>
                <a:rPr lang="en-US" sz="1400" b="1" dirty="0">
                  <a:solidFill>
                    <a:srgbClr val="000000"/>
                  </a:solidFill>
                  <a:latin typeface="Verdana" pitchFamily="34" charset="0"/>
                  <a:ea typeface="ＭＳ Ｐゴシック" pitchFamily="1" charset="-128"/>
                </a:rPr>
                <a:t> – Texel (NIOZ-TX)</a:t>
              </a:r>
            </a:p>
          </p:txBody>
        </p:sp>
      </p:grpSp>
      <p:grpSp>
        <p:nvGrpSpPr>
          <p:cNvPr id="9" name="Group 32"/>
          <p:cNvGrpSpPr/>
          <p:nvPr/>
        </p:nvGrpSpPr>
        <p:grpSpPr>
          <a:xfrm>
            <a:off x="6016567" y="4077072"/>
            <a:ext cx="3159839" cy="2448876"/>
            <a:chOff x="4492566" y="4077072"/>
            <a:chExt cx="3159839" cy="2448876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grpSpPr>
        <p:pic>
          <p:nvPicPr>
            <p:cNvPr id="29" name="Picture 28" descr="14_cemegebouw[1].JPG"/>
            <p:cNvPicPr>
              <a:picLocks noChangeAspect="1"/>
            </p:cNvPicPr>
            <p:nvPr/>
          </p:nvPicPr>
          <p:blipFill>
            <a:blip r:embed="rId8" cstate="print"/>
            <a:srcRect t="4245"/>
            <a:stretch>
              <a:fillRect/>
            </a:stretch>
          </p:blipFill>
          <p:spPr>
            <a:xfrm>
              <a:off x="4644008" y="4509120"/>
              <a:ext cx="2808312" cy="2016828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6300193" y="6021288"/>
              <a:ext cx="9557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FFFFFF"/>
                  </a:solidFill>
                  <a:latin typeface="Verdana" pitchFamily="34" charset="0"/>
                  <a:ea typeface="ＭＳ Ｐゴシック" pitchFamily="1" charset="-128"/>
                </a:rPr>
                <a:t>2012-</a:t>
              </a:r>
              <a:endParaRPr lang="nl-NL" sz="2000" dirty="0">
                <a:solidFill>
                  <a:srgbClr val="FFFFFF"/>
                </a:solidFill>
                <a:latin typeface="Verdana" pitchFamily="34" charset="0"/>
                <a:ea typeface="ＭＳ Ｐゴシック" pitchFamily="1" charset="-128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492566" y="4077072"/>
              <a:ext cx="3159839" cy="3508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 err="1">
                  <a:solidFill>
                    <a:srgbClr val="000000"/>
                  </a:solidFill>
                  <a:latin typeface="Verdana" pitchFamily="34" charset="0"/>
                  <a:ea typeface="ＭＳ Ｐゴシック" pitchFamily="1" charset="-128"/>
                </a:rPr>
                <a:t>Yerseke</a:t>
              </a:r>
              <a:r>
                <a:rPr lang="en-US" sz="1400" b="1" dirty="0">
                  <a:solidFill>
                    <a:srgbClr val="000000"/>
                  </a:solidFill>
                  <a:latin typeface="Verdana" pitchFamily="34" charset="0"/>
                  <a:ea typeface="ＭＳ Ｐゴシック" pitchFamily="1" charset="-128"/>
                </a:rPr>
                <a:t> – Zeeland (NIOZ-YE)</a:t>
              </a:r>
              <a:endParaRPr lang="nl-NL" sz="1400" b="1" dirty="0">
                <a:solidFill>
                  <a:srgbClr val="000000"/>
                </a:solidFill>
                <a:latin typeface="Verdana" pitchFamily="34" charset="0"/>
                <a:ea typeface="ＭＳ Ｐゴシック" pitchFamily="1" charset="-128"/>
              </a:endParaRPr>
            </a:p>
          </p:txBody>
        </p:sp>
      </p:grpSp>
      <p:pic>
        <p:nvPicPr>
          <p:cNvPr id="32" name="Picture 31" descr="NIOZ logo-basis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680176" y="5373216"/>
            <a:ext cx="95470" cy="14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952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fld id="{F56C3337-F194-494E-951A-B96C65F992A8}" type="slidenum">
              <a:rPr lang="en-US">
                <a:solidFill>
                  <a:srgbClr val="1F497D"/>
                </a:solidFill>
                <a:latin typeface="Verdana" pitchFamily="34" charset="0"/>
                <a:ea typeface="ＭＳ Ｐゴシック" pitchFamily="1" charset="-128"/>
              </a:rPr>
              <a:pPr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en-US">
              <a:solidFill>
                <a:srgbClr val="1F497D"/>
              </a:solidFill>
              <a:latin typeface="Verdana" pitchFamily="34" charset="0"/>
              <a:ea typeface="ＭＳ Ｐゴシック" pitchFamily="1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36413" y="6322470"/>
            <a:ext cx="1063112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nl-NL" sz="2400" b="1" dirty="0">
                <a:solidFill>
                  <a:prstClr val="black"/>
                </a:solidFill>
                <a:latin typeface="Verdana" pitchFamily="34" charset="0"/>
                <a:ea typeface="ＭＳ Ｐゴシック" pitchFamily="1" charset="-128"/>
              </a:rPr>
              <a:t>2012</a:t>
            </a:r>
            <a:endParaRPr lang="en-GB" sz="2400" b="1" dirty="0">
              <a:solidFill>
                <a:prstClr val="black"/>
              </a:solidFill>
              <a:latin typeface="Verdana" pitchFamily="34" charset="0"/>
              <a:ea typeface="ＭＳ Ｐゴシック" pitchFamily="1" charset="-12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2285"/>
            <a:ext cx="9144000" cy="6248479"/>
          </a:xfrm>
          <a:prstGeom prst="rect">
            <a:avLst/>
          </a:prstGeom>
        </p:spPr>
      </p:pic>
      <p:pic>
        <p:nvPicPr>
          <p:cNvPr id="8" name="Picture 7" descr="roodnonnetjesiph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188640"/>
            <a:ext cx="864096" cy="1407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361517" y="178635"/>
            <a:ext cx="5012911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nl-NL" sz="2400" b="1" dirty="0" smtClean="0">
                <a:solidFill>
                  <a:prstClr val="black"/>
                </a:solidFill>
                <a:latin typeface="Verdana" pitchFamily="34" charset="0"/>
                <a:ea typeface="ＭＳ Ｐゴシック" pitchFamily="1" charset="-128"/>
              </a:rPr>
              <a:t>Voedsel: </a:t>
            </a:r>
            <a:r>
              <a:rPr lang="nl-NL" sz="2400" b="1" i="1" dirty="0" smtClean="0">
                <a:solidFill>
                  <a:prstClr val="black"/>
                </a:solidFill>
                <a:latin typeface="Verdana" pitchFamily="34" charset="0"/>
                <a:ea typeface="ＭＳ Ｐゴシック" pitchFamily="1" charset="-128"/>
              </a:rPr>
              <a:t>Limecoma </a:t>
            </a:r>
            <a:r>
              <a:rPr lang="nl-NL" sz="2400" b="1" i="1" dirty="0">
                <a:solidFill>
                  <a:prstClr val="black"/>
                </a:solidFill>
                <a:latin typeface="Verdana" pitchFamily="34" charset="0"/>
                <a:ea typeface="ＭＳ Ｐゴシック" pitchFamily="1" charset="-128"/>
              </a:rPr>
              <a:t>balthica</a:t>
            </a:r>
            <a:endParaRPr lang="en-GB" sz="2400" b="1" i="1" dirty="0">
              <a:solidFill>
                <a:prstClr val="black"/>
              </a:solidFill>
              <a:latin typeface="Verdana" pitchFamily="34" charset="0"/>
              <a:ea typeface="ＭＳ Ｐゴシック" pitchFamily="1" charset="-128"/>
            </a:endParaRPr>
          </a:p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en-GB" sz="2000" dirty="0">
              <a:solidFill>
                <a:prstClr val="black"/>
              </a:solidFill>
              <a:latin typeface="Verdana" pitchFamily="34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13754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fld id="{F56C3337-F194-494E-951A-B96C65F992A8}" type="slidenum">
              <a:rPr lang="en-US">
                <a:solidFill>
                  <a:srgbClr val="1F497D"/>
                </a:solidFill>
                <a:latin typeface="Verdana" pitchFamily="34" charset="0"/>
                <a:ea typeface="ＭＳ Ｐゴシック" pitchFamily="1" charset="-128"/>
              </a:rPr>
              <a:pPr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en-US">
              <a:solidFill>
                <a:srgbClr val="1F497D"/>
              </a:solidFill>
              <a:latin typeface="Verdana" pitchFamily="34" charset="0"/>
              <a:ea typeface="ＭＳ Ｐゴシック" pitchFamily="1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36413" y="6322470"/>
            <a:ext cx="1063112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nl-NL" sz="2400" b="1" dirty="0">
                <a:solidFill>
                  <a:prstClr val="black"/>
                </a:solidFill>
                <a:latin typeface="Verdana" pitchFamily="34" charset="0"/>
                <a:ea typeface="ＭＳ Ｐゴシック" pitchFamily="1" charset="-128"/>
              </a:rPr>
              <a:t>2013</a:t>
            </a:r>
            <a:endParaRPr lang="en-GB" sz="2400" b="1" dirty="0">
              <a:solidFill>
                <a:prstClr val="black"/>
              </a:solidFill>
              <a:latin typeface="Verdana" pitchFamily="34" charset="0"/>
              <a:ea typeface="ＭＳ Ｐゴシック" pitchFamily="1" charset="-12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401" y="1"/>
            <a:ext cx="9144000" cy="6248479"/>
          </a:xfrm>
          <a:prstGeom prst="rect">
            <a:avLst/>
          </a:prstGeom>
        </p:spPr>
      </p:pic>
      <p:pic>
        <p:nvPicPr>
          <p:cNvPr id="8" name="Picture 7" descr="roodnonnetjesiph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188640"/>
            <a:ext cx="864096" cy="1407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361517" y="188641"/>
            <a:ext cx="5012911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nl-NL" sz="2400" b="1" dirty="0" smtClean="0">
                <a:solidFill>
                  <a:prstClr val="black"/>
                </a:solidFill>
                <a:latin typeface="Verdana" pitchFamily="34" charset="0"/>
                <a:ea typeface="ＭＳ Ｐゴシック" pitchFamily="1" charset="-128"/>
              </a:rPr>
              <a:t>Voedsel: </a:t>
            </a:r>
            <a:r>
              <a:rPr lang="nl-NL" sz="2400" b="1" i="1" dirty="0" smtClean="0">
                <a:solidFill>
                  <a:prstClr val="black"/>
                </a:solidFill>
                <a:latin typeface="Verdana" pitchFamily="34" charset="0"/>
                <a:ea typeface="ＭＳ Ｐゴシック" pitchFamily="1" charset="-128"/>
              </a:rPr>
              <a:t>Limecoma </a:t>
            </a:r>
            <a:r>
              <a:rPr lang="nl-NL" sz="2400" b="1" i="1" dirty="0">
                <a:solidFill>
                  <a:prstClr val="black"/>
                </a:solidFill>
                <a:latin typeface="Verdana" pitchFamily="34" charset="0"/>
                <a:ea typeface="ＭＳ Ｐゴシック" pitchFamily="1" charset="-128"/>
              </a:rPr>
              <a:t>balthica</a:t>
            </a:r>
            <a:endParaRPr lang="en-GB" sz="2400" b="1" i="1" dirty="0">
              <a:solidFill>
                <a:prstClr val="black"/>
              </a:solidFill>
              <a:latin typeface="Verdana" pitchFamily="34" charset="0"/>
              <a:ea typeface="ＭＳ Ｐゴシック" pitchFamily="1" charset="-128"/>
            </a:endParaRPr>
          </a:p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en-GB" sz="2000" dirty="0">
              <a:solidFill>
                <a:prstClr val="black"/>
              </a:solidFill>
              <a:latin typeface="Verdana" pitchFamily="34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8601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336413" y="6322470"/>
            <a:ext cx="1063112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nl-NL" sz="2400" b="1" dirty="0">
                <a:solidFill>
                  <a:prstClr val="black"/>
                </a:solidFill>
                <a:latin typeface="Verdana" pitchFamily="34" charset="0"/>
                <a:ea typeface="ＭＳ Ｐゴシック" pitchFamily="1" charset="-128"/>
              </a:rPr>
              <a:t>2014</a:t>
            </a:r>
            <a:endParaRPr lang="en-GB" sz="2400" b="1" dirty="0">
              <a:solidFill>
                <a:prstClr val="black"/>
              </a:solidFill>
              <a:latin typeface="Verdana" pitchFamily="34" charset="0"/>
              <a:ea typeface="ＭＳ Ｐゴシック" pitchFamily="1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"/>
            <a:ext cx="9144000" cy="6248479"/>
          </a:xfrm>
          <a:prstGeom prst="rect">
            <a:avLst/>
          </a:prstGeom>
        </p:spPr>
      </p:pic>
      <p:pic>
        <p:nvPicPr>
          <p:cNvPr id="10" name="Picture 9" descr="roodnonnetjesiph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188640"/>
            <a:ext cx="864096" cy="1407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23232" y="188641"/>
            <a:ext cx="4889480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nl-NL" sz="2400" b="1" dirty="0" smtClean="0">
                <a:solidFill>
                  <a:prstClr val="black"/>
                </a:solidFill>
                <a:latin typeface="Verdana" pitchFamily="34" charset="0"/>
                <a:ea typeface="ＭＳ Ｐゴシック" pitchFamily="1" charset="-128"/>
              </a:rPr>
              <a:t>Voedsel </a:t>
            </a:r>
            <a:r>
              <a:rPr lang="nl-NL" sz="2400" b="1" i="1" dirty="0" smtClean="0">
                <a:solidFill>
                  <a:prstClr val="black"/>
                </a:solidFill>
                <a:latin typeface="Verdana" pitchFamily="34" charset="0"/>
                <a:ea typeface="ＭＳ Ｐゴシック" pitchFamily="1" charset="-128"/>
              </a:rPr>
              <a:t>Limecoma </a:t>
            </a:r>
            <a:r>
              <a:rPr lang="nl-NL" sz="2400" b="1" i="1" dirty="0">
                <a:solidFill>
                  <a:prstClr val="black"/>
                </a:solidFill>
                <a:latin typeface="Verdana" pitchFamily="34" charset="0"/>
                <a:ea typeface="ＭＳ Ｐゴシック" pitchFamily="1" charset="-128"/>
              </a:rPr>
              <a:t>balthica</a:t>
            </a:r>
            <a:endParaRPr lang="en-GB" sz="2400" b="1" i="1" dirty="0">
              <a:solidFill>
                <a:prstClr val="black"/>
              </a:solidFill>
              <a:latin typeface="Verdana" pitchFamily="34" charset="0"/>
              <a:ea typeface="ＭＳ Ｐゴシック" pitchFamily="1" charset="-128"/>
            </a:endParaRPr>
          </a:p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en-GB" sz="2000" dirty="0">
              <a:solidFill>
                <a:prstClr val="black"/>
              </a:solidFill>
              <a:latin typeface="Verdana" pitchFamily="34" charset="0"/>
              <a:ea typeface="ＭＳ Ｐゴシック" pitchFamily="1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35326" y="5330826"/>
            <a:ext cx="352083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nl-NL" sz="2000" dirty="0" smtClean="0">
                <a:solidFill>
                  <a:prstClr val="black"/>
                </a:solidFill>
                <a:latin typeface="Verdana" pitchFamily="34" charset="0"/>
                <a:ea typeface="ＭＳ Ｐゴシック" pitchFamily="1" charset="-128"/>
              </a:rPr>
              <a:t>Variabel </a:t>
            </a:r>
            <a:r>
              <a:rPr lang="nl-NL" sz="2000" dirty="0">
                <a:solidFill>
                  <a:prstClr val="black"/>
                </a:solidFill>
                <a:latin typeface="Verdana" pitchFamily="34" charset="0"/>
                <a:ea typeface="ＭＳ Ｐゴシック" pitchFamily="1" charset="-128"/>
              </a:rPr>
              <a:t>in </a:t>
            </a:r>
            <a:r>
              <a:rPr lang="nl-NL" sz="2000" dirty="0" smtClean="0">
                <a:solidFill>
                  <a:prstClr val="black"/>
                </a:solidFill>
                <a:latin typeface="Verdana" pitchFamily="34" charset="0"/>
                <a:ea typeface="ＭＳ Ｐゴシック" pitchFamily="1" charset="-128"/>
              </a:rPr>
              <a:t>ruimte en tijd</a:t>
            </a:r>
            <a:endParaRPr lang="en-GB" sz="2000" dirty="0">
              <a:solidFill>
                <a:prstClr val="black"/>
              </a:solidFill>
              <a:latin typeface="Verdana" pitchFamily="34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9525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2019" y="5363235"/>
            <a:ext cx="9029933" cy="1253736"/>
          </a:xfrm>
        </p:spPr>
        <p:txBody>
          <a:bodyPr>
            <a:normAutofit fontScale="90000"/>
          </a:bodyPr>
          <a:lstStyle/>
          <a:p>
            <a:r>
              <a:rPr lang="en-GB" sz="1600" dirty="0">
                <a:latin typeface="Comic Sans MS" panose="030F0702030302020204" pitchFamily="66" charset="0"/>
              </a:rPr>
              <a:t>	</a:t>
            </a:r>
            <a:r>
              <a:rPr lang="en-GB" sz="1400" dirty="0">
                <a:latin typeface="+mn-lt"/>
              </a:rPr>
              <a:t>1: </a:t>
            </a:r>
            <a:r>
              <a:rPr lang="en-GB" sz="1400" dirty="0" err="1">
                <a:latin typeface="+mn-lt"/>
              </a:rPr>
              <a:t>Marsdiep</a:t>
            </a:r>
            <a:r>
              <a:rPr lang="en-GB" sz="1400" dirty="0">
                <a:latin typeface="+mn-lt"/>
              </a:rPr>
              <a:t>		</a:t>
            </a:r>
            <a:r>
              <a:rPr lang="en-GB" sz="1400" dirty="0" smtClean="0">
                <a:latin typeface="+mn-lt"/>
              </a:rPr>
              <a:t>2</a:t>
            </a:r>
            <a:r>
              <a:rPr lang="en-GB" sz="1400" dirty="0">
                <a:latin typeface="+mn-lt"/>
              </a:rPr>
              <a:t>:  </a:t>
            </a:r>
            <a:r>
              <a:rPr lang="en-GB" sz="1400" dirty="0" err="1">
                <a:latin typeface="+mn-lt"/>
              </a:rPr>
              <a:t>Eierlandse</a:t>
            </a:r>
            <a:r>
              <a:rPr lang="en-GB" sz="1400" dirty="0">
                <a:latin typeface="+mn-lt"/>
              </a:rPr>
              <a:t> Gat	3:  </a:t>
            </a:r>
            <a:r>
              <a:rPr lang="en-GB" sz="1400" dirty="0" err="1">
                <a:latin typeface="+mn-lt"/>
              </a:rPr>
              <a:t>Vlie</a:t>
            </a:r>
            <a:r>
              <a:rPr lang="en-GB" sz="1400" dirty="0">
                <a:latin typeface="+mn-lt"/>
              </a:rPr>
              <a:t>	 </a:t>
            </a:r>
            <a:r>
              <a:rPr lang="en-GB" sz="1400" dirty="0" smtClean="0">
                <a:latin typeface="+mn-lt"/>
              </a:rPr>
              <a:t>	4</a:t>
            </a:r>
            <a:r>
              <a:rPr lang="en-GB" sz="1400" dirty="0">
                <a:latin typeface="+mn-lt"/>
              </a:rPr>
              <a:t>:  </a:t>
            </a:r>
            <a:r>
              <a:rPr lang="en-GB" sz="1400" dirty="0" err="1">
                <a:latin typeface="+mn-lt"/>
              </a:rPr>
              <a:t>Borndiep</a:t>
            </a:r>
            <a:r>
              <a:rPr lang="en-GB" sz="1400" dirty="0">
                <a:latin typeface="+mn-lt"/>
              </a:rPr>
              <a:t>	</a:t>
            </a:r>
            <a:r>
              <a:rPr lang="en-GB" sz="1400" dirty="0" smtClean="0">
                <a:latin typeface="+mn-lt"/>
              </a:rPr>
              <a:t>	</a:t>
            </a:r>
            <a:br>
              <a:rPr lang="en-GB" sz="1400" dirty="0" smtClean="0">
                <a:latin typeface="+mn-lt"/>
              </a:rPr>
            </a:br>
            <a:r>
              <a:rPr lang="en-GB" sz="1400" dirty="0">
                <a:latin typeface="+mn-lt"/>
              </a:rPr>
              <a:t>	</a:t>
            </a:r>
            <a:r>
              <a:rPr lang="en-GB" sz="1400" dirty="0" smtClean="0">
                <a:latin typeface="+mn-lt"/>
              </a:rPr>
              <a:t>5</a:t>
            </a:r>
            <a:r>
              <a:rPr lang="en-GB" sz="1400" dirty="0">
                <a:latin typeface="+mn-lt"/>
              </a:rPr>
              <a:t>: </a:t>
            </a:r>
            <a:r>
              <a:rPr lang="en-GB" sz="1400" dirty="0" err="1">
                <a:latin typeface="+mn-lt"/>
              </a:rPr>
              <a:t>Pinkegat</a:t>
            </a:r>
            <a:r>
              <a:rPr lang="en-GB" sz="1400" dirty="0">
                <a:latin typeface="+mn-lt"/>
              </a:rPr>
              <a:t>	</a:t>
            </a:r>
            <a:r>
              <a:rPr lang="en-GB" sz="1400" dirty="0" smtClean="0">
                <a:latin typeface="+mn-lt"/>
              </a:rPr>
              <a:t>	6</a:t>
            </a:r>
            <a:r>
              <a:rPr lang="en-GB" sz="1400" dirty="0">
                <a:latin typeface="+mn-lt"/>
              </a:rPr>
              <a:t>:  </a:t>
            </a:r>
            <a:r>
              <a:rPr lang="en-GB" sz="1400" dirty="0" err="1">
                <a:latin typeface="+mn-lt"/>
              </a:rPr>
              <a:t>Zoutkamperlaag</a:t>
            </a:r>
            <a:r>
              <a:rPr lang="en-GB" sz="1400" dirty="0">
                <a:latin typeface="+mn-lt"/>
              </a:rPr>
              <a:t>	7:  </a:t>
            </a:r>
            <a:r>
              <a:rPr lang="en-GB" sz="1400" dirty="0" err="1">
                <a:latin typeface="+mn-lt"/>
              </a:rPr>
              <a:t>Eilanderbalg</a:t>
            </a:r>
            <a:r>
              <a:rPr lang="en-GB" sz="1400" dirty="0">
                <a:latin typeface="+mn-lt"/>
              </a:rPr>
              <a:t>	8:  </a:t>
            </a:r>
            <a:r>
              <a:rPr lang="en-GB" sz="1400" dirty="0" err="1">
                <a:latin typeface="+mn-lt"/>
              </a:rPr>
              <a:t>Lauwers</a:t>
            </a:r>
            <a:r>
              <a:rPr lang="en-GB" sz="1400" dirty="0">
                <a:latin typeface="+mn-lt"/>
              </a:rPr>
              <a:t>	</a:t>
            </a:r>
            <a:r>
              <a:rPr lang="en-GB" sz="1400" dirty="0" smtClean="0">
                <a:latin typeface="+mn-lt"/>
              </a:rPr>
              <a:t/>
            </a:r>
            <a:br>
              <a:rPr lang="en-GB" sz="1400" dirty="0" smtClean="0">
                <a:latin typeface="+mn-lt"/>
              </a:rPr>
            </a:br>
            <a:r>
              <a:rPr lang="en-GB" sz="1400" dirty="0">
                <a:latin typeface="+mn-lt"/>
              </a:rPr>
              <a:t>	</a:t>
            </a:r>
            <a:r>
              <a:rPr lang="en-GB" sz="1400" dirty="0" smtClean="0">
                <a:latin typeface="+mn-lt"/>
              </a:rPr>
              <a:t>9</a:t>
            </a:r>
            <a:r>
              <a:rPr lang="en-GB" sz="1400" dirty="0">
                <a:latin typeface="+mn-lt"/>
              </a:rPr>
              <a:t>: </a:t>
            </a:r>
            <a:r>
              <a:rPr lang="en-GB" sz="1400" dirty="0" err="1">
                <a:latin typeface="+mn-lt"/>
              </a:rPr>
              <a:t>Schild</a:t>
            </a:r>
            <a:r>
              <a:rPr lang="en-GB" sz="1400" dirty="0">
                <a:latin typeface="+mn-lt"/>
              </a:rPr>
              <a:t>	</a:t>
            </a:r>
            <a:r>
              <a:rPr lang="en-GB" sz="1400" dirty="0" smtClean="0">
                <a:latin typeface="+mn-lt"/>
              </a:rPr>
              <a:t>	10:Lower </a:t>
            </a:r>
            <a:r>
              <a:rPr lang="en-GB" sz="1400" dirty="0">
                <a:latin typeface="+mn-lt"/>
              </a:rPr>
              <a:t>Ems	11:Upper  Ems	12:Dollard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618" y="834396"/>
            <a:ext cx="5600000" cy="431746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6C3337-F194-494E-951A-B96C65F992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63042" y="372731"/>
            <a:ext cx="4843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Waddenzee bodemdieren biomassa: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85216" y="4483278"/>
            <a:ext cx="905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factor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8464407" y="4271900"/>
            <a:ext cx="2123728" cy="79208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 w="38100">
                <a:solidFill>
                  <a:srgbClr val="FF0000"/>
                </a:solidFill>
              </a:ln>
              <a:noFill/>
              <a:effectLst/>
              <a:uLnTx/>
              <a:uFillTx/>
              <a:latin typeface="Verdana" pitchFamily="34" charset="0"/>
              <a:ea typeface="ＭＳ Ｐゴシック" pitchFamily="8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3015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Bodemdieren</a:t>
            </a:r>
            <a:r>
              <a:rPr lang="en-US" dirty="0" smtClean="0"/>
              <a:t> </a:t>
            </a:r>
            <a:r>
              <a:rPr lang="en-US" dirty="0" err="1" smtClean="0"/>
              <a:t>als</a:t>
            </a:r>
            <a:r>
              <a:rPr lang="en-US" dirty="0" smtClean="0"/>
              <a:t> </a:t>
            </a:r>
            <a:r>
              <a:rPr lang="en-US" dirty="0" err="1" smtClean="0"/>
              <a:t>voedsel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174" y="1275755"/>
            <a:ext cx="9676903" cy="5486710"/>
          </a:xfrm>
        </p:spPr>
      </p:pic>
    </p:spTree>
    <p:extLst>
      <p:ext uri="{BB962C8B-B14F-4D97-AF65-F5344CB8AC3E}">
        <p14:creationId xmlns:p14="http://schemas.microsoft.com/office/powerpoint/2010/main" val="1782662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790" y="253101"/>
            <a:ext cx="10489174" cy="914400"/>
          </a:xfrm>
        </p:spPr>
        <p:txBody>
          <a:bodyPr>
            <a:normAutofit fontScale="90000"/>
          </a:bodyPr>
          <a:lstStyle/>
          <a:p>
            <a:r>
              <a:rPr lang="nl-NL" b="1" dirty="0" smtClean="0"/>
              <a:t/>
            </a:r>
            <a:br>
              <a:rPr lang="nl-NL" b="1" dirty="0" smtClean="0"/>
            </a:br>
            <a:r>
              <a:rPr lang="nl-NL" b="1" dirty="0" smtClean="0"/>
              <a:t>Vissen en vogels: (hoe) vinden ze hun voedsel ??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> 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1D9050-FE98-456B-9FEA-419B51EE32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utoShape 2" descr="Afbeeldingsresultaat voor in place waddensea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utoShape 4" descr="Afbeeldingsresultaat voor in place waddensea"/>
          <p:cNvSpPr>
            <a:spLocks noChangeAspect="1" noChangeArrowheads="1"/>
          </p:cNvSpPr>
          <p:nvPr/>
        </p:nvSpPr>
        <p:spPr bwMode="auto">
          <a:xfrm>
            <a:off x="1831975" y="794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27257"/>
            <a:ext cx="381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6012" y="1427257"/>
            <a:ext cx="4057650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284760"/>
            <a:ext cx="3810000" cy="2607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6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37010" y="1412668"/>
            <a:ext cx="9592729" cy="5445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7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021" y="1438561"/>
            <a:ext cx="8215033" cy="5430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3497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04364" y="148808"/>
            <a:ext cx="7908877" cy="914400"/>
          </a:xfrm>
        </p:spPr>
        <p:txBody>
          <a:bodyPr>
            <a:normAutofit/>
          </a:bodyPr>
          <a:lstStyle/>
          <a:p>
            <a:r>
              <a:rPr lang="nl-NL" b="1" dirty="0" smtClean="0"/>
              <a:t>Swimway</a:t>
            </a:r>
            <a:r>
              <a:rPr lang="nl-NL" dirty="0" smtClean="0"/>
              <a:t> 				</a:t>
            </a:r>
            <a:r>
              <a:rPr lang="nl-NL" b="1" dirty="0" smtClean="0"/>
              <a:t>Flyway</a:t>
            </a:r>
            <a:r>
              <a:rPr lang="nl-NL" dirty="0" smtClean="0"/>
              <a:t> 	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7EAAE2-2685-4ACA-958B-9E5A7C0A73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1028" descr="C:\My Documents\Untitled2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449" y="1052736"/>
            <a:ext cx="6129482" cy="4707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630" y="1063550"/>
            <a:ext cx="3947312" cy="46966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email">
            <a:clrChange>
              <a:clrFrom>
                <a:srgbClr val="B6B9C0"/>
              </a:clrFrom>
              <a:clrTo>
                <a:srgbClr val="B6B9C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28186" y="5301208"/>
            <a:ext cx="1800200" cy="1420606"/>
          </a:xfrm>
          <a:prstGeom prst="rect">
            <a:avLst/>
          </a:prstGeom>
        </p:spPr>
      </p:pic>
      <p:pic>
        <p:nvPicPr>
          <p:cNvPr id="8194" name="Picture 2" descr="http://media2.picsearch.com/is?MWUumHADIET6HiN3W0_CC-RTKNkNjt_5o-AmYdvDuc8&amp;height=23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650" y="5467396"/>
            <a:ext cx="1835869" cy="1254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661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1901825" y="241300"/>
            <a:ext cx="7116763" cy="679450"/>
          </a:xfrm>
        </p:spPr>
        <p:txBody>
          <a:bodyPr/>
          <a:lstStyle/>
          <a:p>
            <a:pPr eaLnBrk="1" hangingPunct="1"/>
            <a:r>
              <a:rPr lang="en-GB" altLang="en-US" sz="28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Swimway</a:t>
            </a:r>
            <a:r>
              <a:rPr lang="en-US" altLang="en-US" b="1" dirty="0" smtClean="0"/>
              <a:t/>
            </a:r>
            <a:br>
              <a:rPr lang="en-US" altLang="en-US" b="1" dirty="0" smtClean="0"/>
            </a:br>
            <a:r>
              <a:rPr lang="en-US" altLang="en-US" b="1" dirty="0" smtClean="0"/>
              <a:t/>
            </a:r>
            <a:br>
              <a:rPr lang="en-US" altLang="en-US" b="1" dirty="0" smtClean="0"/>
            </a:br>
            <a:endParaRPr lang="en-US" altLang="en-US" b="1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5175" y="581026"/>
            <a:ext cx="7537450" cy="2066925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US" dirty="0" smtClean="0">
              <a:ea typeface="+mn-ea"/>
              <a:cs typeface="+mn-cs"/>
            </a:endParaRPr>
          </a:p>
          <a:p>
            <a:pPr marL="576262" lvl="1" indent="0" eaLnBrk="1" hangingPunct="1">
              <a:buNone/>
              <a:defRPr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Life cycle closure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modellering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282825" lvl="4" indent="0" eaLnBrk="1" hangingPunct="1">
              <a:buNone/>
              <a:defRPr/>
            </a:pPr>
            <a:endParaRPr lang="en-US" sz="1600" dirty="0">
              <a:latin typeface="Comic Sans MS" pitchFamily="66" charset="0"/>
              <a:ea typeface="+mn-ea"/>
            </a:endParaRPr>
          </a:p>
          <a:p>
            <a:pPr lvl="1" eaLnBrk="1" hangingPunct="1">
              <a:defRPr/>
            </a:pPr>
            <a:endParaRPr lang="en-US" sz="1600" dirty="0">
              <a:latin typeface="Comic Sans MS" pitchFamily="66" charset="0"/>
              <a:ea typeface="+mn-ea"/>
            </a:endParaRPr>
          </a:p>
          <a:p>
            <a:pPr marL="576262" lvl="1" indent="0" eaLnBrk="1" hangingPunct="1">
              <a:buNone/>
              <a:defRPr/>
            </a:pPr>
            <a:endParaRPr lang="en-US" sz="1600" dirty="0">
              <a:latin typeface="Comic Sans MS" pitchFamily="66" charset="0"/>
              <a:ea typeface="+mn-ea"/>
            </a:endParaRPr>
          </a:p>
          <a:p>
            <a:pPr lvl="2" eaLnBrk="1" hangingPunct="1">
              <a:buFont typeface="Wingdings" panose="05000000000000000000" pitchFamily="2" charset="2"/>
              <a:buNone/>
              <a:defRPr/>
            </a:pPr>
            <a:endParaRPr lang="en-US" sz="1600" dirty="0">
              <a:ea typeface="+mn-ea"/>
              <a:cs typeface="+mn-cs"/>
            </a:endParaRPr>
          </a:p>
          <a:p>
            <a:pPr marL="0" indent="0" eaLnBrk="1" hangingPunct="1">
              <a:buNone/>
              <a:defRPr/>
            </a:pPr>
            <a:endParaRPr lang="en-US" sz="1600" dirty="0"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indent="0" eaLnBrk="1" hangingPunct="1">
              <a:buNone/>
              <a:defRPr/>
            </a:pPr>
            <a:endParaRPr lang="en-US" sz="1600" dirty="0"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indent="0" eaLnBrk="1" hangingPunct="1">
              <a:buNone/>
              <a:defRPr/>
            </a:pPr>
            <a:endParaRPr lang="en-US" sz="1600" dirty="0"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indent="0" eaLnBrk="1" hangingPunct="1">
              <a:buNone/>
              <a:defRPr/>
            </a:pPr>
            <a:endParaRPr lang="en-US" sz="1600" dirty="0"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indent="0" eaLnBrk="1" hangingPunct="1">
              <a:buNone/>
              <a:defRPr/>
            </a:pPr>
            <a:endParaRPr lang="en-US" sz="1600" dirty="0"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indent="0" eaLnBrk="1" hangingPunct="1">
              <a:buNone/>
              <a:defRPr/>
            </a:pPr>
            <a:endParaRPr lang="en-US" sz="1600" dirty="0"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indent="0" eaLnBrk="1" hangingPunct="1">
              <a:buNone/>
              <a:defRPr/>
            </a:pPr>
            <a:endParaRPr lang="en-US" sz="1600" dirty="0"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indent="0" eaLnBrk="1" hangingPunct="1">
              <a:buNone/>
              <a:defRPr/>
            </a:pPr>
            <a:r>
              <a:rPr lang="en-US" sz="1600" dirty="0">
                <a:latin typeface="Comic Sans MS" panose="030F0702030302020204" pitchFamily="66" charset="0"/>
                <a:ea typeface="+mn-ea"/>
                <a:cs typeface="+mn-cs"/>
              </a:rPr>
              <a:t>Hydrodynamic circulation: </a:t>
            </a:r>
            <a:endParaRPr lang="en-US" sz="1600" dirty="0" smtClean="0"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indent="0" eaLnBrk="1" hangingPunct="1">
              <a:buNone/>
              <a:defRPr/>
            </a:pPr>
            <a:endParaRPr lang="en-US" sz="1600" dirty="0"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indent="0" eaLnBrk="1" hangingPunct="1">
              <a:buNone/>
              <a:defRPr/>
            </a:pP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Grote </a:t>
            </a:r>
            <a:r>
              <a:rPr lang="en-US" sz="16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variabliteit</a:t>
            </a: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 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transport</a:t>
            </a:r>
          </a:p>
          <a:p>
            <a:pPr marL="0" indent="0" eaLnBrk="1" hangingPunct="1">
              <a:buNone/>
              <a:defRPr/>
            </a:pPr>
            <a:endParaRPr lang="en-US" sz="1600" dirty="0">
              <a:latin typeface="Comic Sans MS" panose="030F0702030302020204" pitchFamily="66" charset="0"/>
              <a:ea typeface="+mn-ea"/>
              <a:cs typeface="+mn-cs"/>
            </a:endParaRPr>
          </a:p>
          <a:p>
            <a:pPr eaLnBrk="1" hangingPunct="1">
              <a:defRPr/>
            </a:pPr>
            <a:endParaRPr lang="en-US" dirty="0" smtClean="0">
              <a:ea typeface="+mn-ea"/>
              <a:cs typeface="+mn-cs"/>
            </a:endParaRP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567489" y="5145088"/>
            <a:ext cx="3876675" cy="285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Aft>
                <a:spcPct val="30000"/>
              </a:spcAft>
              <a:buClr>
                <a:srgbClr val="F17E1C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algn="l" eaLnBrk="0" hangingPunct="0">
              <a:spcAft>
                <a:spcPct val="30000"/>
              </a:spcAft>
              <a:buClr>
                <a:srgbClr val="F17E1C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algn="l" eaLnBrk="0" hangingPunct="0">
              <a:spcAft>
                <a:spcPct val="30000"/>
              </a:spcAft>
              <a:buClr>
                <a:srgbClr val="F17E1C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algn="l" eaLnBrk="0" hangingPunct="0">
              <a:spcAft>
                <a:spcPct val="30000"/>
              </a:spcAft>
              <a:buClr>
                <a:srgbClr val="F17E1C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algn="l" eaLnBrk="0" hangingPunct="0">
              <a:spcAft>
                <a:spcPct val="30000"/>
              </a:spcAft>
              <a:buClr>
                <a:srgbClr val="F17E1C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30000"/>
              </a:spcAft>
              <a:buClr>
                <a:srgbClr val="F17E1C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30000"/>
              </a:spcAft>
              <a:buClr>
                <a:srgbClr val="F17E1C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30000"/>
              </a:spcAft>
              <a:buClr>
                <a:srgbClr val="F17E1C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30000"/>
              </a:spcAft>
              <a:buClr>
                <a:srgbClr val="F17E1C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1000" dirty="0" err="1">
                <a:solidFill>
                  <a:srgbClr val="1F497D"/>
                </a:solidFill>
              </a:rPr>
              <a:t>Tiessen</a:t>
            </a:r>
            <a:r>
              <a:rPr lang="en-US" altLang="en-US" sz="1000" dirty="0">
                <a:solidFill>
                  <a:srgbClr val="1F497D"/>
                </a:solidFill>
              </a:rPr>
              <a:t> et al. (2014) Ocean Sciences 10: 357-376</a:t>
            </a:r>
          </a:p>
        </p:txBody>
      </p:sp>
      <p:grpSp>
        <p:nvGrpSpPr>
          <p:cNvPr id="34821" name="Group 6"/>
          <p:cNvGrpSpPr>
            <a:grpSpLocks/>
          </p:cNvGrpSpPr>
          <p:nvPr/>
        </p:nvGrpSpPr>
        <p:grpSpPr bwMode="auto">
          <a:xfrm>
            <a:off x="4448175" y="1820864"/>
            <a:ext cx="5995988" cy="3101975"/>
            <a:chOff x="179512" y="1574911"/>
            <a:chExt cx="8890892" cy="4781439"/>
          </a:xfrm>
        </p:grpSpPr>
        <p:pic>
          <p:nvPicPr>
            <p:cNvPr id="34824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6884" y="1574943"/>
              <a:ext cx="4623520" cy="4781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25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1574911"/>
              <a:ext cx="4623520" cy="4781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4822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57" t="15976" r="23663" b="51575"/>
          <a:stretch>
            <a:fillRect/>
          </a:stretch>
        </p:blipFill>
        <p:spPr bwMode="auto">
          <a:xfrm>
            <a:off x="1920875" y="4191000"/>
            <a:ext cx="252730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825" y="1820864"/>
            <a:ext cx="2546350" cy="237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9276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01472" y="0"/>
            <a:ext cx="10515600" cy="515386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Intrek</a:t>
            </a:r>
            <a:r>
              <a:rPr lang="en-US" dirty="0" smtClean="0"/>
              <a:t> </a:t>
            </a:r>
            <a:r>
              <a:rPr lang="en-US" dirty="0" err="1" smtClean="0"/>
              <a:t>schollarven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89" y="647537"/>
            <a:ext cx="11313699" cy="6101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137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1790" y="222764"/>
            <a:ext cx="7116763" cy="914400"/>
          </a:xfrm>
        </p:spPr>
        <p:txBody>
          <a:bodyPr>
            <a:normAutofit/>
          </a:bodyPr>
          <a:lstStyle/>
          <a:p>
            <a:r>
              <a:rPr lang="nl-NL" b="1" dirty="0" smtClean="0"/>
              <a:t>Swimway: tagging van vissen</a:t>
            </a:r>
            <a:endParaRPr lang="en-GB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1D9050-FE98-456B-9FEA-419B51EE32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371" y="1340768"/>
            <a:ext cx="4876800" cy="29535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656" y="3356992"/>
            <a:ext cx="4812792" cy="36393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960" y="1628800"/>
            <a:ext cx="4831080" cy="39776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0371" y="4442529"/>
            <a:ext cx="23312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After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Bijleveld et al., 2015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468435" y="5892581"/>
            <a:ext cx="32960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i.s.m</a:t>
            </a:r>
            <a:r>
              <a:rPr lang="en-US" dirty="0" smtClean="0"/>
              <a:t>. 	WMR</a:t>
            </a:r>
          </a:p>
          <a:p>
            <a:r>
              <a:rPr lang="en-US" dirty="0"/>
              <a:t>	</a:t>
            </a:r>
            <a:r>
              <a:rPr lang="en-US" dirty="0" smtClean="0"/>
              <a:t>Sportvisserij Nederland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168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58" y="153347"/>
            <a:ext cx="439443" cy="7546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NIOZ en </a:t>
            </a:r>
            <a:r>
              <a:rPr lang="en-US" dirty="0" err="1" smtClean="0"/>
              <a:t>visonderzoek</a:t>
            </a:r>
            <a:r>
              <a:rPr lang="en-US" dirty="0" smtClean="0"/>
              <a:t>: wat en </a:t>
            </a:r>
            <a:r>
              <a:rPr lang="en-US" dirty="0" err="1" smtClean="0"/>
              <a:t>waarom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NIOZ en de </a:t>
            </a:r>
            <a:r>
              <a:rPr lang="en-US" dirty="0" err="1" smtClean="0"/>
              <a:t>missie</a:t>
            </a:r>
            <a:endParaRPr lang="en-US" dirty="0" smtClean="0"/>
          </a:p>
          <a:p>
            <a:r>
              <a:rPr lang="en-US" dirty="0" err="1"/>
              <a:t>Relatie</a:t>
            </a:r>
            <a:r>
              <a:rPr lang="en-US" dirty="0"/>
              <a:t> NIOZ en </a:t>
            </a:r>
            <a:r>
              <a:rPr lang="en-US" dirty="0" err="1"/>
              <a:t>andere</a:t>
            </a:r>
            <a:r>
              <a:rPr lang="en-US" dirty="0"/>
              <a:t> </a:t>
            </a:r>
            <a:r>
              <a:rPr lang="en-US" dirty="0" err="1"/>
              <a:t>kennisinstellingen</a:t>
            </a:r>
            <a:endParaRPr lang="en-US" dirty="0"/>
          </a:p>
          <a:p>
            <a:r>
              <a:rPr lang="en-US" dirty="0" smtClean="0"/>
              <a:t>NIOZ en </a:t>
            </a:r>
            <a:r>
              <a:rPr lang="en-US" dirty="0" err="1" smtClean="0"/>
              <a:t>visonderzoek</a:t>
            </a:r>
            <a:endParaRPr lang="en-US" dirty="0" smtClean="0"/>
          </a:p>
          <a:p>
            <a:pPr lvl="1"/>
            <a:r>
              <a:rPr lang="en-US" dirty="0" err="1" smtClean="0"/>
              <a:t>Verleden</a:t>
            </a:r>
            <a:endParaRPr lang="en-US" dirty="0" smtClean="0"/>
          </a:p>
          <a:p>
            <a:pPr lvl="1"/>
            <a:r>
              <a:rPr lang="en-US" dirty="0" err="1" smtClean="0"/>
              <a:t>Toekomst</a:t>
            </a:r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680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Klimaatverandering</a:t>
            </a:r>
            <a:r>
              <a:rPr lang="en-US" sz="3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Waddenzee</a:t>
            </a:r>
            <a:endParaRPr lang="en-US" sz="3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Afbeelding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335" y="1772816"/>
            <a:ext cx="8064896" cy="28803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39616" y="5085184"/>
            <a:ext cx="74888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ea typeface="Verdana" panose="020B0604030504040204" pitchFamily="34" charset="0"/>
                <a:cs typeface="Verdana" panose="020B0604030504040204" pitchFamily="34" charset="0"/>
              </a:rPr>
              <a:t>Waddenzee </a:t>
            </a:r>
            <a:r>
              <a:rPr lang="en-US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temperatuur</a:t>
            </a:r>
            <a:r>
              <a:rPr lang="en-US" dirty="0" smtClean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juli</a:t>
            </a:r>
            <a:endParaRPr lang="en-US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dirty="0">
                <a:ea typeface="Verdana" panose="020B0604030504040204" pitchFamily="34" charset="0"/>
                <a:cs typeface="Verdana" panose="020B0604030504040204" pitchFamily="34" charset="0"/>
              </a:rPr>
              <a:t>					(Joey Volwater UU)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30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0022" y="165741"/>
            <a:ext cx="52485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Te</a:t>
            </a:r>
            <a:r>
              <a:rPr lang="en-US" sz="3200" dirty="0" smtClean="0"/>
              <a:t> warm </a:t>
            </a:r>
            <a:r>
              <a:rPr lang="en-US" sz="3200" dirty="0" err="1" smtClean="0"/>
              <a:t>voor</a:t>
            </a:r>
            <a:r>
              <a:rPr lang="en-US" sz="3200" dirty="0" smtClean="0"/>
              <a:t> </a:t>
            </a:r>
            <a:r>
              <a:rPr lang="en-US" sz="3200" dirty="0" err="1" smtClean="0"/>
              <a:t>schol</a:t>
            </a:r>
            <a:r>
              <a:rPr lang="en-US" sz="3200" dirty="0"/>
              <a:t> </a:t>
            </a:r>
            <a:r>
              <a:rPr lang="en-US" sz="3200" dirty="0" smtClean="0"/>
              <a:t>en bot ???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9650" y="1953051"/>
            <a:ext cx="4914900" cy="47996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53051"/>
            <a:ext cx="4667250" cy="47996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852" y="750516"/>
            <a:ext cx="1645786" cy="1097190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46"/>
          <a:stretch/>
        </p:blipFill>
        <p:spPr>
          <a:xfrm>
            <a:off x="4916545" y="855861"/>
            <a:ext cx="2084756" cy="22626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8829" y="732618"/>
            <a:ext cx="1656541" cy="109719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667250" y="6488668"/>
            <a:ext cx="2609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(van der Veer et al., 2010)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832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72821" y="254336"/>
            <a:ext cx="10515600" cy="1325563"/>
          </a:xfrm>
        </p:spPr>
        <p:txBody>
          <a:bodyPr/>
          <a:lstStyle/>
          <a:p>
            <a:r>
              <a:rPr lang="en-US" dirty="0" err="1" smtClean="0"/>
              <a:t>Groei</a:t>
            </a:r>
            <a:r>
              <a:rPr lang="en-US" dirty="0" smtClean="0"/>
              <a:t> van </a:t>
            </a:r>
            <a:r>
              <a:rPr lang="en-US" dirty="0" err="1" smtClean="0"/>
              <a:t>schol</a:t>
            </a:r>
            <a:endParaRPr lang="en-US" dirty="0"/>
          </a:p>
        </p:txBody>
      </p:sp>
      <p:sp>
        <p:nvSpPr>
          <p:cNvPr id="6" name="Tekstvak 5"/>
          <p:cNvSpPr txBox="1"/>
          <p:nvPr/>
        </p:nvSpPr>
        <p:spPr>
          <a:xfrm>
            <a:off x="8730391" y="2160270"/>
            <a:ext cx="142435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Food = Ad libitum</a:t>
            </a:r>
          </a:p>
          <a:p>
            <a:r>
              <a:rPr lang="en-US" sz="1500" dirty="0"/>
              <a:t>Length = 5 cm</a:t>
            </a:r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415" y="254336"/>
            <a:ext cx="773570" cy="773570"/>
          </a:xfrm>
          <a:prstGeom prst="rect">
            <a:avLst/>
          </a:prstGeom>
        </p:spPr>
      </p:pic>
      <p:pic>
        <p:nvPicPr>
          <p:cNvPr id="7" name="Tijdelijke aanduiding voor inhoud 6" descr="Afbeelding met tekst, kaart&#10;&#10;Beschrijving is gegenereerd met zeer hoge betrouwbaarheid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821" y="1542878"/>
            <a:ext cx="8953898" cy="4503079"/>
          </a:xfrm>
        </p:spPr>
      </p:pic>
    </p:spTree>
    <p:extLst>
      <p:ext uri="{BB962C8B-B14F-4D97-AF65-F5344CB8AC3E}">
        <p14:creationId xmlns:p14="http://schemas.microsoft.com/office/powerpoint/2010/main" val="1770358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52650" y="454465"/>
            <a:ext cx="7886700" cy="1176357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Growth </a:t>
            </a:r>
            <a:r>
              <a:rPr lang="en-US" sz="36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reductie</a:t>
            </a:r>
            <a:r>
              <a:rPr lang="en-US" sz="3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van </a:t>
            </a:r>
            <a:r>
              <a:rPr lang="en-US" sz="36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jonge</a:t>
            </a:r>
            <a:r>
              <a:rPr lang="en-US" sz="3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6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schol</a:t>
            </a:r>
            <a:r>
              <a:rPr lang="en-US" sz="3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br>
              <a:rPr lang="en-US" sz="3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3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sz="3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3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Waddenzee </a:t>
            </a:r>
            <a:r>
              <a:rPr lang="en-US" sz="36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niet</a:t>
            </a:r>
            <a:r>
              <a:rPr lang="en-US" sz="3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6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altijd</a:t>
            </a:r>
            <a:r>
              <a:rPr lang="en-US" sz="3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6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meer</a:t>
            </a:r>
            <a:r>
              <a:rPr lang="en-US" sz="3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6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geschikt</a:t>
            </a:r>
            <a:r>
              <a:rPr lang="en-US" sz="3675" b="1" dirty="0"/>
              <a:t/>
            </a:r>
            <a:br>
              <a:rPr lang="en-US" sz="3675" b="1" dirty="0"/>
            </a:br>
            <a:endParaRPr lang="en-US" sz="2175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680" y="269073"/>
            <a:ext cx="773570" cy="773570"/>
          </a:xfrm>
          <a:prstGeom prst="rect">
            <a:avLst/>
          </a:prstGeom>
        </p:spPr>
      </p:pic>
      <p:pic>
        <p:nvPicPr>
          <p:cNvPr id="13" name="Tijdelijke aanduiding voor inhoud 12" descr="Afbeelding met tekst, kaart&#10;&#10;Beschrijving is gegenereerd met zeer hoge betrouwbaarheid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672" y="3409568"/>
            <a:ext cx="9144000" cy="3098161"/>
          </a:xfrm>
        </p:spPr>
      </p:pic>
      <p:sp>
        <p:nvSpPr>
          <p:cNvPr id="14" name="Tekstvak 13"/>
          <p:cNvSpPr txBox="1"/>
          <p:nvPr/>
        </p:nvSpPr>
        <p:spPr>
          <a:xfrm>
            <a:off x="5162838" y="6237312"/>
            <a:ext cx="147468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July</a:t>
            </a:r>
          </a:p>
        </p:txBody>
      </p:sp>
      <p:sp>
        <p:nvSpPr>
          <p:cNvPr id="15" name="Tekstvak 14"/>
          <p:cNvSpPr txBox="1"/>
          <p:nvPr/>
        </p:nvSpPr>
        <p:spPr>
          <a:xfrm>
            <a:off x="8213714" y="2441639"/>
            <a:ext cx="164888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500" dirty="0" err="1"/>
              <a:t>Length</a:t>
            </a:r>
            <a:r>
              <a:rPr lang="nl-NL" sz="1500" dirty="0"/>
              <a:t> = 5 cm</a:t>
            </a:r>
            <a:endParaRPr lang="en-US" sz="15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820" y="1633460"/>
            <a:ext cx="2567704" cy="1985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342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 </a:t>
            </a:r>
            <a:r>
              <a:rPr lang="en-US" dirty="0" err="1" smtClean="0"/>
              <a:t>puitaal</a:t>
            </a:r>
            <a:r>
              <a:rPr lang="en-US" dirty="0" smtClean="0"/>
              <a:t>, </a:t>
            </a:r>
            <a:r>
              <a:rPr lang="en-US" dirty="0" err="1" smtClean="0"/>
              <a:t>koudwatersoort</a:t>
            </a:r>
            <a:r>
              <a:rPr lang="en-US" dirty="0" smtClean="0"/>
              <a:t> </a:t>
            </a:r>
            <a:r>
              <a:rPr lang="en-US" dirty="0" err="1" smtClean="0"/>
              <a:t>ook</a:t>
            </a:r>
            <a:r>
              <a:rPr lang="en-US" dirty="0" smtClean="0"/>
              <a:t> </a:t>
            </a:r>
            <a:r>
              <a:rPr lang="en-US" dirty="0" err="1" smtClean="0"/>
              <a:t>weg</a:t>
            </a:r>
            <a:r>
              <a:rPr lang="en-US" dirty="0" smtClean="0"/>
              <a:t> ???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007" y="1672308"/>
            <a:ext cx="4864494" cy="3505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672308"/>
            <a:ext cx="5095875" cy="3505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936" y="2753483"/>
            <a:ext cx="1656541" cy="1097190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38200" y="5839969"/>
            <a:ext cx="10932994" cy="644722"/>
          </a:xfrm>
        </p:spPr>
        <p:txBody>
          <a:bodyPr/>
          <a:lstStyle/>
          <a:p>
            <a:pPr marL="0" indent="0">
              <a:buNone/>
            </a:pPr>
            <a:r>
              <a:rPr lang="en-US" dirty="0" err="1" smtClean="0"/>
              <a:t>Puitaal</a:t>
            </a:r>
            <a:r>
              <a:rPr lang="en-US" dirty="0" smtClean="0"/>
              <a:t> </a:t>
            </a:r>
            <a:r>
              <a:rPr lang="en-US" dirty="0" err="1" smtClean="0"/>
              <a:t>niet</a:t>
            </a:r>
            <a:r>
              <a:rPr lang="en-US" dirty="0" smtClean="0"/>
              <a:t> </a:t>
            </a:r>
            <a:r>
              <a:rPr lang="en-US" dirty="0" err="1" smtClean="0"/>
              <a:t>meer</a:t>
            </a:r>
            <a:r>
              <a:rPr lang="en-US" dirty="0" smtClean="0"/>
              <a:t> in de NIOZ </a:t>
            </a:r>
            <a:r>
              <a:rPr lang="en-US" dirty="0" err="1" smtClean="0"/>
              <a:t>fuik</a:t>
            </a:r>
            <a:r>
              <a:rPr lang="en-US" dirty="0" smtClean="0"/>
              <a:t>, maar nog steeds </a:t>
            </a:r>
            <a:r>
              <a:rPr lang="en-US" dirty="0" err="1" smtClean="0"/>
              <a:t>wel</a:t>
            </a:r>
            <a:r>
              <a:rPr lang="en-US" dirty="0" smtClean="0"/>
              <a:t> bij de </a:t>
            </a:r>
            <a:r>
              <a:rPr lang="en-US" dirty="0" err="1" smtClean="0"/>
              <a:t>Afsluitdijk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9946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Waddenzee vis </a:t>
            </a:r>
            <a:r>
              <a:rPr lang="en-GB" dirty="0" err="1" smtClean="0"/>
              <a:t>voedselweb</a:t>
            </a:r>
            <a:r>
              <a:rPr lang="en-GB" dirty="0" smtClean="0"/>
              <a:t>: </a:t>
            </a:r>
            <a:r>
              <a:rPr lang="en-GB" dirty="0" err="1" smtClean="0"/>
              <a:t>wie</a:t>
            </a:r>
            <a:r>
              <a:rPr lang="en-GB" dirty="0" smtClean="0"/>
              <a:t> </a:t>
            </a:r>
            <a:r>
              <a:rPr lang="en-GB" dirty="0" err="1" smtClean="0"/>
              <a:t>eet</a:t>
            </a:r>
            <a:r>
              <a:rPr lang="en-GB" dirty="0" smtClean="0"/>
              <a:t> </a:t>
            </a:r>
            <a:r>
              <a:rPr lang="en-GB" dirty="0" err="1" smtClean="0"/>
              <a:t>wie</a:t>
            </a:r>
            <a:r>
              <a:rPr lang="en-GB" dirty="0" smtClean="0"/>
              <a:t>??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BA0CDC-C89F-49EE-BE1B-9C4E2FE7EEF6}" type="slidenum">
              <a:rPr lang="en-US" altLang="nl-NL" smtClean="0"/>
              <a:pPr/>
              <a:t>45</a:t>
            </a:fld>
            <a:endParaRPr lang="en-US" altLang="nl-NL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90688"/>
            <a:ext cx="8151812" cy="4844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289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8761" y="146761"/>
            <a:ext cx="10515600" cy="1325563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BA0CDC-C89F-49EE-BE1B-9C4E2FE7EEF6}" type="slidenum">
              <a:rPr lang="en-US" altLang="nl-NL" smtClean="0"/>
              <a:pPr/>
              <a:t>46</a:t>
            </a:fld>
            <a:endParaRPr lang="en-US" altLang="nl-NL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715" y="0"/>
            <a:ext cx="5721697" cy="6885770"/>
          </a:xfrm>
        </p:spPr>
      </p:pic>
    </p:spTree>
    <p:extLst>
      <p:ext uri="{BB962C8B-B14F-4D97-AF65-F5344CB8AC3E}">
        <p14:creationId xmlns:p14="http://schemas.microsoft.com/office/powerpoint/2010/main" val="2759474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3552" y="11918"/>
            <a:ext cx="10515600" cy="1325563"/>
          </a:xfrm>
        </p:spPr>
        <p:txBody>
          <a:bodyPr/>
          <a:lstStyle/>
          <a:p>
            <a:r>
              <a:rPr lang="nl-NL" dirty="0" smtClean="0"/>
              <a:t>Waddenzee voedsel web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BA0CDC-C89F-49EE-BE1B-9C4E2FE7EEF6}" type="slidenum">
              <a:rPr lang="en-US" altLang="nl-NL" smtClean="0"/>
              <a:pPr/>
              <a:t>47</a:t>
            </a:fld>
            <a:endParaRPr lang="en-US" altLang="nl-NL"/>
          </a:p>
        </p:txBody>
      </p:sp>
      <p:pic>
        <p:nvPicPr>
          <p:cNvPr id="7" name="Content Placeholder 6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29" y="1058922"/>
            <a:ext cx="10713492" cy="41898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37684" y="5725633"/>
            <a:ext cx="93251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Paar</a:t>
            </a:r>
            <a:r>
              <a:rPr lang="en-US" dirty="0" smtClean="0"/>
              <a:t> </a:t>
            </a:r>
            <a:r>
              <a:rPr lang="en-US" dirty="0" err="1" smtClean="0"/>
              <a:t>soorten</a:t>
            </a:r>
            <a:r>
              <a:rPr lang="en-US" dirty="0" smtClean="0"/>
              <a:t> </a:t>
            </a:r>
            <a:r>
              <a:rPr lang="en-US" dirty="0" err="1" smtClean="0"/>
              <a:t>voedsel</a:t>
            </a:r>
            <a:r>
              <a:rPr lang="en-US" dirty="0" smtClean="0"/>
              <a:t> heel erg </a:t>
            </a:r>
            <a:r>
              <a:rPr lang="en-US" dirty="0" err="1" smtClean="0"/>
              <a:t>belangrijk</a:t>
            </a:r>
            <a:r>
              <a:rPr lang="en-US" dirty="0" smtClean="0"/>
              <a:t>:</a:t>
            </a:r>
          </a:p>
          <a:p>
            <a:r>
              <a:rPr lang="en-US" dirty="0"/>
              <a:t>	</a:t>
            </a:r>
            <a:r>
              <a:rPr lang="en-US" dirty="0" smtClean="0"/>
              <a:t>			 </a:t>
            </a:r>
            <a:r>
              <a:rPr lang="en-US" dirty="0" err="1" smtClean="0"/>
              <a:t>garnalen</a:t>
            </a:r>
            <a:r>
              <a:rPr lang="en-US" dirty="0" smtClean="0"/>
              <a:t>, </a:t>
            </a:r>
            <a:r>
              <a:rPr lang="en-US" dirty="0" err="1" smtClean="0"/>
              <a:t>krabben</a:t>
            </a:r>
            <a:r>
              <a:rPr lang="en-US" dirty="0" smtClean="0"/>
              <a:t>, </a:t>
            </a:r>
            <a:r>
              <a:rPr lang="en-US" dirty="0" err="1" smtClean="0"/>
              <a:t>grondels</a:t>
            </a:r>
            <a:r>
              <a:rPr lang="en-US" dirty="0" smtClean="0"/>
              <a:t>, haring, </a:t>
            </a:r>
            <a:r>
              <a:rPr lang="en-US" dirty="0" err="1" smtClean="0"/>
              <a:t>wormen</a:t>
            </a:r>
            <a:r>
              <a:rPr lang="en-US" dirty="0" smtClean="0"/>
              <a:t>, </a:t>
            </a:r>
            <a:r>
              <a:rPr lang="en-US" dirty="0" err="1" smtClean="0"/>
              <a:t>copepoden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345478" y="5498511"/>
            <a:ext cx="3802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NIOZ </a:t>
            </a:r>
            <a:r>
              <a:rPr lang="en-US" dirty="0" err="1" smtClean="0"/>
              <a:t>unpubl</a:t>
            </a:r>
            <a:r>
              <a:rPr lang="en-US" dirty="0" smtClean="0"/>
              <a:t>; </a:t>
            </a:r>
            <a:r>
              <a:rPr lang="en-US" dirty="0" err="1" smtClean="0"/>
              <a:t>Poiesz</a:t>
            </a:r>
            <a:r>
              <a:rPr lang="en-US" dirty="0" smtClean="0"/>
              <a:t>, Witte et al. </a:t>
            </a:r>
            <a:r>
              <a:rPr lang="en-US" smtClean="0"/>
              <a:t>2019)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0864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6274"/>
            <a:ext cx="10515600" cy="1325563"/>
          </a:xfrm>
        </p:spPr>
        <p:txBody>
          <a:bodyPr/>
          <a:lstStyle/>
          <a:p>
            <a:r>
              <a:rPr lang="nl-NL" dirty="0" smtClean="0"/>
              <a:t>Voedselweb reconstructie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BA0CDC-C89F-49EE-BE1B-9C4E2FE7EEF6}" type="slidenum">
              <a:rPr lang="en-US" altLang="nl-NL" smtClean="0"/>
              <a:pPr/>
              <a:t>48</a:t>
            </a:fld>
            <a:endParaRPr lang="en-US" altLang="nl-NL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8465" y="1551837"/>
            <a:ext cx="3671877" cy="43513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9980" y="1551837"/>
            <a:ext cx="2932005" cy="413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012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58" y="153347"/>
            <a:ext cx="439443" cy="7546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1668"/>
          </a:xfrm>
        </p:spPr>
        <p:txBody>
          <a:bodyPr/>
          <a:lstStyle/>
          <a:p>
            <a:r>
              <a:rPr lang="en-US" dirty="0" smtClean="0"/>
              <a:t>environmental DNA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62148"/>
            <a:ext cx="10078942" cy="4741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62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58" y="153347"/>
            <a:ext cx="439443" cy="7546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NIOZ en de </a:t>
            </a:r>
            <a:r>
              <a:rPr lang="en-US" dirty="0" err="1" smtClean="0"/>
              <a:t>missie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NIOZ is het </a:t>
            </a:r>
            <a:r>
              <a:rPr lang="nl-NL" u="sng" dirty="0">
                <a:solidFill>
                  <a:srgbClr val="FF0000"/>
                </a:solidFill>
              </a:rPr>
              <a:t>nationale oceanografische instituut </a:t>
            </a:r>
            <a:endParaRPr lang="nl-NL" u="sng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nl-NL" dirty="0" smtClean="0"/>
          </a:p>
          <a:p>
            <a:r>
              <a:rPr lang="nl-NL" dirty="0" smtClean="0"/>
              <a:t>NIOZ voert multidisciplinair </a:t>
            </a:r>
            <a:r>
              <a:rPr lang="nl-NL" dirty="0"/>
              <a:t>fundamenteel en grensgericht </a:t>
            </a:r>
            <a:r>
              <a:rPr lang="nl-NL" dirty="0" smtClean="0"/>
              <a:t>marien </a:t>
            </a:r>
            <a:r>
              <a:rPr lang="nl-NL" u="sng" dirty="0">
                <a:solidFill>
                  <a:srgbClr val="FF0000"/>
                </a:solidFill>
              </a:rPr>
              <a:t>onderzoek</a:t>
            </a:r>
            <a:r>
              <a:rPr lang="nl-NL" dirty="0"/>
              <a:t> uit met betrekking tot </a:t>
            </a:r>
            <a:r>
              <a:rPr lang="nl-NL" dirty="0" smtClean="0"/>
              <a:t>het </a:t>
            </a:r>
            <a:r>
              <a:rPr lang="nl-NL" dirty="0"/>
              <a:t>functioneren van oceanen en </a:t>
            </a:r>
            <a:r>
              <a:rPr lang="nl-NL" dirty="0" smtClean="0"/>
              <a:t>zeeën</a:t>
            </a:r>
          </a:p>
          <a:p>
            <a:r>
              <a:rPr lang="nl-NL" dirty="0" smtClean="0"/>
              <a:t>NIOZ is de </a:t>
            </a:r>
            <a:r>
              <a:rPr lang="nl-NL" dirty="0"/>
              <a:t>nationale marien </a:t>
            </a:r>
            <a:r>
              <a:rPr lang="nl-NL" u="sng" dirty="0">
                <a:solidFill>
                  <a:srgbClr val="FF0000"/>
                </a:solidFill>
              </a:rPr>
              <a:t>onderzoeksfacilitator</a:t>
            </a:r>
            <a:r>
              <a:rPr lang="nl-NL" dirty="0"/>
              <a:t> (NMF) voor de Nederlandse wetenschappelijke gemeenschap. </a:t>
            </a:r>
            <a:endParaRPr lang="nl-NL" dirty="0" smtClean="0"/>
          </a:p>
          <a:p>
            <a:r>
              <a:rPr lang="nl-NL" dirty="0" smtClean="0"/>
              <a:t>NIOZ stimuleert </a:t>
            </a:r>
            <a:r>
              <a:rPr lang="nl-NL" dirty="0"/>
              <a:t>en </a:t>
            </a:r>
            <a:r>
              <a:rPr lang="nl-NL" dirty="0" smtClean="0"/>
              <a:t>ondersteunt </a:t>
            </a:r>
            <a:r>
              <a:rPr lang="nl-NL" dirty="0"/>
              <a:t>marien onderzoek, </a:t>
            </a:r>
            <a:r>
              <a:rPr lang="nl-NL" u="sng" dirty="0">
                <a:solidFill>
                  <a:srgbClr val="FF0000"/>
                </a:solidFill>
              </a:rPr>
              <a:t>onderwijs</a:t>
            </a:r>
            <a:r>
              <a:rPr lang="nl-NL" dirty="0"/>
              <a:t> en zeebeleid in de nationale en internationale context.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3607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58" y="153347"/>
            <a:ext cx="439443" cy="7546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1668"/>
          </a:xfrm>
        </p:spPr>
        <p:txBody>
          <a:bodyPr/>
          <a:lstStyle/>
          <a:p>
            <a:r>
              <a:rPr lang="en-US" dirty="0" smtClean="0"/>
              <a:t>environmental DNA</a:t>
            </a:r>
            <a:endParaRPr lang="en-US" dirty="0"/>
          </a:p>
        </p:txBody>
      </p:sp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274378663"/>
              </p:ext>
            </p:extLst>
          </p:nvPr>
        </p:nvGraphicFramePr>
        <p:xfrm>
          <a:off x="838200" y="1876508"/>
          <a:ext cx="7097202" cy="38784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1" name="Picture 1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3715" y="4333462"/>
            <a:ext cx="1940588" cy="1979873"/>
          </a:xfrm>
          <a:prstGeom prst="rect">
            <a:avLst/>
          </a:prstGeom>
          <a:noFill/>
        </p:spPr>
      </p:pic>
      <p:pic>
        <p:nvPicPr>
          <p:cNvPr id="12" name="Picture 11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4445" y="620202"/>
            <a:ext cx="2059858" cy="37132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62946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58" y="153347"/>
            <a:ext cx="439443" cy="7546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166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1" name="Picture 1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3715" y="4333462"/>
            <a:ext cx="1940588" cy="1979873"/>
          </a:xfrm>
          <a:prstGeom prst="rect">
            <a:avLst/>
          </a:prstGeom>
          <a:noFill/>
        </p:spPr>
      </p:pic>
      <p:pic>
        <p:nvPicPr>
          <p:cNvPr id="12" name="Picture 11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4445" y="620202"/>
            <a:ext cx="2059858" cy="3713260"/>
          </a:xfrm>
          <a:prstGeom prst="rect">
            <a:avLst/>
          </a:prstGeom>
          <a:noFill/>
        </p:spPr>
      </p:pic>
      <p:pic>
        <p:nvPicPr>
          <p:cNvPr id="8" name="Picture 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268" y="717289"/>
            <a:ext cx="5957570" cy="59194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75896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773845" y="1264257"/>
            <a:ext cx="5952958" cy="5196729"/>
            <a:chOff x="0" y="0"/>
            <a:chExt cx="6751955" cy="701738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751955" cy="7017385"/>
            </a:xfrm>
            <a:prstGeom prst="rect">
              <a:avLst/>
            </a:prstGeom>
            <a:noFill/>
          </p:spPr>
        </p:pic>
        <p:sp>
          <p:nvSpPr>
            <p:cNvPr id="7" name="Text Box 2"/>
            <p:cNvSpPr txBox="1">
              <a:spLocks noChangeArrowheads="1"/>
            </p:cNvSpPr>
            <p:nvPr/>
          </p:nvSpPr>
          <p:spPr bwMode="auto">
            <a:xfrm>
              <a:off x="791570" y="470847"/>
              <a:ext cx="661670" cy="211455"/>
            </a:xfrm>
            <a:prstGeom prst="rect">
              <a:avLst/>
            </a:prstGeom>
            <a:solidFill>
              <a:sysClr val="window" lastClr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nl-NL" sz="700">
                  <a:solidFill>
                    <a:srgbClr val="80808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Other fish</a:t>
              </a:r>
              <a:endPara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nl-NL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38200" y="277662"/>
            <a:ext cx="10515600" cy="811668"/>
          </a:xfrm>
        </p:spPr>
        <p:txBody>
          <a:bodyPr/>
          <a:lstStyle/>
          <a:p>
            <a:r>
              <a:rPr lang="en-US" dirty="0" err="1" smtClean="0"/>
              <a:t>Fuik</a:t>
            </a:r>
            <a:r>
              <a:rPr lang="en-US" dirty="0" smtClean="0"/>
              <a:t> </a:t>
            </a:r>
            <a:r>
              <a:rPr lang="en-US" dirty="0" err="1" smtClean="0"/>
              <a:t>vangst</a:t>
            </a:r>
            <a:r>
              <a:rPr lang="en-US" dirty="0" smtClean="0"/>
              <a:t> versus </a:t>
            </a:r>
            <a:r>
              <a:rPr lang="en-US" dirty="0" err="1" smtClean="0"/>
              <a:t>eDNA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595359" y="5689529"/>
            <a:ext cx="3252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Work in progress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45348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58" y="153347"/>
            <a:ext cx="439443" cy="7546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084" y="365125"/>
            <a:ext cx="10948529" cy="6058894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57" y="3283183"/>
            <a:ext cx="5030203" cy="33534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287" y="3283183"/>
            <a:ext cx="5030203" cy="3353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083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58" y="153347"/>
            <a:ext cx="439443" cy="7546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877" y="-5853"/>
            <a:ext cx="10295780" cy="6863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613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Producten</a:t>
            </a:r>
            <a:r>
              <a:rPr lang="en-US" dirty="0" smtClean="0"/>
              <a:t>	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Input</a:t>
            </a:r>
          </a:p>
          <a:p>
            <a:pPr lvl="1"/>
            <a:r>
              <a:rPr lang="en-US" dirty="0" err="1"/>
              <a:t>i</a:t>
            </a:r>
            <a:r>
              <a:rPr lang="en-US" dirty="0" err="1" smtClean="0"/>
              <a:t>nstituut</a:t>
            </a:r>
            <a:r>
              <a:rPr lang="en-US" dirty="0" smtClean="0"/>
              <a:t> van </a:t>
            </a:r>
            <a:r>
              <a:rPr lang="en-US" dirty="0" err="1" smtClean="0"/>
              <a:t>NWO</a:t>
            </a:r>
            <a:r>
              <a:rPr lang="en-US" sz="2000" dirty="0" err="1" smtClean="0"/>
              <a:t>i</a:t>
            </a:r>
            <a:r>
              <a:rPr lang="en-US" sz="2000" dirty="0" smtClean="0"/>
              <a:t> </a:t>
            </a:r>
            <a:r>
              <a:rPr lang="en-US" dirty="0" smtClean="0"/>
              <a:t>(50%)</a:t>
            </a:r>
            <a:endParaRPr lang="en-US" sz="2000" dirty="0" smtClean="0"/>
          </a:p>
          <a:p>
            <a:pPr lvl="1"/>
            <a:r>
              <a:rPr lang="en-US" dirty="0" smtClean="0"/>
              <a:t>(</a:t>
            </a:r>
            <a:r>
              <a:rPr lang="en-US" dirty="0" err="1" smtClean="0"/>
              <a:t>multidisciplinaire</a:t>
            </a:r>
            <a:r>
              <a:rPr lang="en-US" dirty="0" smtClean="0"/>
              <a:t>) </a:t>
            </a:r>
            <a:r>
              <a:rPr lang="en-US" dirty="0" err="1" smtClean="0"/>
              <a:t>projecten</a:t>
            </a:r>
            <a:r>
              <a:rPr lang="en-US" dirty="0" smtClean="0"/>
              <a:t> (</a:t>
            </a:r>
            <a:r>
              <a:rPr lang="en-US" dirty="0" err="1" smtClean="0"/>
              <a:t>Waddenfonds</a:t>
            </a:r>
            <a:r>
              <a:rPr lang="en-US" dirty="0" smtClean="0"/>
              <a:t>, EU etc.)</a:t>
            </a:r>
          </a:p>
          <a:p>
            <a:endParaRPr lang="en-US" dirty="0"/>
          </a:p>
          <a:p>
            <a:r>
              <a:rPr lang="en-US" dirty="0" smtClean="0"/>
              <a:t>Output</a:t>
            </a:r>
          </a:p>
          <a:p>
            <a:pPr lvl="1"/>
            <a:r>
              <a:rPr lang="en-US" dirty="0" err="1"/>
              <a:t>p</a:t>
            </a:r>
            <a:r>
              <a:rPr lang="en-US" dirty="0" err="1" smtClean="0"/>
              <a:t>ublicaties</a:t>
            </a:r>
            <a:endParaRPr lang="en-US" dirty="0" smtClean="0"/>
          </a:p>
          <a:p>
            <a:pPr lvl="1"/>
            <a:r>
              <a:rPr lang="en-US" dirty="0" err="1" smtClean="0"/>
              <a:t>opleiding</a:t>
            </a:r>
            <a:r>
              <a:rPr lang="en-US" dirty="0" smtClean="0"/>
              <a:t> van PhD’s en post-docs</a:t>
            </a:r>
          </a:p>
          <a:p>
            <a:endParaRPr lang="en-US" dirty="0" smtClean="0"/>
          </a:p>
          <a:p>
            <a:r>
              <a:rPr lang="en-US" dirty="0" smtClean="0"/>
              <a:t>Link met </a:t>
            </a:r>
            <a:r>
              <a:rPr lang="en-US" dirty="0" err="1" smtClean="0"/>
              <a:t>andere</a:t>
            </a:r>
            <a:r>
              <a:rPr lang="en-US" dirty="0" smtClean="0"/>
              <a:t> </a:t>
            </a:r>
            <a:r>
              <a:rPr lang="en-US" dirty="0" err="1" smtClean="0"/>
              <a:t>instituten</a:t>
            </a:r>
            <a:endParaRPr lang="en-US" dirty="0" smtClean="0"/>
          </a:p>
          <a:p>
            <a:pPr lvl="1"/>
            <a:r>
              <a:rPr lang="en-US" dirty="0" smtClean="0"/>
              <a:t>PhD’s en post-docs </a:t>
            </a:r>
            <a:r>
              <a:rPr lang="en-US" dirty="0" err="1" smtClean="0"/>
              <a:t>komen</a:t>
            </a:r>
            <a:r>
              <a:rPr lang="en-US" dirty="0"/>
              <a:t> </a:t>
            </a:r>
            <a:r>
              <a:rPr lang="en-US" dirty="0" err="1" smtClean="0"/>
              <a:t>deels</a:t>
            </a:r>
            <a:r>
              <a:rPr lang="en-US" dirty="0" smtClean="0"/>
              <a:t> </a:t>
            </a:r>
            <a:r>
              <a:rPr lang="en-US" dirty="0" err="1" smtClean="0"/>
              <a:t>terecht</a:t>
            </a:r>
            <a:r>
              <a:rPr lang="en-US" dirty="0" smtClean="0"/>
              <a:t> bij </a:t>
            </a:r>
            <a:r>
              <a:rPr lang="en-US" dirty="0" err="1" smtClean="0"/>
              <a:t>andere</a:t>
            </a:r>
            <a:r>
              <a:rPr lang="en-US" dirty="0" smtClean="0"/>
              <a:t> </a:t>
            </a:r>
            <a:r>
              <a:rPr lang="en-US" dirty="0" err="1" smtClean="0"/>
              <a:t>instituten</a:t>
            </a:r>
            <a:endParaRPr lang="en-US" dirty="0" smtClean="0"/>
          </a:p>
          <a:p>
            <a:pPr lvl="1"/>
            <a:r>
              <a:rPr lang="en-US" dirty="0" err="1"/>
              <a:t>s</a:t>
            </a:r>
            <a:r>
              <a:rPr lang="en-US" dirty="0" err="1" smtClean="0"/>
              <a:t>amenwerking</a:t>
            </a:r>
            <a:r>
              <a:rPr lang="en-US" dirty="0" smtClean="0"/>
              <a:t> in </a:t>
            </a:r>
            <a:r>
              <a:rPr lang="en-US" dirty="0" err="1" smtClean="0"/>
              <a:t>projecten</a:t>
            </a:r>
            <a:r>
              <a:rPr lang="en-US" dirty="0" smtClean="0"/>
              <a:t> (</a:t>
            </a:r>
            <a:r>
              <a:rPr lang="en-US" dirty="0" err="1" smtClean="0"/>
              <a:t>Swimway</a:t>
            </a:r>
            <a:r>
              <a:rPr lang="en-US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41122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244065" y="160344"/>
            <a:ext cx="6216500" cy="857250"/>
          </a:xfrm>
        </p:spPr>
        <p:txBody>
          <a:bodyPr>
            <a:normAutofit/>
          </a:bodyPr>
          <a:lstStyle/>
          <a:p>
            <a:r>
              <a:rPr lang="en-US" altLang="en-US" sz="32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Historisch</a:t>
            </a:r>
            <a:r>
              <a:rPr lang="en-US" altLang="en-US" sz="3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en-US" sz="32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visonderzoek</a:t>
            </a:r>
            <a:endParaRPr lang="en-US" altLang="en-US" sz="3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65" y="1519617"/>
            <a:ext cx="6458182" cy="45704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74542" y="4410635"/>
            <a:ext cx="487364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Freek </a:t>
            </a:r>
            <a:r>
              <a:rPr lang="en-US" dirty="0" err="1" smtClean="0"/>
              <a:t>Creutzberg</a:t>
            </a:r>
            <a:r>
              <a:rPr lang="en-US" dirty="0" smtClean="0"/>
              <a:t>:</a:t>
            </a:r>
          </a:p>
          <a:p>
            <a:r>
              <a:rPr lang="en-US" dirty="0"/>
              <a:t>	</a:t>
            </a:r>
            <a:r>
              <a:rPr lang="en-US" dirty="0" err="1" smtClean="0"/>
              <a:t>intrek</a:t>
            </a:r>
            <a:r>
              <a:rPr lang="en-US" dirty="0" smtClean="0"/>
              <a:t> van </a:t>
            </a:r>
            <a:r>
              <a:rPr lang="en-US" dirty="0" err="1" smtClean="0"/>
              <a:t>glasaal</a:t>
            </a:r>
            <a:r>
              <a:rPr lang="en-US" dirty="0" smtClean="0"/>
              <a:t> en </a:t>
            </a:r>
            <a:r>
              <a:rPr lang="en-US" dirty="0" err="1" smtClean="0"/>
              <a:t>platvislarven</a:t>
            </a:r>
            <a:endParaRPr lang="en-US" dirty="0" smtClean="0"/>
          </a:p>
          <a:p>
            <a:r>
              <a:rPr lang="en-US" dirty="0"/>
              <a:t>	</a:t>
            </a:r>
            <a:r>
              <a:rPr lang="en-US" dirty="0" smtClean="0"/>
              <a:t>(</a:t>
            </a:r>
            <a:r>
              <a:rPr lang="en-US" dirty="0" err="1" smtClean="0"/>
              <a:t>Friese</a:t>
            </a:r>
            <a:r>
              <a:rPr lang="en-US" dirty="0" smtClean="0"/>
              <a:t> Front </a:t>
            </a:r>
            <a:r>
              <a:rPr lang="en-US" dirty="0" err="1" smtClean="0"/>
              <a:t>Noordzee</a:t>
            </a:r>
            <a:r>
              <a:rPr lang="en-US" dirty="0" smtClean="0"/>
              <a:t>)</a:t>
            </a:r>
          </a:p>
          <a:p>
            <a:r>
              <a:rPr lang="en-US" dirty="0" smtClean="0"/>
              <a:t>Mark </a:t>
            </a:r>
            <a:r>
              <a:rPr lang="en-US" dirty="0" err="1" smtClean="0"/>
              <a:t>Fonds</a:t>
            </a:r>
            <a:r>
              <a:rPr lang="en-US" dirty="0" smtClean="0"/>
              <a:t>:</a:t>
            </a:r>
          </a:p>
          <a:p>
            <a:r>
              <a:rPr lang="en-US" dirty="0"/>
              <a:t>	</a:t>
            </a:r>
            <a:r>
              <a:rPr lang="en-US" dirty="0" err="1" smtClean="0"/>
              <a:t>groei</a:t>
            </a:r>
            <a:r>
              <a:rPr lang="en-US" dirty="0" smtClean="0"/>
              <a:t> </a:t>
            </a:r>
            <a:r>
              <a:rPr lang="en-US" dirty="0" err="1" smtClean="0"/>
              <a:t>experimenten</a:t>
            </a:r>
            <a:r>
              <a:rPr lang="en-US" dirty="0" smtClean="0"/>
              <a:t> met vis</a:t>
            </a:r>
          </a:p>
          <a:p>
            <a:r>
              <a:rPr lang="en-US" dirty="0" err="1" smtClean="0"/>
              <a:t>Bouwe</a:t>
            </a:r>
            <a:r>
              <a:rPr lang="en-US" dirty="0" smtClean="0"/>
              <a:t> </a:t>
            </a:r>
            <a:r>
              <a:rPr lang="en-US" dirty="0" err="1" smtClean="0"/>
              <a:t>Kuipers</a:t>
            </a:r>
            <a:r>
              <a:rPr lang="en-US" dirty="0" smtClean="0"/>
              <a:t>:</a:t>
            </a:r>
          </a:p>
          <a:p>
            <a:r>
              <a:rPr lang="en-US" dirty="0"/>
              <a:t>	</a:t>
            </a:r>
            <a:r>
              <a:rPr lang="en-US" dirty="0" err="1" smtClean="0"/>
              <a:t>belang</a:t>
            </a:r>
            <a:r>
              <a:rPr lang="en-US" dirty="0" smtClean="0"/>
              <a:t> van Waddenzee </a:t>
            </a:r>
            <a:r>
              <a:rPr lang="en-US" dirty="0" err="1" smtClean="0"/>
              <a:t>voor</a:t>
            </a:r>
            <a:r>
              <a:rPr lang="en-US" dirty="0" smtClean="0"/>
              <a:t> </a:t>
            </a:r>
            <a:r>
              <a:rPr lang="en-US" dirty="0" err="1" smtClean="0"/>
              <a:t>jonge</a:t>
            </a:r>
            <a:r>
              <a:rPr lang="en-US" dirty="0" smtClean="0"/>
              <a:t> </a:t>
            </a:r>
            <a:r>
              <a:rPr lang="en-US" dirty="0" err="1" smtClean="0"/>
              <a:t>schol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984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034" y="0"/>
            <a:ext cx="10515600" cy="1325563"/>
          </a:xfrm>
        </p:spPr>
        <p:txBody>
          <a:bodyPr/>
          <a:lstStyle/>
          <a:p>
            <a:r>
              <a:rPr lang="en-US" dirty="0" err="1" smtClean="0">
                <a:latin typeface="+mn-lt"/>
              </a:rPr>
              <a:t>Eerste</a:t>
            </a:r>
            <a:r>
              <a:rPr lang="en-US" dirty="0" smtClean="0">
                <a:latin typeface="+mn-lt"/>
              </a:rPr>
              <a:t> Waddenzee </a:t>
            </a:r>
            <a:r>
              <a:rPr lang="en-US" dirty="0" err="1" smtClean="0">
                <a:latin typeface="+mn-lt"/>
              </a:rPr>
              <a:t>inventarisaties</a:t>
            </a:r>
            <a:r>
              <a:rPr lang="en-US" dirty="0" smtClean="0">
                <a:latin typeface="+mn-lt"/>
              </a:rPr>
              <a:t> 1963 - 1964</a:t>
            </a:r>
            <a:endParaRPr lang="en-US" dirty="0">
              <a:latin typeface="+mn-l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72034" y="6173789"/>
            <a:ext cx="8238566" cy="365125"/>
          </a:xfrm>
        </p:spPr>
        <p:txBody>
          <a:bodyPr/>
          <a:lstStyle/>
          <a:p>
            <a:pPr algn="l"/>
            <a:r>
              <a:rPr lang="nl-NL" sz="16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Belangrijk opgroeigebied voor veel vissoorten (Fonds &amp; Creutzberg, 1971)</a:t>
            </a:r>
            <a:endParaRPr lang="nl-NL" sz="16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62408"/>
            <a:ext cx="2743200" cy="365125"/>
          </a:xfrm>
        </p:spPr>
        <p:txBody>
          <a:bodyPr/>
          <a:lstStyle/>
          <a:p>
            <a:fld id="{808D1899-B84B-4F9E-8F4E-266DA66E4B26}" type="slidenum">
              <a:rPr lang="nl-NL" smtClean="0"/>
              <a:pPr/>
              <a:t>8</a:t>
            </a:fld>
            <a:endParaRPr lang="nl-NL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034" y="1335368"/>
            <a:ext cx="4861910" cy="45395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9281" y="1335368"/>
            <a:ext cx="5861687" cy="45395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537" y="1325563"/>
            <a:ext cx="2371846" cy="1106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969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779532" y="5677719"/>
            <a:ext cx="4857750" cy="685800"/>
          </a:xfrm>
        </p:spPr>
        <p:txBody>
          <a:bodyPr>
            <a:normAutofit/>
          </a:bodyPr>
          <a:lstStyle/>
          <a:p>
            <a:r>
              <a:rPr lang="en-US" altLang="en-US" sz="2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Levenscyclus</a:t>
            </a:r>
            <a:r>
              <a:rPr lang="en-US" alt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en-US" sz="2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schol</a:t>
            </a:r>
            <a:endParaRPr lang="en-US" alt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4340" name="Picture 1028" descr="C:\My Documents\Untitled2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76" y="1945705"/>
            <a:ext cx="5900142" cy="4531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0576" y="179429"/>
            <a:ext cx="86958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Historisch</a:t>
            </a:r>
            <a:r>
              <a:rPr lang="en-US" sz="3200" dirty="0" smtClean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onderzoek</a:t>
            </a:r>
            <a:r>
              <a:rPr lang="en-US" sz="3200" dirty="0" smtClean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</a:p>
          <a:p>
            <a:endParaRPr lang="en-US" sz="3200" dirty="0" smtClean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400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Kinderkamerfunctie</a:t>
            </a:r>
            <a:r>
              <a:rPr lang="en-US" sz="24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van de Waddenzee</a:t>
            </a:r>
            <a:endParaRPr lang="en-US" sz="24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99866" y="820120"/>
            <a:ext cx="3656370" cy="23749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20109">
            <a:off x="7374555" y="851965"/>
            <a:ext cx="3442896" cy="26192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9068">
            <a:off x="9197208" y="780145"/>
            <a:ext cx="2295259" cy="3533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910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59C375CF-4F18-47F5-9BDF-FD7DF61E4E68}" vid="{C1F502A5-4D7C-4F11-AFCC-0C6BE6A103C7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9B549EEE-8A77-4225-BB6E-D981B0C0D91B}" vid="{B83529FA-B8D2-4B29-BE96-3CB59C48DC21}"/>
    </a:ext>
  </a:extLst>
</a:theme>
</file>

<file path=ppt/theme/theme4.xml><?xml version="1.0" encoding="utf-8"?>
<a:theme xmlns:a="http://schemas.openxmlformats.org/drawingml/2006/main" name="2_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3_Blank Presentation">
  <a:themeElements>
    <a:clrScheme name="Blank Presentation 1">
      <a:dk1>
        <a:srgbClr val="000000"/>
      </a:dk1>
      <a:lt1>
        <a:srgbClr val="FFFFFF"/>
      </a:lt1>
      <a:dk2>
        <a:srgbClr val="10207C"/>
      </a:dk2>
      <a:lt2>
        <a:srgbClr val="666666"/>
      </a:lt2>
      <a:accent1>
        <a:srgbClr val="0064FF"/>
      </a:accent1>
      <a:accent2>
        <a:srgbClr val="0096FF"/>
      </a:accent2>
      <a:accent3>
        <a:srgbClr val="FFFFFF"/>
      </a:accent3>
      <a:accent4>
        <a:srgbClr val="000000"/>
      </a:accent4>
      <a:accent5>
        <a:srgbClr val="AAB8FF"/>
      </a:accent5>
      <a:accent6>
        <a:srgbClr val="0087E7"/>
      </a:accent6>
      <a:hlink>
        <a:srgbClr val="00C9FF"/>
      </a:hlink>
      <a:folHlink>
        <a:srgbClr val="00FFFF"/>
      </a:folHlink>
    </a:clrScheme>
    <a:fontScheme name="Blank Presentation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10207C"/>
        </a:dk2>
        <a:lt2>
          <a:srgbClr val="666666"/>
        </a:lt2>
        <a:accent1>
          <a:srgbClr val="0064FF"/>
        </a:accent1>
        <a:accent2>
          <a:srgbClr val="0096FF"/>
        </a:accent2>
        <a:accent3>
          <a:srgbClr val="FFFFFF"/>
        </a:accent3>
        <a:accent4>
          <a:srgbClr val="000000"/>
        </a:accent4>
        <a:accent5>
          <a:srgbClr val="AAB8FF"/>
        </a:accent5>
        <a:accent6>
          <a:srgbClr val="0087E7"/>
        </a:accent6>
        <a:hlink>
          <a:srgbClr val="00C9FF"/>
        </a:hlink>
        <a:folHlink>
          <a:srgbClr val="00F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NIOZ_simple_UK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NIOZ_simple_UK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ea typeface="ＭＳ Ｐゴシック" pitchFamily="8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ea typeface="ＭＳ Ｐゴシック" pitchFamily="80" charset="-128"/>
          </a:defRPr>
        </a:defPPr>
      </a:lstStyle>
    </a:lnDef>
  </a:objectDefaults>
  <a:extraClrSchemeLst>
    <a:extraClrScheme>
      <a:clrScheme name="NIOZ_simple_UK 1">
        <a:dk1>
          <a:srgbClr val="000000"/>
        </a:dk1>
        <a:lt1>
          <a:srgbClr val="FFFFFF"/>
        </a:lt1>
        <a:dk2>
          <a:srgbClr val="10207C"/>
        </a:dk2>
        <a:lt2>
          <a:srgbClr val="666666"/>
        </a:lt2>
        <a:accent1>
          <a:srgbClr val="0064FF"/>
        </a:accent1>
        <a:accent2>
          <a:srgbClr val="0096FF"/>
        </a:accent2>
        <a:accent3>
          <a:srgbClr val="FFFFFF"/>
        </a:accent3>
        <a:accent4>
          <a:srgbClr val="000000"/>
        </a:accent4>
        <a:accent5>
          <a:srgbClr val="AAB8FF"/>
        </a:accent5>
        <a:accent6>
          <a:srgbClr val="0087E7"/>
        </a:accent6>
        <a:hlink>
          <a:srgbClr val="00C9FF"/>
        </a:hlink>
        <a:folHlink>
          <a:srgbClr val="00F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6" id="{5430680D-3CE3-42B2-99F1-19F69A4FB7E6}" vid="{939BAE4B-2C1D-41C5-9E3F-DADC0F1C7269}"/>
    </a:ext>
  </a:extLst>
</a:theme>
</file>

<file path=ppt/theme/theme8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Grid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1657</TotalTime>
  <Words>687</Words>
  <Application>Microsoft Office PowerPoint</Application>
  <PresentationFormat>Widescreen</PresentationFormat>
  <Paragraphs>205</Paragraphs>
  <Slides>54</Slides>
  <Notes>4</Notes>
  <HiddenSlides>1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54</vt:i4>
      </vt:variant>
    </vt:vector>
  </HeadingPairs>
  <TitlesOfParts>
    <vt:vector size="73" baseType="lpstr">
      <vt:lpstr>MS PGothic</vt:lpstr>
      <vt:lpstr>MS PGothic</vt:lpstr>
      <vt:lpstr>Arial</vt:lpstr>
      <vt:lpstr>Calibri</vt:lpstr>
      <vt:lpstr>Calibri Light</vt:lpstr>
      <vt:lpstr>Comic Sans MS</vt:lpstr>
      <vt:lpstr>Franklin Gothic Medium</vt:lpstr>
      <vt:lpstr>Frutiger 55 Roman</vt:lpstr>
      <vt:lpstr>Times New Roman</vt:lpstr>
      <vt:lpstr>Verdana</vt:lpstr>
      <vt:lpstr>Wingdings</vt:lpstr>
      <vt:lpstr>Office Theme</vt:lpstr>
      <vt:lpstr>1_Office Theme</vt:lpstr>
      <vt:lpstr>2_Office Theme</vt:lpstr>
      <vt:lpstr>2_Office-thema</vt:lpstr>
      <vt:lpstr>3_Blank Presentation</vt:lpstr>
      <vt:lpstr>NIOZ_simple_UK</vt:lpstr>
      <vt:lpstr>3_Office Theme</vt:lpstr>
      <vt:lpstr>2_Custom Design</vt:lpstr>
      <vt:lpstr> </vt:lpstr>
      <vt:lpstr>PowerPoint Presentation</vt:lpstr>
      <vt:lpstr>PowerPoint Presentation</vt:lpstr>
      <vt:lpstr>NIOZ en visonderzoek: wat en waarom?</vt:lpstr>
      <vt:lpstr>NIOZ en de missie</vt:lpstr>
      <vt:lpstr>Producten  </vt:lpstr>
      <vt:lpstr>Historisch visonderzoek</vt:lpstr>
      <vt:lpstr>Eerste Waddenzee inventarisaties 1963 - 1964</vt:lpstr>
      <vt:lpstr>Levenscyclus schol</vt:lpstr>
      <vt:lpstr>Jonge schol</vt:lpstr>
      <vt:lpstr>Visonderzoek: toen en nu</vt:lpstr>
      <vt:lpstr>Visonderzoek: toen en nu</vt:lpstr>
      <vt:lpstr>Visonderzoek: toen en nu</vt:lpstr>
      <vt:lpstr>Huidig onderzoek</vt:lpstr>
      <vt:lpstr>PowerPoint Presentation</vt:lpstr>
      <vt:lpstr>PowerPoint Presentation</vt:lpstr>
      <vt:lpstr>Waddenzee: productiviteit</vt:lpstr>
      <vt:lpstr>PowerPoint Presentation</vt:lpstr>
      <vt:lpstr>Waddenzee: productiviteit</vt:lpstr>
      <vt:lpstr>PowerPoint Presentation</vt:lpstr>
      <vt:lpstr>PowerPoint Presentation</vt:lpstr>
      <vt:lpstr>PowerPoint Presentation</vt:lpstr>
      <vt:lpstr>PowerPoint Presentation</vt:lpstr>
      <vt:lpstr>Productiviteit Wadden Sea: waar blijft het:   bodemdieren (benthos) volgende stap  </vt:lpstr>
      <vt:lpstr>Wadden Sea secondaire productie: SIBES: Synoptic Intertidal Benthic survey </vt:lpstr>
      <vt:lpstr>SIBES: How?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1: Marsdiep  2:  Eierlandse Gat 3:  Vlie   4:  Borndiep    5: Pinkegat  6:  Zoutkamperlaag 7:  Eilanderbalg 8:  Lauwers   9: Schild  10:Lower Ems 11:Upper  Ems 12:Dollard </vt:lpstr>
      <vt:lpstr>Bodemdieren als voedsel</vt:lpstr>
      <vt:lpstr> Vissen en vogels: (hoe) vinden ze hun voedsel ??  </vt:lpstr>
      <vt:lpstr>Swimway     Flyway  </vt:lpstr>
      <vt:lpstr>Swimway  </vt:lpstr>
      <vt:lpstr>Intrek schollarven</vt:lpstr>
      <vt:lpstr>Swimway: tagging van vissen</vt:lpstr>
      <vt:lpstr>Klimaatverandering Waddenzee</vt:lpstr>
      <vt:lpstr>PowerPoint Presentation</vt:lpstr>
      <vt:lpstr>Groei van schol</vt:lpstr>
      <vt:lpstr>Growth reductie van jonge schol:  Waddenzee niet altijd meer geschikt </vt:lpstr>
      <vt:lpstr>En puitaal, koudwatersoort ook weg ???</vt:lpstr>
      <vt:lpstr>Waddenzee vis voedselweb: wie eet wie??</vt:lpstr>
      <vt:lpstr>PowerPoint Presentation</vt:lpstr>
      <vt:lpstr>Waddenzee voedsel web</vt:lpstr>
      <vt:lpstr>Voedselweb reconstructie</vt:lpstr>
      <vt:lpstr>environmental DNA</vt:lpstr>
      <vt:lpstr>environmental DNA</vt:lpstr>
      <vt:lpstr>PowerPoint Presentation</vt:lpstr>
      <vt:lpstr>Fuik vangst versus eDNA</vt:lpstr>
      <vt:lpstr> </vt:lpstr>
      <vt:lpstr>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Henk van der Veer</dc:creator>
  <cp:lastModifiedBy>Henk van der Veer</cp:lastModifiedBy>
  <cp:revision>67</cp:revision>
  <dcterms:created xsi:type="dcterms:W3CDTF">2019-05-01T06:06:56Z</dcterms:created>
  <dcterms:modified xsi:type="dcterms:W3CDTF">2019-06-01T12:01:11Z</dcterms:modified>
</cp:coreProperties>
</file>