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382" r:id="rId3"/>
    <p:sldId id="380" r:id="rId4"/>
    <p:sldId id="381" r:id="rId5"/>
    <p:sldId id="383" r:id="rId6"/>
    <p:sldId id="387" r:id="rId7"/>
    <p:sldId id="384" r:id="rId8"/>
    <p:sldId id="385" r:id="rId9"/>
    <p:sldId id="386" r:id="rId10"/>
    <p:sldId id="402" r:id="rId11"/>
    <p:sldId id="379" r:id="rId12"/>
    <p:sldId id="367" r:id="rId13"/>
    <p:sldId id="395" r:id="rId14"/>
    <p:sldId id="408" r:id="rId15"/>
    <p:sldId id="409" r:id="rId16"/>
    <p:sldId id="410" r:id="rId17"/>
    <p:sldId id="391" r:id="rId18"/>
    <p:sldId id="411" r:id="rId19"/>
    <p:sldId id="392" r:id="rId20"/>
    <p:sldId id="389" r:id="rId21"/>
    <p:sldId id="407" r:id="rId22"/>
    <p:sldId id="397" r:id="rId23"/>
    <p:sldId id="390" r:id="rId24"/>
    <p:sldId id="399" r:id="rId25"/>
    <p:sldId id="412" r:id="rId26"/>
    <p:sldId id="405" r:id="rId27"/>
    <p:sldId id="393" r:id="rId28"/>
    <p:sldId id="406" r:id="rId29"/>
    <p:sldId id="401" r:id="rId30"/>
    <p:sldId id="403" r:id="rId31"/>
    <p:sldId id="404" r:id="rId32"/>
    <p:sldId id="269" r:id="rId33"/>
  </p:sldIdLst>
  <p:sldSz cx="9144000" cy="6858000" type="screen4x3"/>
  <p:notesSz cx="6797675" cy="9928225"/>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612A"/>
    <a:srgbClr val="0094DF"/>
    <a:srgbClr val="3CADB2"/>
    <a:srgbClr val="6EB8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napToObjects="1">
      <p:cViewPr varScale="1">
        <p:scale>
          <a:sx n="86" d="100"/>
          <a:sy n="86" d="100"/>
        </p:scale>
        <p:origin x="1382"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89E7DF8-9F98-445E-B035-6459D8B00DFF}" type="datetimeFigureOut">
              <a:rPr lang="nl-NL" smtClean="0"/>
              <a:t>14-2-2019</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2F307E5-3386-4945-9A47-FB63CA4BA711}" type="slidenum">
              <a:rPr lang="nl-NL" smtClean="0"/>
              <a:t>‹nr.›</a:t>
            </a:fld>
            <a:endParaRPr lang="nl-NL"/>
          </a:p>
        </p:txBody>
      </p:sp>
    </p:spTree>
    <p:extLst>
      <p:ext uri="{BB962C8B-B14F-4D97-AF65-F5344CB8AC3E}">
        <p14:creationId xmlns:p14="http://schemas.microsoft.com/office/powerpoint/2010/main" val="1455904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Klik om de titelstijl van het model te bewerken</a:t>
            </a:r>
            <a:endParaRPr lang="nl-NL"/>
          </a:p>
        </p:txBody>
      </p:sp>
      <p:sp>
        <p:nvSpPr>
          <p:cNvPr id="4" name="Tijdelijke aanduiding voor datum 3"/>
          <p:cNvSpPr>
            <a:spLocks noGrp="1"/>
          </p:cNvSpPr>
          <p:nvPr>
            <p:ph type="dt" sz="half" idx="10"/>
          </p:nvPr>
        </p:nvSpPr>
        <p:spPr/>
        <p:txBody>
          <a:bodyPr/>
          <a:lstStyle/>
          <a:p>
            <a:fld id="{FE3582EC-E143-B348-B8A7-EF7B4A1353FF}" type="datetimeFigureOut">
              <a:rPr lang="nl-NL" smtClean="0"/>
              <a:t>14-2-2019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0E12614-D437-DD49-9CF2-1E65B382E2C4}" type="slidenum">
              <a:rPr lang="nl-NL" smtClean="0"/>
              <a:t>‹nr.›</a:t>
            </a:fld>
            <a:endParaRPr lang="nl-NL"/>
          </a:p>
        </p:txBody>
      </p:sp>
    </p:spTree>
    <p:extLst>
      <p:ext uri="{BB962C8B-B14F-4D97-AF65-F5344CB8AC3E}">
        <p14:creationId xmlns:p14="http://schemas.microsoft.com/office/powerpoint/2010/main" val="4146342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fld id="{FE3582EC-E143-B348-B8A7-EF7B4A1353FF}" type="datetimeFigureOut">
              <a:rPr lang="nl-NL" smtClean="0"/>
              <a:t>14-2-2019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0E12614-D437-DD49-9CF2-1E65B382E2C4}" type="slidenum">
              <a:rPr lang="nl-NL" smtClean="0"/>
              <a:t>‹nr.›</a:t>
            </a:fld>
            <a:endParaRPr lang="nl-NL"/>
          </a:p>
        </p:txBody>
      </p:sp>
    </p:spTree>
    <p:extLst>
      <p:ext uri="{BB962C8B-B14F-4D97-AF65-F5344CB8AC3E}">
        <p14:creationId xmlns:p14="http://schemas.microsoft.com/office/powerpoint/2010/main" val="3787512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fld id="{FE3582EC-E143-B348-B8A7-EF7B4A1353FF}" type="datetimeFigureOut">
              <a:rPr lang="nl-NL" smtClean="0"/>
              <a:t>14-2-2019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0E12614-D437-DD49-9CF2-1E65B382E2C4}" type="slidenum">
              <a:rPr lang="nl-NL" smtClean="0"/>
              <a:t>‹nr.›</a:t>
            </a:fld>
            <a:endParaRPr lang="nl-NL"/>
          </a:p>
        </p:txBody>
      </p:sp>
    </p:spTree>
    <p:extLst>
      <p:ext uri="{BB962C8B-B14F-4D97-AF65-F5344CB8AC3E}">
        <p14:creationId xmlns:p14="http://schemas.microsoft.com/office/powerpoint/2010/main" val="81844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fld id="{FE3582EC-E143-B348-B8A7-EF7B4A1353FF}" type="datetimeFigureOut">
              <a:rPr lang="nl-NL" smtClean="0"/>
              <a:t>14-2-2019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0E12614-D437-DD49-9CF2-1E65B382E2C4}" type="slidenum">
              <a:rPr lang="nl-NL" smtClean="0"/>
              <a:t>‹nr.›</a:t>
            </a:fld>
            <a:endParaRPr lang="nl-NL"/>
          </a:p>
        </p:txBody>
      </p:sp>
    </p:spTree>
    <p:extLst>
      <p:ext uri="{BB962C8B-B14F-4D97-AF65-F5344CB8AC3E}">
        <p14:creationId xmlns:p14="http://schemas.microsoft.com/office/powerpoint/2010/main" val="120359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Klik om de tekststijl van het model te bewerken</a:t>
            </a:r>
          </a:p>
        </p:txBody>
      </p:sp>
      <p:sp>
        <p:nvSpPr>
          <p:cNvPr id="4" name="Tijdelijke aanduiding voor datum 3"/>
          <p:cNvSpPr>
            <a:spLocks noGrp="1"/>
          </p:cNvSpPr>
          <p:nvPr>
            <p:ph type="dt" sz="half" idx="10"/>
          </p:nvPr>
        </p:nvSpPr>
        <p:spPr/>
        <p:txBody>
          <a:bodyPr/>
          <a:lstStyle/>
          <a:p>
            <a:fld id="{FE3582EC-E143-B348-B8A7-EF7B4A1353FF}" type="datetimeFigureOut">
              <a:rPr lang="nl-NL" smtClean="0"/>
              <a:t>14-2-2019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0E12614-D437-DD49-9CF2-1E65B382E2C4}" type="slidenum">
              <a:rPr lang="nl-NL" smtClean="0"/>
              <a:t>‹nr.›</a:t>
            </a:fld>
            <a:endParaRPr lang="nl-NL"/>
          </a:p>
        </p:txBody>
      </p:sp>
    </p:spTree>
    <p:extLst>
      <p:ext uri="{BB962C8B-B14F-4D97-AF65-F5344CB8AC3E}">
        <p14:creationId xmlns:p14="http://schemas.microsoft.com/office/powerpoint/2010/main" val="1003344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datum 4"/>
          <p:cNvSpPr>
            <a:spLocks noGrp="1"/>
          </p:cNvSpPr>
          <p:nvPr>
            <p:ph type="dt" sz="half" idx="10"/>
          </p:nvPr>
        </p:nvSpPr>
        <p:spPr/>
        <p:txBody>
          <a:bodyPr/>
          <a:lstStyle/>
          <a:p>
            <a:fld id="{FE3582EC-E143-B348-B8A7-EF7B4A1353FF}" type="datetimeFigureOut">
              <a:rPr lang="nl-NL" smtClean="0"/>
              <a:t>14-2-2019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0E12614-D437-DD49-9CF2-1E65B382E2C4}" type="slidenum">
              <a:rPr lang="nl-NL" smtClean="0"/>
              <a:t>‹nr.›</a:t>
            </a:fld>
            <a:endParaRPr lang="nl-NL"/>
          </a:p>
        </p:txBody>
      </p:sp>
    </p:spTree>
    <p:extLst>
      <p:ext uri="{BB962C8B-B14F-4D97-AF65-F5344CB8AC3E}">
        <p14:creationId xmlns:p14="http://schemas.microsoft.com/office/powerpoint/2010/main" val="1937744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7" name="Tijdelijke aanduiding voor datum 6"/>
          <p:cNvSpPr>
            <a:spLocks noGrp="1"/>
          </p:cNvSpPr>
          <p:nvPr>
            <p:ph type="dt" sz="half" idx="10"/>
          </p:nvPr>
        </p:nvSpPr>
        <p:spPr/>
        <p:txBody>
          <a:bodyPr/>
          <a:lstStyle/>
          <a:p>
            <a:fld id="{FE3582EC-E143-B348-B8A7-EF7B4A1353FF}" type="datetimeFigureOut">
              <a:rPr lang="nl-NL" smtClean="0"/>
              <a:t>14-2-2019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0E12614-D437-DD49-9CF2-1E65B382E2C4}" type="slidenum">
              <a:rPr lang="nl-NL" smtClean="0"/>
              <a:t>‹nr.›</a:t>
            </a:fld>
            <a:endParaRPr lang="nl-NL"/>
          </a:p>
        </p:txBody>
      </p:sp>
    </p:spTree>
    <p:extLst>
      <p:ext uri="{BB962C8B-B14F-4D97-AF65-F5344CB8AC3E}">
        <p14:creationId xmlns:p14="http://schemas.microsoft.com/office/powerpoint/2010/main" val="1063139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datum 2"/>
          <p:cNvSpPr>
            <a:spLocks noGrp="1"/>
          </p:cNvSpPr>
          <p:nvPr>
            <p:ph type="dt" sz="half" idx="10"/>
          </p:nvPr>
        </p:nvSpPr>
        <p:spPr/>
        <p:txBody>
          <a:bodyPr/>
          <a:lstStyle/>
          <a:p>
            <a:fld id="{FE3582EC-E143-B348-B8A7-EF7B4A1353FF}" type="datetimeFigureOut">
              <a:rPr lang="nl-NL" smtClean="0"/>
              <a:t>14-2-2019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0E12614-D437-DD49-9CF2-1E65B382E2C4}" type="slidenum">
              <a:rPr lang="nl-NL" smtClean="0"/>
              <a:t>‹nr.›</a:t>
            </a:fld>
            <a:endParaRPr lang="nl-NL"/>
          </a:p>
        </p:txBody>
      </p:sp>
    </p:spTree>
    <p:extLst>
      <p:ext uri="{BB962C8B-B14F-4D97-AF65-F5344CB8AC3E}">
        <p14:creationId xmlns:p14="http://schemas.microsoft.com/office/powerpoint/2010/main" val="3187803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E3582EC-E143-B348-B8A7-EF7B4A1353FF}" type="datetimeFigureOut">
              <a:rPr lang="nl-NL" smtClean="0"/>
              <a:t>14-2-2019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0E12614-D437-DD49-9CF2-1E65B382E2C4}" type="slidenum">
              <a:rPr lang="nl-NL" smtClean="0"/>
              <a:t>‹nr.›</a:t>
            </a:fld>
            <a:endParaRPr lang="nl-NL"/>
          </a:p>
        </p:txBody>
      </p:sp>
    </p:spTree>
    <p:extLst>
      <p:ext uri="{BB962C8B-B14F-4D97-AF65-F5344CB8AC3E}">
        <p14:creationId xmlns:p14="http://schemas.microsoft.com/office/powerpoint/2010/main" val="64679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5" name="Tijdelijke aanduiding voor datum 4"/>
          <p:cNvSpPr>
            <a:spLocks noGrp="1"/>
          </p:cNvSpPr>
          <p:nvPr>
            <p:ph type="dt" sz="half" idx="10"/>
          </p:nvPr>
        </p:nvSpPr>
        <p:spPr/>
        <p:txBody>
          <a:bodyPr/>
          <a:lstStyle/>
          <a:p>
            <a:fld id="{FE3582EC-E143-B348-B8A7-EF7B4A1353FF}" type="datetimeFigureOut">
              <a:rPr lang="nl-NL" smtClean="0"/>
              <a:t>14-2-2019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0E12614-D437-DD49-9CF2-1E65B382E2C4}" type="slidenum">
              <a:rPr lang="nl-NL" smtClean="0"/>
              <a:t>‹nr.›</a:t>
            </a:fld>
            <a:endParaRPr lang="nl-NL"/>
          </a:p>
        </p:txBody>
      </p:sp>
    </p:spTree>
    <p:extLst>
      <p:ext uri="{BB962C8B-B14F-4D97-AF65-F5344CB8AC3E}">
        <p14:creationId xmlns:p14="http://schemas.microsoft.com/office/powerpoint/2010/main" val="1913729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5" name="Tijdelijke aanduiding voor datum 4"/>
          <p:cNvSpPr>
            <a:spLocks noGrp="1"/>
          </p:cNvSpPr>
          <p:nvPr>
            <p:ph type="dt" sz="half" idx="10"/>
          </p:nvPr>
        </p:nvSpPr>
        <p:spPr/>
        <p:txBody>
          <a:bodyPr/>
          <a:lstStyle/>
          <a:p>
            <a:fld id="{FE3582EC-E143-B348-B8A7-EF7B4A1353FF}" type="datetimeFigureOut">
              <a:rPr lang="nl-NL" smtClean="0"/>
              <a:t>14-2-2019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0E12614-D437-DD49-9CF2-1E65B382E2C4}" type="slidenum">
              <a:rPr lang="nl-NL" smtClean="0"/>
              <a:t>‹nr.›</a:t>
            </a:fld>
            <a:endParaRPr lang="nl-NL"/>
          </a:p>
        </p:txBody>
      </p:sp>
    </p:spTree>
    <p:extLst>
      <p:ext uri="{BB962C8B-B14F-4D97-AF65-F5344CB8AC3E}">
        <p14:creationId xmlns:p14="http://schemas.microsoft.com/office/powerpoint/2010/main" val="2568289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582EC-E143-B348-B8A7-EF7B4A1353FF}" type="datetimeFigureOut">
              <a:rPr lang="nl-NL" smtClean="0"/>
              <a:t>14-2-2019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12614-D437-DD49-9CF2-1E65B382E2C4}" type="slidenum">
              <a:rPr lang="nl-NL" smtClean="0"/>
              <a:t>‹nr.›</a:t>
            </a:fld>
            <a:endParaRPr lang="nl-NL"/>
          </a:p>
        </p:txBody>
      </p:sp>
    </p:spTree>
    <p:extLst>
      <p:ext uri="{BB962C8B-B14F-4D97-AF65-F5344CB8AC3E}">
        <p14:creationId xmlns:p14="http://schemas.microsoft.com/office/powerpoint/2010/main" val="3176227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kwrwater.nl/actueel/coastar-zout-op-afstand-zoet-op-voorraad/" TargetMode="External"/><Relationship Id="rId3" Type="http://schemas.openxmlformats.org/officeDocument/2006/relationships/hyperlink" Target="http://www.kennisvoorklimaat.nl/templates/dispatcher.asp?special=1&amp;specxurl=/zoeken/item/10793658/Synthese-rapport-A23-Verzilting-van-landbouwgronden-in-Noord-Nederland" TargetMode="External"/><Relationship Id="rId7" Type="http://schemas.openxmlformats.org/officeDocument/2006/relationships/hyperlink" Target="http://www.spaarwater.com/" TargetMode="External"/><Relationship Id="rId12" Type="http://schemas.openxmlformats.org/officeDocument/2006/relationships/hyperlink" Target="https://wur.on.worldcat.org/oclc/932063830"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www.deltares.nl/nl/nieuws/wereldwijd-schatgraven-naar-schaars-zoetwater-met-zeeuwse-zoet-zout-kartering/" TargetMode="External"/><Relationship Id="rId11" Type="http://schemas.openxmlformats.org/officeDocument/2006/relationships/hyperlink" Target="https://www.acaciawater.com/nw-28008-7-3674073/nieuws/de_zoete_stuw_genomineerd_voor_de_waterinnovatieprijs_2017.html?page=1" TargetMode="External"/><Relationship Id="rId5" Type="http://schemas.openxmlformats.org/officeDocument/2006/relationships/hyperlink" Target="http://edepot.wur.nl/133512" TargetMode="External"/><Relationship Id="rId10" Type="http://schemas.openxmlformats.org/officeDocument/2006/relationships/hyperlink" Target="http://library.wur.nl/WebQuery/hydrotheek/2030648" TargetMode="External"/><Relationship Id="rId4" Type="http://schemas.openxmlformats.org/officeDocument/2006/relationships/hyperlink" Target="http://www.acaciadata.com/doc/Eindrapport%20-278%20-%20Leven%20met%20Zout%20Water%20deelgebiedstudie%20HHNK%20&amp;%20Acacia%20Water.pdf" TargetMode="External"/><Relationship Id="rId9" Type="http://schemas.openxmlformats.org/officeDocument/2006/relationships/hyperlink" Target="https://www.h2owaternetwerk.nl/vakartikelen/532-proef-met-zelfvoorzienende-zoetwaterberging-op-texel"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waterwijzer.nl/publicaties/waterwijzer-landbouw-instrumentarium-voor-kwantificeren-van-effecten-van-waterbeheer-en-klimaat-op-landbouwproductie" TargetMode="External"/><Relationship Id="rId13" Type="http://schemas.openxmlformats.org/officeDocument/2006/relationships/hyperlink" Target="https://www.deltares.nl/app/uploads/2017/04/Hackathon-resultaten-rapport.pdf" TargetMode="External"/><Relationship Id="rId3" Type="http://schemas.openxmlformats.org/officeDocument/2006/relationships/hyperlink" Target="https://publicwiki.deltares.nl/download/attachments/55640071/KennisVoorKlimaat_2014_Eindrapportage_HSZD3_2_GO-FRESH_KvK151_2014.pdf?version=4&amp;modificationDate=1420812574000&amp;api=v2" TargetMode="External"/><Relationship Id="rId7" Type="http://schemas.openxmlformats.org/officeDocument/2006/relationships/hyperlink" Target="http://deltaproof.stowa.nl/Publicaties/deltafact/Zouttolerantie_van_teelten.aspx" TargetMode="External"/><Relationship Id="rId12" Type="http://schemas.openxmlformats.org/officeDocument/2006/relationships/hyperlink" Target="https://www.deltares.nl/en/projects/new-delta-research-of-groundwater-reserves-deltaic-areas-worldwide/"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www.acaciawater.com/pg-28008-7-87606/pagina/rapporten.html" TargetMode="External"/><Relationship Id="rId11" Type="http://schemas.openxmlformats.org/officeDocument/2006/relationships/hyperlink" Target="https://www.deltares.nl/nl/topdossiers/klimaatadaptatie/" TargetMode="External"/><Relationship Id="rId5" Type="http://schemas.openxmlformats.org/officeDocument/2006/relationships/hyperlink" Target="http://edepot.wur.nl/50376" TargetMode="External"/><Relationship Id="rId10" Type="http://schemas.openxmlformats.org/officeDocument/2006/relationships/hyperlink" Target="https://www.deltares.nl/en/topdossiers/climate-adaptation/" TargetMode="External"/><Relationship Id="rId4" Type="http://schemas.openxmlformats.org/officeDocument/2006/relationships/hyperlink" Target="https://www.noorderzijlvest.nl/ons-werk/projecten/projecten-(lopend)/programma-gouden/" TargetMode="External"/><Relationship Id="rId9" Type="http://schemas.openxmlformats.org/officeDocument/2006/relationships/hyperlink" Target="http://www.acaciadata.com/doc/Kennisdocument%20-%20470%20-%20strategieontwikkeling%20IJsselmeergebied.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Afbeelding 1" descr="VP_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469"/>
            <a:ext cx="9144000" cy="6536531"/>
          </a:xfrm>
          <a:prstGeom prst="rect">
            <a:avLst/>
          </a:prstGeom>
        </p:spPr>
      </p:pic>
      <p:sp>
        <p:nvSpPr>
          <p:cNvPr id="6" name="Tekstvak 5"/>
          <p:cNvSpPr txBox="1"/>
          <p:nvPr/>
        </p:nvSpPr>
        <p:spPr>
          <a:xfrm>
            <a:off x="294953" y="4958304"/>
            <a:ext cx="7883847" cy="1323439"/>
          </a:xfrm>
          <a:prstGeom prst="rect">
            <a:avLst/>
          </a:prstGeom>
          <a:noFill/>
        </p:spPr>
        <p:txBody>
          <a:bodyPr wrap="square" rtlCol="0">
            <a:spAutoFit/>
          </a:bodyPr>
          <a:lstStyle/>
          <a:p>
            <a:pPr>
              <a:lnSpc>
                <a:spcPct val="80000"/>
              </a:lnSpc>
            </a:pPr>
            <a:r>
              <a:rPr lang="nl-NL" sz="3200" dirty="0">
                <a:solidFill>
                  <a:schemeClr val="bg1"/>
                </a:solidFill>
                <a:latin typeface="Impact"/>
                <a:cs typeface="Impact"/>
              </a:rPr>
              <a:t>Plan van Aanpak </a:t>
            </a:r>
          </a:p>
          <a:p>
            <a:pPr>
              <a:lnSpc>
                <a:spcPct val="80000"/>
              </a:lnSpc>
            </a:pPr>
            <a:r>
              <a:rPr lang="nl-NL" sz="3200" dirty="0">
                <a:solidFill>
                  <a:schemeClr val="bg1"/>
                </a:solidFill>
                <a:latin typeface="Impact"/>
                <a:cs typeface="Impact"/>
              </a:rPr>
              <a:t>regie verzilting Noord-Nederland</a:t>
            </a:r>
          </a:p>
          <a:p>
            <a:pPr>
              <a:lnSpc>
                <a:spcPct val="80000"/>
              </a:lnSpc>
            </a:pPr>
            <a:endParaRPr lang="nl-NL" sz="1600" dirty="0">
              <a:solidFill>
                <a:schemeClr val="bg1"/>
              </a:solidFill>
              <a:latin typeface="Impact"/>
              <a:cs typeface="Impact"/>
            </a:endParaRPr>
          </a:p>
          <a:p>
            <a:pPr>
              <a:lnSpc>
                <a:spcPct val="80000"/>
              </a:lnSpc>
            </a:pPr>
            <a:r>
              <a:rPr lang="nl-NL" sz="2000" dirty="0">
                <a:solidFill>
                  <a:schemeClr val="bg1"/>
                </a:solidFill>
                <a:latin typeface="Impact"/>
                <a:cs typeface="Impact"/>
              </a:rPr>
              <a:t>Definitief</a:t>
            </a:r>
            <a:r>
              <a:rPr lang="nl-NL" sz="2000">
                <a:solidFill>
                  <a:schemeClr val="bg1"/>
                </a:solidFill>
                <a:latin typeface="Impact"/>
                <a:cs typeface="Impact"/>
              </a:rPr>
              <a:t>, 14 </a:t>
            </a:r>
            <a:r>
              <a:rPr lang="nl-NL" sz="2000" dirty="0">
                <a:solidFill>
                  <a:schemeClr val="bg1"/>
                </a:solidFill>
                <a:latin typeface="Impact"/>
                <a:cs typeface="Impact"/>
              </a:rPr>
              <a:t>februari 2019</a:t>
            </a:r>
          </a:p>
        </p:txBody>
      </p:sp>
      <p:pic>
        <p:nvPicPr>
          <p:cNvPr id="8" name="Picture 3">
            <a:extLst>
              <a:ext uri="{FF2B5EF4-FFF2-40B4-BE49-F238E27FC236}">
                <a16:creationId xmlns:a16="http://schemas.microsoft.com/office/drawing/2014/main" id="{277A120A-01B4-4E78-9A35-D0BF7A0C37D8}"/>
              </a:ext>
            </a:extLst>
          </p:cNvPr>
          <p:cNvPicPr>
            <a:picLocks noChangeAspect="1"/>
          </p:cNvPicPr>
          <p:nvPr/>
        </p:nvPicPr>
        <p:blipFill rotWithShape="1">
          <a:blip r:embed="rId4"/>
          <a:srcRect r="12079" b="4358"/>
          <a:stretch/>
        </p:blipFill>
        <p:spPr>
          <a:xfrm>
            <a:off x="6120923" y="6065926"/>
            <a:ext cx="2760481" cy="518946"/>
          </a:xfrm>
          <a:prstGeom prst="rect">
            <a:avLst/>
          </a:prstGeom>
          <a:solidFill>
            <a:sysClr val="window" lastClr="FFFFFF"/>
          </a:solidFill>
        </p:spPr>
      </p:pic>
    </p:spTree>
    <p:extLst>
      <p:ext uri="{BB962C8B-B14F-4D97-AF65-F5344CB8AC3E}">
        <p14:creationId xmlns:p14="http://schemas.microsoft.com/office/powerpoint/2010/main" val="2682709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kstvak 4"/>
          <p:cNvSpPr txBox="1"/>
          <p:nvPr/>
        </p:nvSpPr>
        <p:spPr>
          <a:xfrm>
            <a:off x="193040" y="185356"/>
            <a:ext cx="63837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3CADB2"/>
                </a:solidFill>
                <a:effectLst/>
                <a:uLnTx/>
                <a:uFillTx/>
                <a:latin typeface="Impact"/>
                <a:ea typeface="+mn-ea"/>
                <a:cs typeface="Impact"/>
              </a:rPr>
              <a:t>Mitigatie en adaptatie </a:t>
            </a:r>
            <a:r>
              <a:rPr kumimoji="0" lang="nl-NL" sz="2000" b="0" i="0" u="none" strike="noStrike" kern="1200" cap="none" spc="0" normalizeH="0" baseline="0" noProof="0" dirty="0">
                <a:ln>
                  <a:noFill/>
                </a:ln>
                <a:solidFill>
                  <a:srgbClr val="3CADB2"/>
                </a:solidFill>
                <a:effectLst/>
                <a:uLnTx/>
                <a:uFillTx/>
                <a:latin typeface="Impact"/>
                <a:ea typeface="+mn-ea"/>
                <a:cs typeface="Impact"/>
              </a:rPr>
              <a:t>–</a:t>
            </a:r>
            <a:r>
              <a:rPr kumimoji="0" lang="nl-NL" sz="2800" b="0" i="0" u="none" strike="noStrike" kern="1200" cap="none" spc="0" normalizeH="0" baseline="0" noProof="0" dirty="0">
                <a:ln>
                  <a:noFill/>
                </a:ln>
                <a:solidFill>
                  <a:srgbClr val="3CADB2"/>
                </a:solidFill>
                <a:effectLst/>
                <a:uLnTx/>
                <a:uFillTx/>
                <a:latin typeface="Impact"/>
                <a:ea typeface="+mn-ea"/>
                <a:cs typeface="Impact"/>
              </a:rPr>
              <a:t> </a:t>
            </a:r>
            <a:r>
              <a:rPr kumimoji="0" lang="nl-NL" sz="2000" b="0" i="0" u="none" strike="noStrike" kern="1200" cap="none" spc="0" normalizeH="0" baseline="0" noProof="0" dirty="0">
                <a:ln>
                  <a:noFill/>
                </a:ln>
                <a:solidFill>
                  <a:srgbClr val="3CADB2"/>
                </a:solidFill>
                <a:effectLst/>
                <a:uLnTx/>
                <a:uFillTx/>
                <a:latin typeface="Impact"/>
                <a:ea typeface="+mn-ea"/>
                <a:cs typeface="Impact"/>
              </a:rPr>
              <a:t>onze definitie</a:t>
            </a:r>
          </a:p>
        </p:txBody>
      </p:sp>
      <p:sp>
        <p:nvSpPr>
          <p:cNvPr id="11" name="Tekstvak 10"/>
          <p:cNvSpPr txBox="1"/>
          <p:nvPr/>
        </p:nvSpPr>
        <p:spPr>
          <a:xfrm>
            <a:off x="121920" y="993194"/>
            <a:ext cx="8879840" cy="923330"/>
          </a:xfrm>
          <a:prstGeom prst="rect">
            <a:avLst/>
          </a:prstGeom>
          <a:noFill/>
        </p:spPr>
        <p:txBody>
          <a:bodyPr wrap="square" rtlCol="0">
            <a:spAutoFit/>
          </a:bodyPr>
          <a:lstStyle/>
          <a:p>
            <a:pPr marL="0" marR="0" lvl="0" indent="0" algn="l" defTabSz="457200" rtl="0" eaLnBrk="1" fontAlgn="auto" latinLnBrk="0" hangingPunct="1">
              <a:lnSpc>
                <a:spcPct val="2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AutoShape 13" descr="data:image/png;base64,iVBORw0KGgoAAAANSUhEUgAAABQAAAAUCAYAAACNiR0NAAAAAXNSR0IB2cksfwAAAAlwSFlzAAAOxAAADsQBlSsOGwAAAHFJREFUOI3t1KENwDAMBMAHkTxEYHg36CCdJl4jm2SBbFBa2CGeFdVqqBNU5ZFlcHr0AZMT3kNEdAQiqQaKiB7MOSK5sBMNVQpIqjWMSNiwuxtWFFjDmVngAhf4M/BEcyM3rh4kqVWKTZAn3cB+H6N5ANDLIA/wVpxUAAAAAElFTkSuQmCC"/>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AutoShape 14" descr="data:image/png;base64,iVBORw0KGgoAAAANSUhEUgAAABQAAAAUCAYAAACNiR0NAAAAAXNSR0IB2cksfwAAAAlwSFlzAAAOxAAADsQBlSsOGwAAAGZJREFUOI3t1LENgDAMBMAvLP0oWYS98ABmp6zBKN/RQBQoKGIqlG9sWdbJlQ0fx66GpGcgSd5Akr5JaxnEKoAgIcnbhQXAkrgwzmqvWwOZ4AQn+DOwJpD9CUryINsLGsntwfaDbA4UQBrHRWb9Bw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AutoShape 15" descr="data:image/png;base64,iVBORw0KGgoAAAANSUhEUgAAABQAAAAUCAYAAACNiR0NAAAAAXNSR0IB2cksfwAAAAlwSFlzAAAOxAAADsQBlSsOGwAAAHJJREFUOI1jYaAyYIEx2NnZGygx6OfPnw1wA9nZ2Rt6G2Pr1VVkyDLswNHLDD3TtjD8/PmzAe5CdRUZBhcHA7Jd2DNtCwPchdQEowaOGjhq4DAz8MDRy2QbcvPOE1QDf/782dAzbQu8CCIHoBSwyAKUAgAHNSSfyRwghQ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1024" name="Tekstvak 1023"/>
          <p:cNvSpPr txBox="1"/>
          <p:nvPr/>
        </p:nvSpPr>
        <p:spPr>
          <a:xfrm>
            <a:off x="318942" y="3055938"/>
            <a:ext cx="849993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prstClr val="white"/>
                </a:solidFill>
                <a:effectLst/>
                <a:uLnTx/>
                <a:uFillTx/>
                <a:latin typeface="Calibri"/>
                <a:ea typeface="+mn-ea"/>
                <a:cs typeface="+mn-cs"/>
              </a:rPr>
              <a:t>Hoe dunner de regenwaterlens, des te meer het grensvlak zoet-zout water het maaiveld nadert en des te groter het risico op zout water in de wortelzone</a:t>
            </a:r>
            <a:endParaRPr kumimoji="0" lang="nl-NL"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kstvak 1"/>
          <p:cNvSpPr txBox="1"/>
          <p:nvPr/>
        </p:nvSpPr>
        <p:spPr>
          <a:xfrm>
            <a:off x="193040" y="710069"/>
            <a:ext cx="8342721" cy="5178597"/>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rgbClr val="F79646">
                  <a:lumMod val="50000"/>
                </a:srgbClr>
              </a:solidFill>
              <a:effectLst/>
              <a:uLnTx/>
              <a:uFillTx/>
              <a:latin typeface="Calibri"/>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F79646">
                    <a:lumMod val="50000"/>
                  </a:srgbClr>
                </a:solidFill>
                <a:effectLst/>
                <a:uLnTx/>
                <a:uFillTx/>
                <a:latin typeface="Calibri"/>
                <a:ea typeface="+mn-ea"/>
                <a:cs typeface="+mn-cs"/>
              </a:rPr>
              <a:t>Mitigatie</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Calibri"/>
                <a:ea typeface="+mn-ea"/>
                <a:cs typeface="+mn-cs"/>
              </a:rPr>
              <a:t>Het nemen van maatregelen (zowel kleinschalig als grootschalig) om het </a:t>
            </a:r>
            <a:r>
              <a:rPr kumimoji="0" lang="nl-NL" sz="1600" b="1" i="0" u="none" strike="noStrike" kern="1200" cap="none" spc="0" normalizeH="0" baseline="0" noProof="0" dirty="0">
                <a:ln>
                  <a:noFill/>
                </a:ln>
                <a:solidFill>
                  <a:prstClr val="black"/>
                </a:solidFill>
                <a:effectLst/>
                <a:uLnTx/>
                <a:uFillTx/>
                <a:latin typeface="Calibri"/>
                <a:ea typeface="+mn-ea"/>
                <a:cs typeface="+mn-cs"/>
              </a:rPr>
              <a:t>huidige landgebruik ongewijzigd</a:t>
            </a:r>
            <a:r>
              <a:rPr kumimoji="0" lang="nl-NL" sz="1600" b="0" i="0" u="none" strike="noStrike" kern="1200" cap="none" spc="0" normalizeH="0" baseline="0" noProof="0" dirty="0">
                <a:ln>
                  <a:noFill/>
                </a:ln>
                <a:solidFill>
                  <a:prstClr val="black"/>
                </a:solidFill>
                <a:effectLst/>
                <a:uLnTx/>
                <a:uFillTx/>
                <a:latin typeface="Calibri"/>
                <a:ea typeface="+mn-ea"/>
                <a:cs typeface="+mn-cs"/>
              </a:rPr>
              <a:t> voort te kunnen zetten. Denk hierbij aan het aanleggen van </a:t>
            </a:r>
            <a:r>
              <a:rPr kumimoji="0" lang="nl-NL" sz="1600" b="0" i="0" u="none" strike="noStrike" kern="1200" cap="none" spc="0" normalizeH="0" baseline="0" noProof="0" dirty="0" err="1">
                <a:ln>
                  <a:noFill/>
                </a:ln>
                <a:solidFill>
                  <a:prstClr val="black"/>
                </a:solidFill>
                <a:effectLst/>
                <a:uLnTx/>
                <a:uFillTx/>
                <a:latin typeface="Calibri"/>
                <a:ea typeface="+mn-ea"/>
                <a:cs typeface="+mn-cs"/>
              </a:rPr>
              <a:t>peilgestuurde</a:t>
            </a:r>
            <a:r>
              <a:rPr kumimoji="0" lang="nl-NL" sz="1600" b="0" i="0" u="none" strike="noStrike" kern="1200" cap="none" spc="0" normalizeH="0" baseline="0" noProof="0" dirty="0">
                <a:ln>
                  <a:noFill/>
                </a:ln>
                <a:solidFill>
                  <a:prstClr val="black"/>
                </a:solidFill>
                <a:effectLst/>
                <a:uLnTx/>
                <a:uFillTx/>
                <a:latin typeface="Calibri"/>
                <a:ea typeface="+mn-ea"/>
                <a:cs typeface="+mn-cs"/>
              </a:rPr>
              <a:t> drainage in een landbouwperceel of het aanpassen van het regionale watersysteem om de zoetwateraanvoer te optimaliseren.</a:t>
            </a:r>
            <a:br>
              <a:rPr kumimoji="0" lang="nl-NL" sz="1600" b="0" i="0" u="none" strike="noStrike" kern="1200" cap="none" spc="0" normalizeH="0" baseline="0" noProof="0" dirty="0">
                <a:ln>
                  <a:noFill/>
                </a:ln>
                <a:solidFill>
                  <a:prstClr val="black"/>
                </a:solidFill>
                <a:effectLst/>
                <a:uLnTx/>
                <a:uFillTx/>
                <a:latin typeface="Calibri"/>
                <a:ea typeface="+mn-ea"/>
                <a:cs typeface="+mn-cs"/>
              </a:rPr>
            </a:br>
            <a:endParaRPr kumimoji="0" lang="nl-NL" sz="1600" b="0" i="0" u="none" strike="noStrike" kern="1200" cap="none" spc="0" normalizeH="0" baseline="0" noProof="0" dirty="0">
              <a:ln>
                <a:noFill/>
              </a:ln>
              <a:solidFill>
                <a:srgbClr val="F79646">
                  <a:lumMod val="50000"/>
                </a:srgbClr>
              </a:solidFill>
              <a:effectLst/>
              <a:uLnTx/>
              <a:uFillTx/>
              <a:latin typeface="Calibri"/>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F79646">
                    <a:lumMod val="50000"/>
                  </a:srgbClr>
                </a:solidFill>
                <a:effectLst/>
                <a:uLnTx/>
                <a:uFillTx/>
                <a:latin typeface="Calibri"/>
                <a:ea typeface="+mn-ea"/>
                <a:cs typeface="+mn-cs"/>
              </a:rPr>
              <a:t>Adaptatie</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Calibri"/>
                <a:ea typeface="+mn-ea"/>
                <a:cs typeface="+mn-cs"/>
              </a:rPr>
              <a:t>Het </a:t>
            </a:r>
            <a:r>
              <a:rPr kumimoji="0" lang="nl-NL" sz="1600" b="1" i="0" u="none" strike="noStrike" kern="1200" cap="none" spc="0" normalizeH="0" baseline="0" noProof="0" dirty="0">
                <a:ln>
                  <a:noFill/>
                </a:ln>
                <a:solidFill>
                  <a:prstClr val="black"/>
                </a:solidFill>
                <a:effectLst/>
                <a:uLnTx/>
                <a:uFillTx/>
                <a:latin typeface="Calibri"/>
                <a:ea typeface="+mn-ea"/>
                <a:cs typeface="+mn-cs"/>
              </a:rPr>
              <a:t>aanpassen</a:t>
            </a:r>
            <a:r>
              <a:rPr kumimoji="0" lang="nl-NL" sz="1600" b="0" i="0" u="none" strike="noStrike" kern="1200" cap="none" spc="0" normalizeH="0" baseline="0" noProof="0" dirty="0">
                <a:ln>
                  <a:noFill/>
                </a:ln>
                <a:solidFill>
                  <a:prstClr val="black"/>
                </a:solidFill>
                <a:effectLst/>
                <a:uLnTx/>
                <a:uFillTx/>
                <a:latin typeface="Calibri"/>
                <a:ea typeface="+mn-ea"/>
                <a:cs typeface="+mn-cs"/>
              </a:rPr>
              <a:t> van het huidige landgebruik </a:t>
            </a:r>
            <a:r>
              <a:rPr kumimoji="0" lang="nl-NL" sz="1600" b="1" i="0" u="none" strike="noStrike" kern="1200" cap="none" spc="0" normalizeH="0" baseline="0" noProof="0" dirty="0">
                <a:ln>
                  <a:noFill/>
                </a:ln>
                <a:solidFill>
                  <a:prstClr val="black"/>
                </a:solidFill>
                <a:effectLst/>
                <a:uLnTx/>
                <a:uFillTx/>
                <a:latin typeface="Calibri"/>
                <a:ea typeface="+mn-ea"/>
                <a:cs typeface="+mn-cs"/>
              </a:rPr>
              <a:t>aan de veranderende omstandigheden</a:t>
            </a:r>
            <a:r>
              <a:rPr kumimoji="0" lang="nl-NL" sz="1600" b="0" i="0" u="none" strike="noStrike" kern="1200" cap="none" spc="0" normalizeH="0" baseline="0" noProof="0" dirty="0">
                <a:ln>
                  <a:noFill/>
                </a:ln>
                <a:solidFill>
                  <a:prstClr val="black"/>
                </a:solidFill>
                <a:effectLst/>
                <a:uLnTx/>
                <a:uFillTx/>
                <a:latin typeface="Calibri"/>
                <a:ea typeface="+mn-ea"/>
                <a:cs typeface="+mn-cs"/>
              </a:rPr>
              <a:t>. Voorbeelden hiervan zijn het overschakelen van bollenteelt naar het telen van pootaardappelen, het bestemmen van verziltende landbouwpercelen tot brakke natuurgebieden of het aanpassen van de natuurdoeltypen.</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nl-NL"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Calibri"/>
                <a:ea typeface="+mn-ea"/>
                <a:cs typeface="+mn-cs"/>
              </a:rPr>
              <a:t>Zowel mitigatie als adaptatie kan gericht zijn op lokale als regionale schaal</a:t>
            </a:r>
            <a:r>
              <a:rPr kumimoji="0" lang="nl-NL" sz="1600" b="0" i="0" u="none" strike="noStrike" kern="1200" cap="none" spc="0" normalizeH="0" baseline="0" noProof="0" dirty="0">
                <a:ln>
                  <a:noFill/>
                </a:ln>
                <a:solidFill>
                  <a:prstClr val="black"/>
                </a:solidFill>
                <a:effectLst/>
                <a:uLnTx/>
                <a:uFillTx/>
                <a:latin typeface="Calibri"/>
                <a:ea typeface="+mn-ea"/>
                <a:cs typeface="+mn-cs"/>
              </a:rPr>
              <a:t>.  </a:t>
            </a:r>
            <a:endParaRPr kumimoji="0" lang="nl-NL" sz="1600" b="0" i="0" u="none" strike="noStrike" kern="1200" cap="none" spc="0" normalizeH="0" baseline="0" noProof="0" dirty="0">
              <a:ln>
                <a:noFill/>
              </a:ln>
              <a:solidFill>
                <a:srgbClr val="F79646">
                  <a:lumMod val="50000"/>
                </a:srgbClr>
              </a:solidFill>
              <a:effectLst/>
              <a:uLnTx/>
              <a:uFillTx/>
              <a:latin typeface="Calibri"/>
              <a:ea typeface="+mn-ea"/>
              <a:cs typeface="+mn-cs"/>
            </a:endParaRPr>
          </a:p>
        </p:txBody>
      </p:sp>
    </p:spTree>
    <p:extLst>
      <p:ext uri="{BB962C8B-B14F-4D97-AF65-F5344CB8AC3E}">
        <p14:creationId xmlns:p14="http://schemas.microsoft.com/office/powerpoint/2010/main" val="1412607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kstvak 4"/>
          <p:cNvSpPr txBox="1"/>
          <p:nvPr/>
        </p:nvSpPr>
        <p:spPr>
          <a:xfrm>
            <a:off x="193040" y="261556"/>
            <a:ext cx="63837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3CADB2"/>
                </a:solidFill>
                <a:effectLst/>
                <a:uLnTx/>
                <a:uFillTx/>
                <a:latin typeface="Impact"/>
                <a:ea typeface="+mn-ea"/>
                <a:cs typeface="Impact"/>
              </a:rPr>
              <a:t>Doelstelling </a:t>
            </a:r>
          </a:p>
        </p:txBody>
      </p:sp>
      <p:sp>
        <p:nvSpPr>
          <p:cNvPr id="11" name="Tekstvak 10"/>
          <p:cNvSpPr txBox="1"/>
          <p:nvPr/>
        </p:nvSpPr>
        <p:spPr>
          <a:xfrm>
            <a:off x="121920" y="993194"/>
            <a:ext cx="8879840" cy="923330"/>
          </a:xfrm>
          <a:prstGeom prst="rect">
            <a:avLst/>
          </a:prstGeom>
          <a:noFill/>
        </p:spPr>
        <p:txBody>
          <a:bodyPr wrap="square" rtlCol="0">
            <a:spAutoFit/>
          </a:bodyPr>
          <a:lstStyle/>
          <a:p>
            <a:pPr marL="0" marR="0" lvl="0" indent="0" algn="l" defTabSz="457200" rtl="0" eaLnBrk="1" fontAlgn="auto" latinLnBrk="0" hangingPunct="1">
              <a:lnSpc>
                <a:spcPct val="2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AutoShape 13" descr="data:image/png;base64,iVBORw0KGgoAAAANSUhEUgAAABQAAAAUCAYAAACNiR0NAAAAAXNSR0IB2cksfwAAAAlwSFlzAAAOxAAADsQBlSsOGwAAAHFJREFUOI3t1KENwDAMBMAHkTxEYHg36CCdJl4jm2SBbFBa2CGeFdVqqBNU5ZFlcHr0AZMT3kNEdAQiqQaKiB7MOSK5sBMNVQpIqjWMSNiwuxtWFFjDmVngAhf4M/BEcyM3rh4kqVWKTZAn3cB+H6N5ANDLIA/wVpxUAAAAAElFTkSuQmCC"/>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AutoShape 14" descr="data:image/png;base64,iVBORw0KGgoAAAANSUhEUgAAABQAAAAUCAYAAACNiR0NAAAAAXNSR0IB2cksfwAAAAlwSFlzAAAOxAAADsQBlSsOGwAAAGZJREFUOI3t1LENgDAMBMAvLP0oWYS98ABmp6zBKN/RQBQoKGIqlG9sWdbJlQ0fx66GpGcgSd5Akr5JaxnEKoAgIcnbhQXAkrgwzmqvWwOZ4AQn+DOwJpD9CUryINsLGsntwfaDbA4UQBrHRWb9Bw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AutoShape 15" descr="data:image/png;base64,iVBORw0KGgoAAAANSUhEUgAAABQAAAAUCAYAAACNiR0NAAAAAXNSR0IB2cksfwAAAAlwSFlzAAAOxAAADsQBlSsOGwAAAHJJREFUOI1jYaAyYIEx2NnZGygx6OfPnw1wA9nZ2Rt6G2Pr1VVkyDLswNHLDD3TtjD8/PmzAe5CdRUZBhcHA7Jd2DNtCwPchdQEowaOGjhq4DAz8MDRy2QbcvPOE1QDf/782dAzbQu8CCIHoBSwyAKUAgAHNSSfyRwghQ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1024" name="Tekstvak 1023"/>
          <p:cNvSpPr txBox="1"/>
          <p:nvPr/>
        </p:nvSpPr>
        <p:spPr>
          <a:xfrm>
            <a:off x="318942" y="3055938"/>
            <a:ext cx="849993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prstClr val="white"/>
                </a:solidFill>
                <a:effectLst/>
                <a:uLnTx/>
                <a:uFillTx/>
                <a:latin typeface="Calibri"/>
                <a:ea typeface="+mn-ea"/>
                <a:cs typeface="+mn-cs"/>
              </a:rPr>
              <a:t>Hoe dunner de regenwaterlens, des te meer het grensvlak zoet-zout water het maaiveld nadert en des te groter het risico op zout water in de wortelzone</a:t>
            </a:r>
            <a:endParaRPr kumimoji="0" lang="nl-NL"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kstvak 1"/>
          <p:cNvSpPr txBox="1"/>
          <p:nvPr/>
        </p:nvSpPr>
        <p:spPr>
          <a:xfrm>
            <a:off x="193040" y="918379"/>
            <a:ext cx="8342721" cy="4154984"/>
          </a:xfrm>
          <a:prstGeom prst="rect">
            <a:avLst/>
          </a:prstGeom>
          <a:noFill/>
        </p:spPr>
        <p:txBody>
          <a:bodyPr wrap="square" rtlCol="0">
            <a:spAutoFit/>
          </a:bodyPr>
          <a:lstStyle/>
          <a:p>
            <a:pPr>
              <a:lnSpc>
                <a:spcPct val="150000"/>
              </a:lnSpc>
              <a:defRPr/>
            </a:pPr>
            <a:r>
              <a:rPr lang="nl-NL" sz="1600" b="1" dirty="0"/>
              <a:t>DOEL: </a:t>
            </a:r>
            <a:r>
              <a:rPr lang="nl-NL" sz="1600" dirty="0"/>
              <a:t>naar een </a:t>
            </a:r>
            <a:r>
              <a:rPr lang="nl-NL" sz="1600" b="1" dirty="0"/>
              <a:t>toekomstbestendige kustzone </a:t>
            </a:r>
            <a:r>
              <a:rPr lang="nl-NL" sz="1600" dirty="0"/>
              <a:t>waarbij </a:t>
            </a:r>
            <a:r>
              <a:rPr lang="nl-NL" sz="1600" b="1" dirty="0" err="1"/>
              <a:t>bottom</a:t>
            </a:r>
            <a:r>
              <a:rPr lang="nl-NL" sz="1600" b="1" dirty="0"/>
              <a:t> up</a:t>
            </a:r>
            <a:r>
              <a:rPr lang="nl-NL" sz="1600" dirty="0"/>
              <a:t> oplossingen worden gevonden voor de toenemende verzilting die qua tijdspad, schaal en invulling passen bij de </a:t>
            </a:r>
            <a:r>
              <a:rPr lang="nl-NL" sz="1600" dirty="0" err="1"/>
              <a:t>gebiedsspecifieke</a:t>
            </a:r>
            <a:r>
              <a:rPr lang="nl-NL" sz="1600" dirty="0"/>
              <a:t> omstandigheden en lokale belangen. </a:t>
            </a:r>
          </a:p>
          <a:p>
            <a:pPr>
              <a:lnSpc>
                <a:spcPct val="150000"/>
              </a:lnSpc>
              <a:defRPr/>
            </a:pPr>
            <a:endParaRPr lang="nl-NL" sz="800" dirty="0"/>
          </a:p>
          <a:p>
            <a:pPr>
              <a:lnSpc>
                <a:spcPct val="150000"/>
              </a:lnSpc>
              <a:defRPr/>
            </a:pPr>
            <a:endParaRPr lang="nl-NL" sz="800" b="1" dirty="0"/>
          </a:p>
          <a:p>
            <a:pPr marL="742950" lvl="1" indent="-285750">
              <a:buFont typeface="Arial" panose="020B0604020202020204" pitchFamily="34" charset="0"/>
              <a:buChar char="•"/>
              <a:defRPr/>
            </a:pPr>
            <a:r>
              <a:rPr lang="nl-NL" sz="1600" i="1" dirty="0">
                <a:solidFill>
                  <a:srgbClr val="F79646">
                    <a:lumMod val="50000"/>
                  </a:srgbClr>
                </a:solidFill>
                <a:latin typeface="Calibri"/>
              </a:rPr>
              <a:t>Toenemende </a:t>
            </a:r>
            <a:r>
              <a:rPr lang="nl-NL" sz="1600" b="1" i="1" dirty="0">
                <a:solidFill>
                  <a:srgbClr val="F79646">
                    <a:lumMod val="50000"/>
                  </a:srgbClr>
                </a:solidFill>
                <a:latin typeface="Calibri"/>
              </a:rPr>
              <a:t>verzilting:</a:t>
            </a:r>
            <a:r>
              <a:rPr lang="nl-NL" sz="1600" i="1" dirty="0">
                <a:solidFill>
                  <a:srgbClr val="F79646">
                    <a:lumMod val="50000"/>
                  </a:srgbClr>
                </a:solidFill>
                <a:latin typeface="Calibri"/>
              </a:rPr>
              <a:t> het systeem waarbij zoet water dominant is gaat over in een systeem waarbij </a:t>
            </a:r>
            <a:r>
              <a:rPr lang="nl-NL" sz="1600" b="1" i="1" dirty="0">
                <a:solidFill>
                  <a:srgbClr val="F79646">
                    <a:lumMod val="50000"/>
                  </a:srgbClr>
                </a:solidFill>
                <a:latin typeface="Calibri"/>
              </a:rPr>
              <a:t>zout water dominanter </a:t>
            </a:r>
            <a:r>
              <a:rPr lang="nl-NL" sz="1600" i="1" dirty="0">
                <a:solidFill>
                  <a:srgbClr val="F79646">
                    <a:lumMod val="50000"/>
                  </a:srgbClr>
                </a:solidFill>
                <a:latin typeface="Calibri"/>
              </a:rPr>
              <a:t>wordt. Het moment waarop, de mate waarin en daarmee de noodzaak tot omschakeling verschilt sterk per gebied.</a:t>
            </a:r>
          </a:p>
          <a:p>
            <a:pPr>
              <a:lnSpc>
                <a:spcPct val="150000"/>
              </a:lnSpc>
              <a:defRPr/>
            </a:pPr>
            <a:endParaRPr lang="nl-NL" sz="800" b="1" i="1" dirty="0"/>
          </a:p>
          <a:p>
            <a:pPr marL="742950" lvl="1" indent="-285750">
              <a:buFont typeface="Arial" panose="020B0604020202020204" pitchFamily="34" charset="0"/>
              <a:buChar char="•"/>
              <a:defRPr/>
            </a:pPr>
            <a:r>
              <a:rPr lang="nl-NL" sz="1600" i="1" dirty="0"/>
              <a:t>De veranderende omstandigheden vragen om </a:t>
            </a:r>
            <a:r>
              <a:rPr lang="nl-NL" sz="1600" b="1" i="1" dirty="0"/>
              <a:t>nieuwe antwoorden </a:t>
            </a:r>
            <a:r>
              <a:rPr lang="nl-NL" sz="1600" i="1" dirty="0"/>
              <a:t>die aansluiten bij de lokale omstandigheden en de energie van de betrokken mensen en partijen, dit is bepalend voor timing en oplossingsrichting. </a:t>
            </a:r>
          </a:p>
          <a:p>
            <a:pPr marR="0" lvl="0" algn="l" defTabSz="457200" rtl="0" eaLnBrk="1" fontAlgn="auto" latinLnBrk="0" hangingPunct="1">
              <a:lnSpc>
                <a:spcPct val="150000"/>
              </a:lnSpc>
              <a:spcBef>
                <a:spcPts val="0"/>
              </a:spcBef>
              <a:spcAft>
                <a:spcPts val="0"/>
              </a:spcAft>
              <a:buClrTx/>
              <a:buSzTx/>
              <a:tabLst/>
              <a:defRPr/>
            </a:pPr>
            <a:endParaRPr lang="nl-NL" sz="800" b="1" i="1" dirty="0">
              <a:solidFill>
                <a:srgbClr val="F79646">
                  <a:lumMod val="50000"/>
                </a:srgbClr>
              </a:solidFill>
            </a:endParaRPr>
          </a:p>
          <a:p>
            <a:pPr marL="742950" lvl="1" indent="-285750">
              <a:buFont typeface="Arial" panose="020B0604020202020204" pitchFamily="34" charset="0"/>
              <a:buChar char="•"/>
              <a:defRPr/>
            </a:pPr>
            <a:r>
              <a:rPr lang="nl-NL" sz="1600" i="1" dirty="0">
                <a:solidFill>
                  <a:srgbClr val="F79646">
                    <a:lumMod val="50000"/>
                  </a:srgbClr>
                </a:solidFill>
                <a:latin typeface="Calibri"/>
              </a:rPr>
              <a:t>Er zijn </a:t>
            </a:r>
            <a:r>
              <a:rPr lang="nl-NL" sz="1600" b="1" i="1" dirty="0">
                <a:solidFill>
                  <a:srgbClr val="F79646">
                    <a:lumMod val="50000"/>
                  </a:srgbClr>
                </a:solidFill>
                <a:latin typeface="Calibri"/>
              </a:rPr>
              <a:t>diverse oplossingen </a:t>
            </a:r>
            <a:r>
              <a:rPr lang="nl-NL" sz="1600" i="1" dirty="0">
                <a:solidFill>
                  <a:srgbClr val="F79646">
                    <a:lumMod val="50000"/>
                  </a:srgbClr>
                </a:solidFill>
                <a:latin typeface="Calibri"/>
              </a:rPr>
              <a:t>denkbaar: het bijbehorende </a:t>
            </a:r>
            <a:r>
              <a:rPr lang="nl-NL" sz="1600" b="1" i="1" dirty="0">
                <a:solidFill>
                  <a:srgbClr val="F79646">
                    <a:lumMod val="50000"/>
                  </a:srgbClr>
                </a:solidFill>
                <a:latin typeface="Calibri"/>
              </a:rPr>
              <a:t>businessmodel</a:t>
            </a:r>
            <a:r>
              <a:rPr lang="nl-NL" sz="1600" i="1" dirty="0">
                <a:solidFill>
                  <a:srgbClr val="F79646">
                    <a:lumMod val="50000"/>
                  </a:srgbClr>
                </a:solidFill>
                <a:latin typeface="Calibri"/>
              </a:rPr>
              <a:t> vraagt om </a:t>
            </a:r>
            <a:r>
              <a:rPr lang="nl-NL" sz="1600" b="1" i="1" dirty="0">
                <a:solidFill>
                  <a:srgbClr val="F79646">
                    <a:lumMod val="50000"/>
                  </a:srgbClr>
                </a:solidFill>
                <a:latin typeface="Calibri"/>
              </a:rPr>
              <a:t>maatwerk</a:t>
            </a:r>
            <a:r>
              <a:rPr lang="nl-NL" sz="1600" i="1" dirty="0">
                <a:solidFill>
                  <a:srgbClr val="F79646">
                    <a:lumMod val="50000"/>
                  </a:srgbClr>
                </a:solidFill>
                <a:latin typeface="Calibri"/>
              </a:rPr>
              <a:t>. Dit levert een gevarieerd kustlandschap op, zowel qua tijdspad, aanpak </a:t>
            </a:r>
            <a:r>
              <a:rPr lang="nl-NL" sz="1600" dirty="0">
                <a:solidFill>
                  <a:srgbClr val="F79646">
                    <a:lumMod val="50000"/>
                  </a:srgbClr>
                </a:solidFill>
                <a:latin typeface="Calibri"/>
              </a:rPr>
              <a:t>als oplossin</a:t>
            </a:r>
            <a:r>
              <a:rPr lang="nl-NL" sz="1600" i="1" dirty="0">
                <a:solidFill>
                  <a:srgbClr val="F79646">
                    <a:lumMod val="50000"/>
                  </a:srgbClr>
                </a:solidFill>
                <a:latin typeface="Calibri"/>
              </a:rPr>
              <a:t>g.</a:t>
            </a:r>
          </a:p>
        </p:txBody>
      </p:sp>
    </p:spTree>
    <p:extLst>
      <p:ext uri="{BB962C8B-B14F-4D97-AF65-F5344CB8AC3E}">
        <p14:creationId xmlns:p14="http://schemas.microsoft.com/office/powerpoint/2010/main" val="1803464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kstvak 4"/>
          <p:cNvSpPr txBox="1"/>
          <p:nvPr/>
        </p:nvSpPr>
        <p:spPr>
          <a:xfrm>
            <a:off x="318942" y="308558"/>
            <a:ext cx="63837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2800" dirty="0">
                <a:solidFill>
                  <a:srgbClr val="3CADB2"/>
                </a:solidFill>
                <a:latin typeface="Impact"/>
                <a:cs typeface="Impact"/>
              </a:rPr>
              <a:t>Toekomstperspectief </a:t>
            </a:r>
            <a:r>
              <a:rPr lang="nl-NL" sz="2000" dirty="0">
                <a:solidFill>
                  <a:srgbClr val="3CADB2"/>
                </a:solidFill>
                <a:latin typeface="Impact"/>
                <a:cs typeface="Impact"/>
              </a:rPr>
              <a:t>(waar staan we straks)</a:t>
            </a:r>
            <a:r>
              <a:rPr kumimoji="0" lang="nl-NL" sz="2000" b="0" i="0" u="none" strike="noStrike" kern="1200" cap="none" spc="0" normalizeH="0" baseline="0" noProof="0" dirty="0">
                <a:ln>
                  <a:noFill/>
                </a:ln>
                <a:solidFill>
                  <a:srgbClr val="3CADB2"/>
                </a:solidFill>
                <a:effectLst/>
                <a:uLnTx/>
                <a:uFillTx/>
                <a:latin typeface="Impact"/>
                <a:ea typeface="+mn-ea"/>
                <a:cs typeface="Impact"/>
              </a:rPr>
              <a:t> </a:t>
            </a:r>
          </a:p>
        </p:txBody>
      </p:sp>
      <p:sp>
        <p:nvSpPr>
          <p:cNvPr id="11" name="Tekstvak 10"/>
          <p:cNvSpPr txBox="1"/>
          <p:nvPr/>
        </p:nvSpPr>
        <p:spPr>
          <a:xfrm>
            <a:off x="121920" y="993194"/>
            <a:ext cx="8879840" cy="923330"/>
          </a:xfrm>
          <a:prstGeom prst="rect">
            <a:avLst/>
          </a:prstGeom>
          <a:noFill/>
        </p:spPr>
        <p:txBody>
          <a:bodyPr wrap="square" rtlCol="0">
            <a:spAutoFit/>
          </a:bodyPr>
          <a:lstStyle/>
          <a:p>
            <a:pPr marL="0" marR="0" lvl="0" indent="0" algn="l" defTabSz="457200" rtl="0" eaLnBrk="1" fontAlgn="auto" latinLnBrk="0" hangingPunct="1">
              <a:lnSpc>
                <a:spcPct val="2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AutoShape 13" descr="data:image/png;base64,iVBORw0KGgoAAAANSUhEUgAAABQAAAAUCAYAAACNiR0NAAAAAXNSR0IB2cksfwAAAAlwSFlzAAAOxAAADsQBlSsOGwAAAHFJREFUOI3t1KENwDAMBMAHkTxEYHg36CCdJl4jm2SBbFBa2CGeFdVqqBNU5ZFlcHr0AZMT3kNEdAQiqQaKiB7MOSK5sBMNVQpIqjWMSNiwuxtWFFjDmVngAhf4M/BEcyM3rh4kqVWKTZAn3cB+H6N5ANDLIA/wVpxUAAAAAElFTkSuQmCC"/>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AutoShape 14" descr="data:image/png;base64,iVBORw0KGgoAAAANSUhEUgAAABQAAAAUCAYAAACNiR0NAAAAAXNSR0IB2cksfwAAAAlwSFlzAAAOxAAADsQBlSsOGwAAAGZJREFUOI3t1LENgDAMBMAvLP0oWYS98ABmp6zBKN/RQBQoKGIqlG9sWdbJlQ0fx66GpGcgSd5Akr5JaxnEKoAgIcnbhQXAkrgwzmqvWwOZ4AQn+DOwJpD9CUryINsLGsntwfaDbA4UQBrHRWb9Bw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AutoShape 15" descr="data:image/png;base64,iVBORw0KGgoAAAANSUhEUgAAABQAAAAUCAYAAACNiR0NAAAAAXNSR0IB2cksfwAAAAlwSFlzAAAOxAAADsQBlSsOGwAAAHJJREFUOI1jYaAyYIEx2NnZGygx6OfPnw1wA9nZ2Rt6G2Pr1VVkyDLswNHLDD3TtjD8/PmzAe5CdRUZBhcHA7Jd2DNtCwPchdQEowaOGjhq4DAz8MDRy2QbcvPOE1QDf/782dAzbQu8CCIHoBSwyAKUAgAHNSSfyRwghQ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1024" name="Tekstvak 1023"/>
          <p:cNvSpPr txBox="1"/>
          <p:nvPr/>
        </p:nvSpPr>
        <p:spPr>
          <a:xfrm>
            <a:off x="318942" y="3055938"/>
            <a:ext cx="849993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prstClr val="white"/>
                </a:solidFill>
                <a:effectLst/>
                <a:uLnTx/>
                <a:uFillTx/>
                <a:latin typeface="Calibri"/>
                <a:ea typeface="+mn-ea"/>
                <a:cs typeface="+mn-cs"/>
              </a:rPr>
              <a:t>Hoe dunner de regenwaterlens, des te meer het grensvlak zoet-zout water het maaiveld nadert en des te groter het risico op zout water in de wortelzone</a:t>
            </a:r>
            <a:endParaRPr kumimoji="0" lang="nl-NL"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kstvak 1"/>
          <p:cNvSpPr txBox="1"/>
          <p:nvPr/>
        </p:nvSpPr>
        <p:spPr>
          <a:xfrm>
            <a:off x="309505" y="813594"/>
            <a:ext cx="8676640" cy="4801314"/>
          </a:xfrm>
          <a:prstGeom prst="rect">
            <a:avLst/>
          </a:prstGeom>
          <a:noFill/>
        </p:spPr>
        <p:txBody>
          <a:bodyPr wrap="square" rtlCol="0">
            <a:spAutoFit/>
          </a:bodyPr>
          <a:lstStyle/>
          <a:p>
            <a:pPr>
              <a:lnSpc>
                <a:spcPct val="200000"/>
              </a:lnSpc>
              <a:defRPr/>
            </a:pPr>
            <a:r>
              <a:rPr lang="nl-NL" b="1" dirty="0">
                <a:solidFill>
                  <a:srgbClr val="F79646">
                    <a:lumMod val="50000"/>
                  </a:srgbClr>
                </a:solidFill>
              </a:rPr>
              <a:t>Bewustzijn verzilting</a:t>
            </a:r>
          </a:p>
          <a:p>
            <a:pPr lvl="0">
              <a:defRPr/>
            </a:pPr>
            <a:r>
              <a:rPr lang="nl-NL" sz="1600" b="1" dirty="0"/>
              <a:t>	- </a:t>
            </a:r>
            <a:r>
              <a:rPr lang="nl-NL" sz="1600" dirty="0"/>
              <a:t>Meten is weten, taboes zijn doorbroken en kennis wordt breed gedeeld;</a:t>
            </a:r>
          </a:p>
          <a:p>
            <a:pPr lvl="0">
              <a:defRPr/>
            </a:pPr>
            <a:r>
              <a:rPr lang="nl-NL" sz="1600" dirty="0"/>
              <a:t>	- Er is een transformatieproces gaande, gedragen door bewoners en ondernemers;</a:t>
            </a:r>
          </a:p>
          <a:p>
            <a:pPr lvl="0">
              <a:defRPr/>
            </a:pPr>
            <a:r>
              <a:rPr lang="nl-NL" sz="1600" dirty="0"/>
              <a:t>	- Gebiedsgerichte oplossingen zorgen voor nieuw elan in het kustgebied.</a:t>
            </a:r>
          </a:p>
          <a:p>
            <a:pPr marR="0" lvl="0" algn="l" defTabSz="457200" rtl="0" eaLnBrk="1" fontAlgn="auto" latinLnBrk="0" hangingPunct="1">
              <a:lnSpc>
                <a:spcPct val="200000"/>
              </a:lnSpc>
              <a:spcBef>
                <a:spcPts val="0"/>
              </a:spcBef>
              <a:spcAft>
                <a:spcPts val="0"/>
              </a:spcAft>
              <a:buClrTx/>
              <a:buSzTx/>
              <a:tabLst/>
              <a:defRPr/>
            </a:pPr>
            <a:r>
              <a:rPr lang="nl-NL" b="1" dirty="0">
                <a:solidFill>
                  <a:srgbClr val="F79646">
                    <a:lumMod val="50000"/>
                  </a:srgbClr>
                </a:solidFill>
                <a:latin typeface="Calibri"/>
              </a:rPr>
              <a:t>Inzicht in de ontwikkelingen</a:t>
            </a:r>
          </a:p>
          <a:p>
            <a:pPr>
              <a:defRPr/>
            </a:pPr>
            <a:r>
              <a:rPr lang="nl-NL" sz="1600" b="1" dirty="0"/>
              <a:t>	</a:t>
            </a:r>
            <a:r>
              <a:rPr lang="nl-NL" sz="1600" dirty="0"/>
              <a:t>- We hebben inzicht in de impact van toenemende verzilting op de aanwezige functies;</a:t>
            </a:r>
          </a:p>
          <a:p>
            <a:pPr>
              <a:defRPr/>
            </a:pPr>
            <a:r>
              <a:rPr lang="nl-NL" sz="1600" dirty="0"/>
              <a:t>	- En weten wanneer het omslagpunt plaatsvindt zodat bewust wordt geïnvesteerd in</a:t>
            </a:r>
          </a:p>
          <a:p>
            <a:pPr>
              <a:defRPr/>
            </a:pPr>
            <a:r>
              <a:rPr lang="nl-NL" sz="1600" dirty="0"/>
              <a:t>	  mitigatie en (voorbereidingen voor) adaptatie.</a:t>
            </a:r>
          </a:p>
          <a:p>
            <a:pPr>
              <a:lnSpc>
                <a:spcPct val="200000"/>
              </a:lnSpc>
              <a:defRPr/>
            </a:pPr>
            <a:r>
              <a:rPr lang="nl-NL" b="1" dirty="0">
                <a:solidFill>
                  <a:srgbClr val="F79646">
                    <a:lumMod val="50000"/>
                  </a:srgbClr>
                </a:solidFill>
                <a:latin typeface="Calibri"/>
              </a:rPr>
              <a:t>Handelingsperspectief</a:t>
            </a:r>
          </a:p>
          <a:p>
            <a:pPr>
              <a:defRPr/>
            </a:pPr>
            <a:r>
              <a:rPr lang="nl-NL" sz="1600" b="1" dirty="0">
                <a:latin typeface="Calibri"/>
              </a:rPr>
              <a:t>	</a:t>
            </a:r>
            <a:r>
              <a:rPr lang="nl-NL" sz="1600" dirty="0"/>
              <a:t>- Er is inzicht in verschillende oplossingsrichtingen en bijbehorende business cases;</a:t>
            </a:r>
          </a:p>
          <a:p>
            <a:pPr>
              <a:defRPr/>
            </a:pPr>
            <a:r>
              <a:rPr lang="nl-NL" sz="1600" dirty="0"/>
              <a:t>	- Partijen uit het gebied werken actief aan het toepassen van nieuwe oplossingen.</a:t>
            </a:r>
          </a:p>
          <a:p>
            <a:pPr>
              <a:defRPr/>
            </a:pPr>
            <a:endParaRPr lang="nl-NL" sz="1600" b="1" dirty="0">
              <a:solidFill>
                <a:srgbClr val="F79646">
                  <a:lumMod val="50000"/>
                </a:srgbClr>
              </a:solidFill>
              <a:latin typeface="Calibri"/>
            </a:endParaRPr>
          </a:p>
          <a:p>
            <a:pPr>
              <a:defRPr/>
            </a:pPr>
            <a:r>
              <a:rPr lang="nl-NL" b="1" dirty="0">
                <a:solidFill>
                  <a:srgbClr val="F79646">
                    <a:lumMod val="50000"/>
                  </a:srgbClr>
                </a:solidFill>
                <a:latin typeface="Calibri"/>
              </a:rPr>
              <a:t>Financiering / wet- en regelgeving</a:t>
            </a:r>
          </a:p>
          <a:p>
            <a:pPr>
              <a:defRPr/>
            </a:pPr>
            <a:r>
              <a:rPr lang="nl-NL" sz="1600" b="1" dirty="0">
                <a:latin typeface="Calibri"/>
              </a:rPr>
              <a:t> 	</a:t>
            </a:r>
            <a:r>
              <a:rPr lang="nl-NL" sz="1600" dirty="0"/>
              <a:t>- Flexibele overheid, inspelen op kansen met flankerende wet- en regelgeving;</a:t>
            </a:r>
          </a:p>
          <a:p>
            <a:pPr>
              <a:defRPr/>
            </a:pPr>
            <a:r>
              <a:rPr lang="nl-NL" sz="1600" dirty="0"/>
              <a:t>	- Financieel comfort voor koplopers om nieuwe initiatieven en pilots te stimuleren</a:t>
            </a:r>
            <a:r>
              <a:rPr lang="nl-NL" sz="1600" b="1" dirty="0">
                <a:latin typeface="Calibri"/>
              </a:rPr>
              <a:t>.</a:t>
            </a:r>
            <a:r>
              <a:rPr lang="nl-NL" sz="2000" b="1" dirty="0">
                <a:solidFill>
                  <a:srgbClr val="F79646">
                    <a:lumMod val="50000"/>
                  </a:srgbClr>
                </a:solidFill>
                <a:latin typeface="Calibri"/>
              </a:rPr>
              <a:t> </a:t>
            </a:r>
          </a:p>
        </p:txBody>
      </p:sp>
    </p:spTree>
    <p:extLst>
      <p:ext uri="{BB962C8B-B14F-4D97-AF65-F5344CB8AC3E}">
        <p14:creationId xmlns:p14="http://schemas.microsoft.com/office/powerpoint/2010/main" val="2543361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kstvak 4"/>
          <p:cNvSpPr txBox="1"/>
          <p:nvPr/>
        </p:nvSpPr>
        <p:spPr>
          <a:xfrm>
            <a:off x="193039" y="261556"/>
            <a:ext cx="755529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3CADB2"/>
                </a:solidFill>
                <a:effectLst/>
                <a:uLnTx/>
                <a:uFillTx/>
                <a:latin typeface="Impact"/>
                <a:ea typeface="+mn-ea"/>
                <a:cs typeface="Impact"/>
              </a:rPr>
              <a:t>Aanpak </a:t>
            </a:r>
            <a:r>
              <a:rPr kumimoji="0" lang="nl-NL" sz="2000" b="0" i="0" u="none" strike="noStrike" kern="1200" cap="none" spc="0" normalizeH="0" baseline="0" noProof="0" dirty="0">
                <a:ln>
                  <a:noFill/>
                </a:ln>
                <a:solidFill>
                  <a:srgbClr val="3CADB2"/>
                </a:solidFill>
                <a:effectLst/>
                <a:uLnTx/>
                <a:uFillTx/>
                <a:latin typeface="Impact"/>
                <a:ea typeface="+mn-ea"/>
                <a:cs typeface="Impact"/>
              </a:rPr>
              <a:t>leren door doen </a:t>
            </a:r>
          </a:p>
        </p:txBody>
      </p:sp>
      <p:sp>
        <p:nvSpPr>
          <p:cNvPr id="11" name="Tekstvak 10"/>
          <p:cNvSpPr txBox="1"/>
          <p:nvPr/>
        </p:nvSpPr>
        <p:spPr>
          <a:xfrm>
            <a:off x="193038" y="1062839"/>
            <a:ext cx="8711265" cy="47397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rgbClr val="F79646">
                    <a:lumMod val="50000"/>
                  </a:srgbClr>
                </a:solidFill>
              </a:rPr>
              <a:t>6 </a:t>
            </a:r>
            <a:r>
              <a:rPr lang="en-GB" b="1" dirty="0" err="1">
                <a:solidFill>
                  <a:srgbClr val="F79646">
                    <a:lumMod val="50000"/>
                  </a:srgbClr>
                </a:solidFill>
              </a:rPr>
              <a:t>uitgangspunten</a:t>
            </a:r>
            <a:r>
              <a:rPr lang="en-GB" b="1" dirty="0">
                <a:solidFill>
                  <a:srgbClr val="F79646">
                    <a:lumMod val="50000"/>
                  </a:srgbClr>
                </a:solidFill>
              </a:rPr>
              <a:t> </a:t>
            </a:r>
            <a:r>
              <a:rPr lang="en-GB" b="1" dirty="0" err="1">
                <a:solidFill>
                  <a:srgbClr val="F79646">
                    <a:lumMod val="50000"/>
                  </a:srgbClr>
                </a:solidFill>
              </a:rPr>
              <a:t>voor</a:t>
            </a:r>
            <a:r>
              <a:rPr lang="en-GB" b="1" dirty="0">
                <a:solidFill>
                  <a:srgbClr val="F79646">
                    <a:lumMod val="50000"/>
                  </a:srgbClr>
                </a:solidFill>
              </a:rPr>
              <a:t> de </a:t>
            </a:r>
            <a:r>
              <a:rPr lang="en-GB" b="1" dirty="0" err="1">
                <a:solidFill>
                  <a:srgbClr val="F79646">
                    <a:lumMod val="50000"/>
                  </a:srgbClr>
                </a:solidFill>
              </a:rPr>
              <a:t>aanpak</a:t>
            </a:r>
            <a:r>
              <a:rPr lang="en-GB" b="1" dirty="0">
                <a:solidFill>
                  <a:srgbClr val="F79646">
                    <a:lumMod val="50000"/>
                  </a:srgbClr>
                </a:solidFill>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spcBef>
                <a:spcPts val="0"/>
              </a:spcBef>
              <a:spcAft>
                <a:spcPts val="0"/>
              </a:spcAft>
              <a:buClrTx/>
              <a:buSzTx/>
              <a:buFontTx/>
              <a:buAutoNum type="arabicPeriod"/>
              <a:tabLst/>
              <a:defRPr/>
            </a:pPr>
            <a:r>
              <a:rPr kumimoji="0" lang="en-GB" sz="1600" b="1" i="0" u="none" strike="noStrike" kern="1200" cap="none" spc="0" normalizeH="0" baseline="0" noProof="0" dirty="0" err="1">
                <a:ln>
                  <a:noFill/>
                </a:ln>
                <a:solidFill>
                  <a:prstClr val="black"/>
                </a:solidFill>
                <a:effectLst/>
                <a:uLnTx/>
                <a:uFillTx/>
                <a:latin typeface="Calibri"/>
                <a:ea typeface="+mn-ea"/>
                <a:cs typeface="+mn-cs"/>
              </a:rPr>
              <a:t>Gericht</a:t>
            </a:r>
            <a:r>
              <a:rPr kumimoji="0" lang="en-GB" sz="1600" b="1" i="0" u="none" strike="noStrike" kern="1200" cap="none" spc="0" normalizeH="0" baseline="0" noProof="0" dirty="0">
                <a:ln>
                  <a:noFill/>
                </a:ln>
                <a:solidFill>
                  <a:prstClr val="black"/>
                </a:solidFill>
                <a:effectLst/>
                <a:uLnTx/>
                <a:uFillTx/>
                <a:latin typeface="Calibri"/>
                <a:ea typeface="+mn-ea"/>
                <a:cs typeface="+mn-cs"/>
              </a:rPr>
              <a:t> op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doel</a:t>
            </a:r>
            <a:r>
              <a:rPr kumimoji="0" lang="en-GB" sz="1600" b="1" i="0" u="none" strike="noStrike" kern="1200" cap="none" spc="0" normalizeH="0" baseline="0" noProof="0" dirty="0">
                <a:ln>
                  <a:noFill/>
                </a:ln>
                <a:solidFill>
                  <a:prstClr val="black"/>
                </a:solidFill>
                <a:effectLst/>
                <a:uLnTx/>
                <a:uFillTx/>
                <a:latin typeface="Calibri"/>
                <a:ea typeface="+mn-ea"/>
                <a:cs typeface="+mn-cs"/>
              </a:rPr>
              <a:t> in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toekomst</a:t>
            </a:r>
            <a:r>
              <a:rPr kumimoji="0" lang="en-GB" sz="1600" b="0" i="0" u="none" strike="noStrike" kern="1200" cap="none" spc="0" normalizeH="0" baseline="0" noProof="0" dirty="0">
                <a:ln>
                  <a:noFill/>
                </a:ln>
                <a:solidFill>
                  <a:prstClr val="black"/>
                </a:solidFill>
                <a:effectLst/>
                <a:uLnTx/>
                <a:uFillTx/>
                <a:latin typeface="Calibri"/>
                <a:ea typeface="+mn-ea"/>
                <a:cs typeface="+mn-cs"/>
              </a:rPr>
              <a:t>.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aanpak</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maakt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gebruik</a:t>
            </a:r>
            <a:r>
              <a:rPr kumimoji="0" lang="en-GB" sz="1600" b="0" i="0" u="none" strike="noStrike" kern="1200" cap="none" spc="0" normalizeH="0" baseline="0" noProof="0" dirty="0">
                <a:ln>
                  <a:noFill/>
                </a:ln>
                <a:solidFill>
                  <a:prstClr val="black"/>
                </a:solidFill>
                <a:effectLst/>
                <a:uLnTx/>
                <a:uFillTx/>
                <a:latin typeface="Calibri"/>
                <a:ea typeface="+mn-ea"/>
                <a:cs typeface="+mn-cs"/>
              </a:rPr>
              <a:t> van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gestructureerde</a:t>
            </a:r>
            <a:r>
              <a:rPr kumimoji="0" lang="en-GB" sz="1600" b="0" i="0" u="none" strike="noStrike" kern="1200" cap="none" spc="0" normalizeH="0" baseline="0" noProof="0" dirty="0">
                <a:ln>
                  <a:noFill/>
                </a:ln>
                <a:solidFill>
                  <a:prstClr val="black"/>
                </a:solidFill>
                <a:effectLst/>
                <a:uLnTx/>
                <a:uFillTx/>
                <a:latin typeface="Calibri"/>
                <a:ea typeface="+mn-ea"/>
                <a:cs typeface="+mn-cs"/>
              </a:rPr>
              <a:t> roadmap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methode</a:t>
            </a:r>
            <a:r>
              <a:rPr kumimoji="0" lang="en-GB" sz="1600" b="0" i="0" u="none" strike="noStrike" kern="1200" cap="none" spc="0" normalizeH="0" baseline="0" noProof="0" dirty="0">
                <a:ln>
                  <a:noFill/>
                </a:ln>
                <a:solidFill>
                  <a:prstClr val="black"/>
                </a:solidFill>
                <a:effectLst/>
                <a:uLnTx/>
                <a:uFillTx/>
                <a:latin typeface="Calibri"/>
                <a:ea typeface="+mn-ea"/>
                <a:cs typeface="+mn-cs"/>
              </a:rPr>
              <a:t> om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gericht</a:t>
            </a:r>
            <a:r>
              <a:rPr kumimoji="0" lang="en-GB" sz="1600" b="0" i="0" u="none" strike="noStrike" kern="1200" cap="none" spc="0" normalizeH="0" baseline="0" noProof="0" dirty="0">
                <a:ln>
                  <a:noFill/>
                </a:ln>
                <a:solidFill>
                  <a:prstClr val="black"/>
                </a:solidFill>
                <a:effectLst/>
                <a:uLnTx/>
                <a:uFillTx/>
                <a:latin typeface="Calibri"/>
                <a:ea typeface="+mn-ea"/>
                <a:cs typeface="+mn-cs"/>
              </a:rPr>
              <a:t> toe te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werken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naar</a:t>
            </a:r>
            <a:r>
              <a:rPr kumimoji="0" lang="en-GB" sz="1600" b="0" i="0" u="none" strike="noStrike" kern="1200" cap="none" spc="0" normalizeH="0" baseline="0" noProof="0" dirty="0">
                <a:ln>
                  <a:noFill/>
                </a:ln>
                <a:solidFill>
                  <a:prstClr val="black"/>
                </a:solidFill>
                <a:effectLst/>
                <a:uLnTx/>
                <a:uFillTx/>
                <a:latin typeface="Calibri"/>
                <a:ea typeface="+mn-ea"/>
                <a:cs typeface="+mn-cs"/>
              </a:rPr>
              <a:t>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gewenste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toekomst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backcasting</a:t>
            </a:r>
            <a:r>
              <a:rPr kumimoji="0" lang="en-GB" sz="16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457200" rtl="0" eaLnBrk="1" fontAlgn="auto" latinLnBrk="0" hangingPunct="1">
              <a:lnSpc>
                <a:spcPct val="150000"/>
              </a:lnSpc>
              <a:spcBef>
                <a:spcPts val="0"/>
              </a:spcBef>
              <a:spcAft>
                <a:spcPts val="0"/>
              </a:spcAft>
              <a:buClrTx/>
              <a:buSzTx/>
              <a:buFontTx/>
              <a:buAutoNum type="arabicPeriod"/>
              <a:tabLst/>
              <a:defRPr/>
            </a:pPr>
            <a:endParaRPr kumimoji="0" lang="en-GB" sz="8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spcBef>
                <a:spcPts val="0"/>
              </a:spcBef>
              <a:spcAft>
                <a:spcPts val="0"/>
              </a:spcAft>
              <a:buClrTx/>
              <a:buSzTx/>
              <a:buFontTx/>
              <a:buAutoNum type="arabicPeriod"/>
              <a:tabLst/>
              <a:defRPr/>
            </a:pPr>
            <a:r>
              <a:rPr kumimoji="0" lang="en-GB" sz="1600" b="1" i="0" u="none" strike="noStrike" kern="1200" cap="none" spc="0" normalizeH="0" baseline="0" noProof="0" dirty="0" err="1">
                <a:ln>
                  <a:noFill/>
                </a:ln>
                <a:solidFill>
                  <a:prstClr val="black"/>
                </a:solidFill>
                <a:effectLst/>
                <a:uLnTx/>
                <a:uFillTx/>
                <a:latin typeface="Calibri"/>
                <a:ea typeface="+mn-ea"/>
                <a:cs typeface="+mn-cs"/>
              </a:rPr>
              <a:t>Mitigatie</a:t>
            </a:r>
            <a:r>
              <a:rPr kumimoji="0" lang="en-GB" sz="1600" b="1" i="0" u="none" strike="noStrike" kern="1200" cap="none" spc="0" normalizeH="0" baseline="0" noProof="0" dirty="0">
                <a:ln>
                  <a:noFill/>
                </a:ln>
                <a:solidFill>
                  <a:prstClr val="black"/>
                </a:solidFill>
                <a:effectLst/>
                <a:uLnTx/>
                <a:uFillTx/>
                <a:latin typeface="Calibri"/>
                <a:ea typeface="+mn-ea"/>
                <a:cs typeface="+mn-cs"/>
              </a:rPr>
              <a:t> –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adaptatie</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Mitigatie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biedt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voorlopig</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perspectief</a:t>
            </a:r>
            <a:r>
              <a:rPr kumimoji="0" lang="en-GB" sz="1600" b="0" i="0" u="none" strike="noStrike" kern="1200" cap="none" spc="0" normalizeH="0" baseline="0" noProof="0" dirty="0">
                <a:ln>
                  <a:noFill/>
                </a:ln>
                <a:solidFill>
                  <a:prstClr val="black"/>
                </a:solidFill>
                <a:effectLst/>
                <a:uLnTx/>
                <a:uFillTx/>
                <a:latin typeface="Calibri"/>
                <a:ea typeface="+mn-ea"/>
                <a:cs typeface="+mn-cs"/>
              </a:rPr>
              <a:t>, maar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tegelijk</a:t>
            </a:r>
            <a:r>
              <a:rPr lang="en-GB" sz="1600" dirty="0" err="1">
                <a:solidFill>
                  <a:prstClr val="black"/>
                </a:solidFill>
                <a:latin typeface="Calibri"/>
              </a:rPr>
              <a:t>ertijd</a:t>
            </a:r>
            <a:r>
              <a:rPr lang="en-GB" sz="1600" dirty="0">
                <a:solidFill>
                  <a:prstClr val="black"/>
                </a:solidFill>
                <a:latin typeface="Calibri"/>
              </a:rPr>
              <a:t> </a:t>
            </a:r>
            <a:r>
              <a:rPr lang="en-GB" sz="1600" dirty="0" err="1">
                <a:solidFill>
                  <a:prstClr val="black"/>
                </a:solidFill>
                <a:latin typeface="Calibri"/>
              </a:rPr>
              <a:t>inzetten</a:t>
            </a:r>
            <a:r>
              <a:rPr lang="en-GB" sz="1600" dirty="0">
                <a:solidFill>
                  <a:prstClr val="black"/>
                </a:solidFill>
                <a:latin typeface="Calibri"/>
              </a:rPr>
              <a:t> op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adaptatie</a:t>
            </a:r>
            <a:r>
              <a:rPr kumimoji="0" lang="en-GB" sz="1600" b="0" i="0" u="none" strike="noStrike" kern="1200" cap="none" spc="0" normalizeH="0" baseline="0" noProof="0" dirty="0">
                <a:ln>
                  <a:noFill/>
                </a:ln>
                <a:solidFill>
                  <a:prstClr val="black"/>
                </a:solidFill>
                <a:effectLst/>
                <a:uLnTx/>
                <a:uFillTx/>
                <a:latin typeface="Calibri"/>
                <a:ea typeface="+mn-ea"/>
                <a:cs typeface="+mn-cs"/>
              </a:rPr>
              <a:t> (be prepared!);</a:t>
            </a:r>
          </a:p>
          <a:p>
            <a:pPr marL="342900" marR="0" lvl="0" indent="-342900" algn="l" defTabSz="457200" rtl="0" eaLnBrk="1" fontAlgn="auto" latinLnBrk="0" hangingPunct="1">
              <a:lnSpc>
                <a:spcPct val="150000"/>
              </a:lnSpc>
              <a:spcBef>
                <a:spcPts val="0"/>
              </a:spcBef>
              <a:spcAft>
                <a:spcPts val="0"/>
              </a:spcAft>
              <a:buClrTx/>
              <a:buSzTx/>
              <a:buFontTx/>
              <a:buAutoNum type="arabicPeriod"/>
              <a:tabLst/>
              <a:defRPr/>
            </a:pPr>
            <a:endParaRPr kumimoji="0" lang="en-GB" sz="8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spcBef>
                <a:spcPts val="0"/>
              </a:spcBef>
              <a:spcAft>
                <a:spcPts val="0"/>
              </a:spcAft>
              <a:buClrTx/>
              <a:buSzTx/>
              <a:buFontTx/>
              <a:buAutoNum type="arabicPeriod"/>
              <a:tabLst/>
              <a:defRPr/>
            </a:pPr>
            <a:r>
              <a:rPr kumimoji="0" lang="en-GB" sz="1600" b="1" i="0" u="none" strike="noStrike" kern="1200" cap="none" spc="0" normalizeH="0" baseline="0" noProof="0" dirty="0" err="1">
                <a:ln>
                  <a:noFill/>
                </a:ln>
                <a:solidFill>
                  <a:prstClr val="black"/>
                </a:solidFill>
                <a:effectLst/>
                <a:uLnTx/>
                <a:uFillTx/>
                <a:latin typeface="Calibri"/>
                <a:ea typeface="+mn-ea"/>
                <a:cs typeface="+mn-cs"/>
              </a:rPr>
              <a:t>Gebieds</a:t>
            </a:r>
            <a:r>
              <a:rPr kumimoji="0" lang="en-GB" sz="1600" b="1" i="0" u="none" strike="noStrike" kern="1200" cap="none" spc="0" normalizeH="0" baseline="0" noProof="0" dirty="0">
                <a:ln>
                  <a:noFill/>
                </a:ln>
                <a:solidFill>
                  <a:prstClr val="black"/>
                </a:solidFill>
                <a:effectLst/>
                <a:uLnTx/>
                <a:uFillTx/>
                <a:latin typeface="Calibri"/>
                <a:ea typeface="+mn-ea"/>
                <a:cs typeface="+mn-cs"/>
              </a:rPr>
              <a:t>- en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bedrijfspecifiek</a:t>
            </a:r>
            <a:r>
              <a:rPr kumimoji="0" lang="en-GB" sz="1600" b="0" i="0" u="none" strike="noStrike" kern="1200" cap="none" spc="0" normalizeH="0" baseline="0" noProof="0" dirty="0">
                <a:ln>
                  <a:noFill/>
                </a:ln>
                <a:solidFill>
                  <a:prstClr val="black"/>
                </a:solidFill>
                <a:effectLst/>
                <a:uLnTx/>
                <a:uFillTx/>
                <a:latin typeface="Calibri"/>
                <a:ea typeface="+mn-ea"/>
                <a:cs typeface="+mn-cs"/>
              </a:rPr>
              <a:t>.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aanpak</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gaat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uit</a:t>
            </a:r>
            <a:r>
              <a:rPr kumimoji="0" lang="en-GB" sz="1600" b="0" i="0" u="none" strike="noStrike" kern="1200" cap="none" spc="0" normalizeH="0" baseline="0" noProof="0" dirty="0">
                <a:ln>
                  <a:noFill/>
                </a:ln>
                <a:solidFill>
                  <a:prstClr val="black"/>
                </a:solidFill>
                <a:effectLst/>
                <a:uLnTx/>
                <a:uFillTx/>
                <a:latin typeface="Calibri"/>
                <a:ea typeface="+mn-ea"/>
                <a:cs typeface="+mn-cs"/>
              </a:rPr>
              <a:t> van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maatwerk</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voor</a:t>
            </a:r>
            <a:r>
              <a:rPr kumimoji="0" lang="en-GB" sz="1600" b="0" i="0" u="none" strike="noStrike" kern="1200" cap="none" spc="0" normalizeH="0" baseline="0" noProof="0" dirty="0">
                <a:ln>
                  <a:noFill/>
                </a:ln>
                <a:solidFill>
                  <a:prstClr val="black"/>
                </a:solidFill>
                <a:effectLst/>
                <a:uLnTx/>
                <a:uFillTx/>
                <a:latin typeface="Calibri"/>
                <a:ea typeface="+mn-ea"/>
                <a:cs typeface="+mn-cs"/>
              </a:rPr>
              <a:t> de diverse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gebieden</a:t>
            </a:r>
            <a:r>
              <a:rPr kumimoji="0" lang="en-GB" sz="1600" b="0" i="0" u="none" strike="noStrike" kern="1200" cap="none" spc="0" normalizeH="0" baseline="0" noProof="0" dirty="0">
                <a:ln>
                  <a:noFill/>
                </a:ln>
                <a:solidFill>
                  <a:prstClr val="black"/>
                </a:solidFill>
                <a:effectLst/>
                <a:uLnTx/>
                <a:uFillTx/>
                <a:latin typeface="Calibri"/>
                <a:ea typeface="+mn-ea"/>
                <a:cs typeface="+mn-cs"/>
              </a:rPr>
              <a:t> en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omstandigheden</a:t>
            </a:r>
            <a:r>
              <a:rPr kumimoji="0" lang="en-GB" sz="1600" b="0" i="0" u="none" strike="noStrike" kern="1200" cap="none" spc="0" normalizeH="0" baseline="0" noProof="0" dirty="0">
                <a:ln>
                  <a:noFill/>
                </a:ln>
                <a:solidFill>
                  <a:prstClr val="black"/>
                </a:solidFill>
                <a:effectLst/>
                <a:uLnTx/>
                <a:uFillTx/>
                <a:latin typeface="Calibri"/>
                <a:ea typeface="+mn-ea"/>
                <a:cs typeface="+mn-cs"/>
              </a:rPr>
              <a:t>,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sociaal-economische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situatie</a:t>
            </a:r>
            <a:r>
              <a:rPr kumimoji="0" lang="en-GB" sz="1600" b="0" i="0" u="none" strike="noStrike" kern="1200" cap="none" spc="0" normalizeH="0" baseline="0" noProof="0" dirty="0">
                <a:ln>
                  <a:noFill/>
                </a:ln>
                <a:solidFill>
                  <a:prstClr val="black"/>
                </a:solidFill>
                <a:effectLst/>
                <a:uLnTx/>
                <a:uFillTx/>
                <a:latin typeface="Calibri"/>
                <a:ea typeface="+mn-ea"/>
                <a:cs typeface="+mn-cs"/>
              </a:rPr>
              <a:t> van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partijen</a:t>
            </a:r>
            <a:r>
              <a:rPr kumimoji="0" lang="en-GB" sz="1600" b="0" i="0" u="none" strike="noStrike" kern="1200" cap="none" spc="0" normalizeH="0" baseline="0" noProof="0" dirty="0">
                <a:ln>
                  <a:noFill/>
                </a:ln>
                <a:solidFill>
                  <a:prstClr val="black"/>
                </a:solidFill>
                <a:effectLst/>
                <a:uLnTx/>
                <a:uFillTx/>
                <a:latin typeface="Calibri"/>
                <a:ea typeface="+mn-ea"/>
                <a:cs typeface="+mn-cs"/>
              </a:rPr>
              <a:t> en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emotie</a:t>
            </a:r>
            <a:r>
              <a:rPr kumimoji="0" lang="en-GB" sz="1600" b="0" i="0" u="none" strike="noStrike" kern="1200" cap="none" spc="0" normalizeH="0" baseline="0" noProof="0" dirty="0">
                <a:ln>
                  <a:noFill/>
                </a:ln>
                <a:solidFill>
                  <a:prstClr val="black"/>
                </a:solidFill>
                <a:effectLst/>
                <a:uLnTx/>
                <a:uFillTx/>
                <a:latin typeface="Calibri"/>
                <a:ea typeface="+mn-ea"/>
                <a:cs typeface="+mn-cs"/>
              </a:rPr>
              <a:t> van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ondernemers</a:t>
            </a:r>
            <a:r>
              <a:rPr kumimoji="0" lang="en-GB" sz="1600" b="0" i="0" u="none" strike="noStrike" kern="1200" cap="none" spc="0" normalizeH="0" baseline="0" noProof="0" dirty="0">
                <a:ln>
                  <a:noFill/>
                </a:ln>
                <a:solidFill>
                  <a:prstClr val="black"/>
                </a:solidFill>
                <a:effectLst/>
                <a:uLnTx/>
                <a:uFillTx/>
                <a:latin typeface="Calibri"/>
                <a:ea typeface="+mn-ea"/>
                <a:cs typeface="+mn-cs"/>
              </a:rPr>
              <a:t> /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beheerders</a:t>
            </a:r>
            <a:r>
              <a:rPr lang="en-GB" sz="1600" dirty="0">
                <a:solidFill>
                  <a:prstClr val="black"/>
                </a:solidFill>
                <a:latin typeface="Calibri"/>
              </a:rPr>
              <a:t>;</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50000"/>
              </a:lnSpc>
              <a:spcBef>
                <a:spcPts val="0"/>
              </a:spcBef>
              <a:spcAft>
                <a:spcPts val="0"/>
              </a:spcAft>
              <a:buClrTx/>
              <a:buSzTx/>
              <a:buFontTx/>
              <a:buAutoNum type="arabicPeriod"/>
              <a:tabLst/>
              <a:defRPr/>
            </a:pP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spcBef>
                <a:spcPts val="0"/>
              </a:spcBef>
              <a:spcAft>
                <a:spcPts val="0"/>
              </a:spcAft>
              <a:buClrTx/>
              <a:buSzTx/>
              <a:buFontTx/>
              <a:buAutoNum type="arabicPeriod"/>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Bottum up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aanpak</a:t>
            </a:r>
            <a:r>
              <a:rPr kumimoji="0" lang="en-GB" sz="1600" b="1" i="0" u="none" strike="noStrike" kern="1200" cap="none" spc="0" normalizeH="0" baseline="0" noProof="0" dirty="0">
                <a:ln>
                  <a:noFill/>
                </a:ln>
                <a:solidFill>
                  <a:prstClr val="black"/>
                </a:solidFill>
                <a:effectLst/>
                <a:uLnTx/>
                <a:uFillTx/>
                <a:latin typeface="Calibri"/>
                <a:ea typeface="+mn-ea"/>
                <a:cs typeface="+mn-cs"/>
              </a:rPr>
              <a:t> en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gericht</a:t>
            </a:r>
            <a:r>
              <a:rPr kumimoji="0" lang="en-GB" sz="1600" b="1" i="0" u="none" strike="noStrike" kern="1200" cap="none" spc="0" normalizeH="0" baseline="0" noProof="0" dirty="0">
                <a:ln>
                  <a:noFill/>
                </a:ln>
                <a:solidFill>
                  <a:prstClr val="black"/>
                </a:solidFill>
                <a:effectLst/>
                <a:uLnTx/>
                <a:uFillTx/>
                <a:latin typeface="Calibri"/>
                <a:ea typeface="+mn-ea"/>
                <a:cs typeface="+mn-cs"/>
              </a:rPr>
              <a:t> op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energie</a:t>
            </a:r>
            <a:r>
              <a:rPr kumimoji="0" lang="en-GB" sz="1600" b="0" i="0" u="none" strike="noStrike" kern="1200" cap="none" spc="0" normalizeH="0" baseline="0" noProof="0" dirty="0">
                <a:ln>
                  <a:noFill/>
                </a:ln>
                <a:solidFill>
                  <a:prstClr val="black"/>
                </a:solidFill>
                <a:effectLst/>
                <a:uLnTx/>
                <a:uFillTx/>
                <a:latin typeface="Calibri"/>
                <a:ea typeface="+mn-ea"/>
                <a:cs typeface="+mn-cs"/>
              </a:rPr>
              <a:t>.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aanpak</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wordt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voor</a:t>
            </a:r>
            <a:r>
              <a:rPr kumimoji="0" lang="en-GB" sz="1600" b="0" i="0" u="none" strike="noStrike" kern="1200" cap="none" spc="0" normalizeH="0" baseline="0" noProof="0" dirty="0">
                <a:ln>
                  <a:noFill/>
                </a:ln>
                <a:solidFill>
                  <a:prstClr val="black"/>
                </a:solidFill>
                <a:effectLst/>
                <a:uLnTx/>
                <a:uFillTx/>
                <a:latin typeface="Calibri"/>
                <a:ea typeface="+mn-ea"/>
                <a:cs typeface="+mn-cs"/>
              </a:rPr>
              <a:t> en door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partijen</a:t>
            </a:r>
            <a:r>
              <a:rPr kumimoji="0" lang="en-GB" sz="1600" b="0" i="0" u="none" strike="noStrike" kern="1200" cap="none" spc="0" normalizeH="0" baseline="0" noProof="0" dirty="0">
                <a:ln>
                  <a:noFill/>
                </a:ln>
                <a:solidFill>
                  <a:prstClr val="black"/>
                </a:solidFill>
                <a:effectLst/>
                <a:uLnTx/>
                <a:uFillTx/>
                <a:latin typeface="Calibri"/>
                <a:ea typeface="+mn-ea"/>
                <a:cs typeface="+mn-cs"/>
              </a:rPr>
              <a:t> en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mensen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uit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gebied</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uitgevoerd</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vanuit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positieve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insteek</a:t>
            </a:r>
            <a:r>
              <a:rPr lang="en-GB" sz="1600" dirty="0">
                <a:solidFill>
                  <a:prstClr val="black"/>
                </a:solidFill>
                <a:latin typeface="Calibri"/>
              </a:rPr>
              <a:t>;</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50000"/>
              </a:lnSpc>
              <a:spcBef>
                <a:spcPts val="0"/>
              </a:spcBef>
              <a:spcAft>
                <a:spcPts val="0"/>
              </a:spcAft>
              <a:buClrTx/>
              <a:buSzTx/>
              <a:buFontTx/>
              <a:buAutoNum type="arabicPeriod"/>
              <a:tabLst/>
              <a:defRPr/>
            </a:pP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spcBef>
                <a:spcPts val="0"/>
              </a:spcBef>
              <a:spcAft>
                <a:spcPts val="0"/>
              </a:spcAft>
              <a:buClrTx/>
              <a:buSzTx/>
              <a:buFontTx/>
              <a:buAutoNum type="arabicPeriod"/>
              <a:tabLst/>
              <a:defRPr/>
            </a:pPr>
            <a:r>
              <a:rPr kumimoji="0" lang="en-GB" sz="1600" b="1" i="0" u="none" strike="noStrike" kern="1200" cap="none" spc="0" normalizeH="0" baseline="0" noProof="0" dirty="0" err="1">
                <a:ln>
                  <a:noFill/>
                </a:ln>
                <a:solidFill>
                  <a:prstClr val="black"/>
                </a:solidFill>
                <a:effectLst/>
                <a:uLnTx/>
                <a:uFillTx/>
                <a:latin typeface="Calibri"/>
                <a:ea typeface="+mn-ea"/>
                <a:cs typeface="+mn-cs"/>
              </a:rPr>
              <a:t>Koppeling</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kennis</a:t>
            </a:r>
            <a:r>
              <a:rPr kumimoji="0" lang="en-GB" sz="1600" b="1" i="0" u="none" strike="noStrike" kern="1200" cap="none" spc="0" normalizeH="0" baseline="0" noProof="0" dirty="0">
                <a:ln>
                  <a:noFill/>
                </a:ln>
                <a:solidFill>
                  <a:prstClr val="black"/>
                </a:solidFill>
                <a:effectLst/>
                <a:uLnTx/>
                <a:uFillTx/>
                <a:latin typeface="Calibri"/>
                <a:ea typeface="+mn-ea"/>
                <a:cs typeface="+mn-cs"/>
              </a:rPr>
              <a:t> –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praktijk</a:t>
            </a:r>
            <a:r>
              <a:rPr kumimoji="0" lang="en-GB" sz="1600" b="0" i="0" u="none" strike="noStrike" kern="1200" cap="none" spc="0" normalizeH="0" baseline="0" noProof="0" dirty="0">
                <a:ln>
                  <a:noFill/>
                </a:ln>
                <a:solidFill>
                  <a:prstClr val="black"/>
                </a:solidFill>
                <a:effectLst/>
                <a:uLnTx/>
                <a:uFillTx/>
                <a:latin typeface="Calibri"/>
                <a:ea typeface="+mn-ea"/>
                <a:cs typeface="+mn-cs"/>
              </a:rPr>
              <a:t>. In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aanpak</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koppelen</a:t>
            </a:r>
            <a:r>
              <a:rPr kumimoji="0" lang="en-GB" sz="1600" b="0" i="0" u="none" strike="noStrike" kern="1200" cap="none" spc="0" normalizeH="0" baseline="0" noProof="0" dirty="0">
                <a:ln>
                  <a:noFill/>
                </a:ln>
                <a:solidFill>
                  <a:prstClr val="black"/>
                </a:solidFill>
                <a:effectLst/>
                <a:uLnTx/>
                <a:uFillTx/>
                <a:latin typeface="Calibri"/>
                <a:ea typeface="+mn-ea"/>
                <a:cs typeface="+mn-cs"/>
              </a:rPr>
              <a:t> we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kennisontwikkeling</a:t>
            </a:r>
            <a:r>
              <a:rPr kumimoji="0" lang="en-GB" sz="1600" b="0" i="0" u="none" strike="noStrike" kern="1200" cap="none" spc="0" normalizeH="0" baseline="0" noProof="0" dirty="0">
                <a:ln>
                  <a:noFill/>
                </a:ln>
                <a:solidFill>
                  <a:prstClr val="black"/>
                </a:solidFill>
                <a:effectLst/>
                <a:uLnTx/>
                <a:uFillTx/>
                <a:latin typeface="Calibri"/>
                <a:ea typeface="+mn-ea"/>
                <a:cs typeface="+mn-cs"/>
              </a:rPr>
              <a:t> aan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praktijk</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vanuit</a:t>
            </a:r>
            <a:r>
              <a:rPr kumimoji="0" lang="en-GB" sz="1600" b="0" i="0" u="none" strike="noStrike" kern="1200" cap="none" spc="0" normalizeH="0" baseline="0" noProof="0" dirty="0">
                <a:ln>
                  <a:noFill/>
                </a:ln>
                <a:solidFill>
                  <a:prstClr val="black"/>
                </a:solidFill>
                <a:effectLst/>
                <a:uLnTx/>
                <a:uFillTx/>
                <a:latin typeface="Calibri"/>
                <a:ea typeface="+mn-ea"/>
                <a:cs typeface="+mn-cs"/>
              </a:rPr>
              <a:t>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insteek</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leren</a:t>
            </a:r>
            <a:r>
              <a:rPr kumimoji="0" lang="en-GB" sz="1600" b="0" i="0" u="none" strike="noStrike" kern="1200" cap="none" spc="0" normalizeH="0" baseline="0" noProof="0" dirty="0">
                <a:ln>
                  <a:noFill/>
                </a:ln>
                <a:solidFill>
                  <a:prstClr val="black"/>
                </a:solidFill>
                <a:effectLst/>
                <a:uLnTx/>
                <a:uFillTx/>
                <a:latin typeface="Calibri"/>
                <a:ea typeface="+mn-ea"/>
                <a:cs typeface="+mn-cs"/>
              </a:rPr>
              <a:t> door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doen</a:t>
            </a:r>
            <a:r>
              <a:rPr kumimoji="0" lang="en-GB" sz="16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457200" rtl="0" eaLnBrk="1" fontAlgn="auto" latinLnBrk="0" hangingPunct="1">
              <a:lnSpc>
                <a:spcPct val="150000"/>
              </a:lnSpc>
              <a:spcBef>
                <a:spcPts val="0"/>
              </a:spcBef>
              <a:spcAft>
                <a:spcPts val="0"/>
              </a:spcAft>
              <a:buClrTx/>
              <a:buSzTx/>
              <a:buFontTx/>
              <a:buAutoNum type="arabicPeriod"/>
              <a:tabLst/>
              <a:defRPr/>
            </a:pP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spcBef>
                <a:spcPts val="0"/>
              </a:spcBef>
              <a:spcAft>
                <a:spcPts val="0"/>
              </a:spcAft>
              <a:buClrTx/>
              <a:buSzTx/>
              <a:buFontTx/>
              <a:buAutoNum type="arabicPeriod"/>
              <a:tabLst/>
              <a:defRPr/>
            </a:pPr>
            <a:r>
              <a:rPr kumimoji="0" lang="en-GB" sz="1600" b="1" i="0" u="none" strike="noStrike" kern="1200" cap="none" spc="0" normalizeH="0" baseline="0" noProof="0" dirty="0" err="1">
                <a:ln>
                  <a:noFill/>
                </a:ln>
                <a:solidFill>
                  <a:prstClr val="black"/>
                </a:solidFill>
                <a:effectLst/>
                <a:uLnTx/>
                <a:uFillTx/>
                <a:latin typeface="Calibri"/>
                <a:ea typeface="+mn-ea"/>
                <a:cs typeface="+mn-cs"/>
              </a:rPr>
              <a:t>Faciliterende</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overheid</a:t>
            </a:r>
            <a:r>
              <a:rPr kumimoji="0" lang="en-GB" sz="1600" b="0" i="0" u="none" strike="noStrike" kern="1200" cap="none" spc="0" normalizeH="0" baseline="0" noProof="0" dirty="0">
                <a:ln>
                  <a:noFill/>
                </a:ln>
                <a:solidFill>
                  <a:prstClr val="black"/>
                </a:solidFill>
                <a:effectLst/>
                <a:uLnTx/>
                <a:uFillTx/>
                <a:latin typeface="Calibri"/>
                <a:ea typeface="+mn-ea"/>
                <a:cs typeface="+mn-cs"/>
              </a:rPr>
              <a:t>.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overheid</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faciliteert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uitwisseling</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overzicht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kennis</a:t>
            </a:r>
            <a:r>
              <a:rPr lang="en-GB" sz="1600" dirty="0">
                <a:solidFill>
                  <a:prstClr val="black"/>
                </a:solidFill>
                <a:latin typeface="Calibri"/>
              </a:rPr>
              <a: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stimuleert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initiatieven</a:t>
            </a:r>
            <a:r>
              <a:rPr kumimoji="0" lang="en-GB" sz="1600" b="0" i="0" u="none" strike="noStrike" kern="1200" cap="none" spc="0" normalizeH="0" baseline="0" noProof="0" dirty="0">
                <a:ln>
                  <a:noFill/>
                </a:ln>
                <a:solidFill>
                  <a:prstClr val="black"/>
                </a:solidFill>
                <a:effectLst/>
                <a:uLnTx/>
                <a:uFillTx/>
                <a:latin typeface="Calibri"/>
                <a:ea typeface="+mn-ea"/>
                <a:cs typeface="+mn-cs"/>
              </a:rPr>
              <a:t> en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vraagt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aandacht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voor</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meekoppelkansen</a:t>
            </a:r>
            <a:r>
              <a:rPr kumimoji="0" lang="en-GB"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28" name="AutoShape 13" descr="data:image/png;base64,iVBORw0KGgoAAAANSUhEUgAAABQAAAAUCAYAAACNiR0NAAAAAXNSR0IB2cksfwAAAAlwSFlzAAAOxAAADsQBlSsOGwAAAHFJREFUOI3t1KENwDAMBMAHkTxEYHg36CCdJl4jm2SBbFBa2CGeFdVqqBNU5ZFlcHr0AZMT3kNEdAQiqQaKiB7MOSK5sBMNVQpIqjWMSNiwuxtWFFjDmVngAhf4M/BEcyM3rh4kqVWKTZAn3cB+H6N5ANDLIA/wVpxUAAAAAElFTkSuQmCC"/>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AutoShape 14" descr="data:image/png;base64,iVBORw0KGgoAAAANSUhEUgAAABQAAAAUCAYAAACNiR0NAAAAAXNSR0IB2cksfwAAAAlwSFlzAAAOxAAADsQBlSsOGwAAAGZJREFUOI3t1LENgDAMBMAvLP0oWYS98ABmp6zBKN/RQBQoKGIqlG9sWdbJlQ0fx66GpGcgSd5Akr5JaxnEKoAgIcnbhQXAkrgwzmqvWwOZ4AQn+DOwJpD9CUryINsLGsntwfaDbA4UQBrHRWb9Bw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AutoShape 15" descr="data:image/png;base64,iVBORw0KGgoAAAANSUhEUgAAABQAAAAUCAYAAACNiR0NAAAAAXNSR0IB2cksfwAAAAlwSFlzAAAOxAAADsQBlSsOGwAAAHJJREFUOI1jYaAyYIEx2NnZGygx6OfPnw1wA9nZ2Rt6G2Pr1VVkyDLswNHLDD3TtjD8/PmzAe5CdRUZBhcHA7Jd2DNtCwPchdQEowaOGjhq4DAz8MDRy2QbcvPOE1QDf/782dAzbQu8CCIHoBSwyAKUAgAHNSSfyRwghQ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5165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kstvak 4"/>
          <p:cNvSpPr txBox="1"/>
          <p:nvPr/>
        </p:nvSpPr>
        <p:spPr>
          <a:xfrm>
            <a:off x="193040" y="261556"/>
            <a:ext cx="63837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3CADB2"/>
                </a:solidFill>
                <a:effectLst/>
                <a:uLnTx/>
                <a:uFillTx/>
                <a:latin typeface="Impact"/>
                <a:ea typeface="+mn-ea"/>
                <a:cs typeface="Impact"/>
              </a:rPr>
              <a:t>Aanpak </a:t>
            </a:r>
            <a:r>
              <a:rPr kumimoji="0" lang="nl-NL" sz="1800" b="0" i="0" u="none" strike="noStrike" kern="1200" cap="none" spc="0" normalizeH="0" baseline="0" noProof="0" dirty="0">
                <a:ln>
                  <a:noFill/>
                </a:ln>
                <a:solidFill>
                  <a:srgbClr val="3CADB2"/>
                </a:solidFill>
                <a:effectLst/>
                <a:uLnTx/>
                <a:uFillTx/>
                <a:latin typeface="Impact"/>
                <a:ea typeface="+mn-ea"/>
                <a:cs typeface="Impact"/>
              </a:rPr>
              <a:t>SAMENGEVAT</a:t>
            </a:r>
            <a:endParaRPr kumimoji="0" lang="nl-NL" sz="2800" b="0" i="0" u="none" strike="noStrike" kern="1200" cap="none" spc="0" normalizeH="0" baseline="0" noProof="0" dirty="0">
              <a:ln>
                <a:noFill/>
              </a:ln>
              <a:solidFill>
                <a:srgbClr val="3CADB2"/>
              </a:solidFill>
              <a:effectLst/>
              <a:uLnTx/>
              <a:uFillTx/>
              <a:latin typeface="Impact"/>
              <a:ea typeface="+mn-ea"/>
              <a:cs typeface="Impact"/>
            </a:endParaRPr>
          </a:p>
        </p:txBody>
      </p:sp>
      <p:sp>
        <p:nvSpPr>
          <p:cNvPr id="11" name="Tekstvak 10"/>
          <p:cNvSpPr txBox="1"/>
          <p:nvPr/>
        </p:nvSpPr>
        <p:spPr>
          <a:xfrm>
            <a:off x="4114800" y="838930"/>
            <a:ext cx="4886960" cy="5016758"/>
          </a:xfrm>
          <a:prstGeom prst="rect">
            <a:avLst/>
          </a:prstGeom>
          <a:noFill/>
        </p:spPr>
        <p:txBody>
          <a:bodyPr wrap="square" rtlCol="0">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We </a:t>
            </a:r>
            <a:r>
              <a:rPr kumimoji="0" lang="nl-NL" sz="1600" b="0" i="0" u="none" strike="noStrike" kern="1200" cap="none" spc="0" normalizeH="0" baseline="0" noProof="0" dirty="0">
                <a:ln>
                  <a:noFill/>
                </a:ln>
                <a:solidFill>
                  <a:prstClr val="black"/>
                </a:solidFill>
                <a:effectLst/>
                <a:uLnTx/>
                <a:uFillTx/>
                <a:latin typeface="Calibri"/>
                <a:ea typeface="+mn-ea"/>
                <a:cs typeface="+mn-cs"/>
              </a:rPr>
              <a:t>werken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vanuit</a:t>
            </a:r>
            <a:r>
              <a:rPr kumimoji="0" lang="en-GB" sz="1600" b="0" i="0" u="none" strike="noStrike" kern="1200" cap="none" spc="0" normalizeH="0" baseline="0" noProof="0" dirty="0">
                <a:ln>
                  <a:noFill/>
                </a:ln>
                <a:solidFill>
                  <a:prstClr val="black"/>
                </a:solidFill>
                <a:effectLst/>
                <a:uLnTx/>
                <a:uFillTx/>
                <a:latin typeface="Calibri"/>
                <a:ea typeface="+mn-ea"/>
                <a:cs typeface="+mn-cs"/>
              </a:rPr>
              <a:t>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gedeelde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visie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mitigatie</a:t>
            </a:r>
            <a:r>
              <a:rPr kumimoji="0" lang="en-GB" sz="1600" b="1" i="0" u="none" strike="noStrike" kern="1200" cap="none" spc="0" normalizeH="0" baseline="0" noProof="0" dirty="0">
                <a:ln>
                  <a:noFill/>
                </a:ln>
                <a:solidFill>
                  <a:prstClr val="black"/>
                </a:solidFill>
                <a:effectLst/>
                <a:uLnTx/>
                <a:uFillTx/>
                <a:latin typeface="Calibri"/>
                <a:ea typeface="+mn-ea"/>
                <a:cs typeface="+mn-cs"/>
              </a:rPr>
              <a:t> zo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lang</a:t>
            </a:r>
            <a:r>
              <a:rPr kumimoji="0" lang="en-GB" sz="1600" b="1" i="0" u="none" strike="noStrike" kern="1200" cap="none" spc="0" normalizeH="0" baseline="0" noProof="0" dirty="0">
                <a:ln>
                  <a:noFill/>
                </a:ln>
                <a:solidFill>
                  <a:prstClr val="black"/>
                </a:solidFill>
                <a:effectLst/>
                <a:uLnTx/>
                <a:uFillTx/>
                <a:latin typeface="Calibri"/>
                <a:ea typeface="+mn-ea"/>
                <a:cs typeface="+mn-cs"/>
              </a:rPr>
              <a:t> het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kan</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adaptatie</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als</a:t>
            </a:r>
            <a:r>
              <a:rPr kumimoji="0" lang="en-GB" sz="1600" b="1" i="0" u="none" strike="noStrike" kern="1200" cap="none" spc="0" normalizeH="0" baseline="0" noProof="0" dirty="0">
                <a:ln>
                  <a:noFill/>
                </a:ln>
                <a:solidFill>
                  <a:prstClr val="black"/>
                </a:solidFill>
                <a:effectLst/>
                <a:uLnTx/>
                <a:uFillTx/>
                <a:latin typeface="Calibri"/>
                <a:ea typeface="+mn-ea"/>
                <a:cs typeface="+mn-cs"/>
              </a:rPr>
              <a:t> het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moet</a:t>
            </a:r>
            <a:r>
              <a:rPr kumimoji="0" lang="en-GB" sz="1600" b="0" i="0" u="none" strike="noStrike" kern="1200" cap="none" spc="0" normalizeH="0" baseline="0" noProof="0" dirty="0">
                <a:ln>
                  <a:noFill/>
                </a:ln>
                <a:solidFill>
                  <a:prstClr val="black"/>
                </a:solidFill>
                <a:effectLst/>
                <a:uLnTx/>
                <a:uFillTx/>
                <a:latin typeface="Calibri"/>
                <a:ea typeface="+mn-ea"/>
                <a:cs typeface="+mn-cs"/>
              </a:rPr>
              <a:t>” aan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ons</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doel</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a:ln>
                  <a:noFill/>
                </a:ln>
                <a:solidFill>
                  <a:prstClr val="black"/>
                </a:solidFill>
                <a:effectLst/>
                <a:uLnTx/>
                <a:uFillTx/>
                <a:latin typeface="Calibri"/>
                <a:ea typeface="+mn-ea"/>
                <a:cs typeface="+mn-cs"/>
              </a:rPr>
              <a:t>de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kustzone</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toekomstbestendig</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maken</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a:ln>
                  <a:noFill/>
                </a:ln>
                <a:solidFill>
                  <a:prstClr val="black"/>
                </a:solidFill>
                <a:effectLst/>
                <a:uLnTx/>
                <a:uFillTx/>
                <a:latin typeface="Calibri"/>
                <a:ea typeface="+mn-ea"/>
                <a:cs typeface="+mn-cs"/>
              </a:rPr>
              <a:t>door en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voor</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verschillende</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partijen</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a:ln>
                  <a:noFill/>
                </a:ln>
                <a:solidFill>
                  <a:prstClr val="black"/>
                </a:solidFill>
                <a:effectLst/>
                <a:uLnTx/>
                <a:uFillTx/>
                <a:latin typeface="Calibri"/>
                <a:ea typeface="+mn-ea"/>
                <a:cs typeface="+mn-cs"/>
              </a:rPr>
              <a:t>in het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gebied</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uitgaande</a:t>
            </a:r>
            <a:r>
              <a:rPr kumimoji="0" lang="en-GB" sz="1600" b="0" i="0" u="none" strike="noStrike" kern="1200" cap="none" spc="0" normalizeH="0" baseline="0" noProof="0" dirty="0">
                <a:ln>
                  <a:noFill/>
                </a:ln>
                <a:solidFill>
                  <a:prstClr val="black"/>
                </a:solidFill>
                <a:effectLst/>
                <a:uLnTx/>
                <a:uFillTx/>
                <a:latin typeface="Calibri"/>
                <a:ea typeface="+mn-ea"/>
                <a:cs typeface="+mn-cs"/>
              </a:rPr>
              <a:t> van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verschillende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karakteristieken</a:t>
            </a:r>
            <a:r>
              <a:rPr kumimoji="0" lang="en-GB" sz="1600" b="0" i="0" u="none" strike="noStrike" kern="1200" cap="none" spc="0" normalizeH="0" baseline="0" noProof="0" dirty="0">
                <a:ln>
                  <a:noFill/>
                </a:ln>
                <a:solidFill>
                  <a:prstClr val="black"/>
                </a:solidFill>
                <a:effectLst/>
                <a:uLnTx/>
                <a:uFillTx/>
                <a:latin typeface="Calibri"/>
                <a:ea typeface="+mn-ea"/>
                <a:cs typeface="+mn-cs"/>
              </a:rPr>
              <a:t> van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landschappen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gebieden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verschillende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tijdschalen</a:t>
            </a:r>
            <a:r>
              <a:rPr kumimoji="0" lang="en-GB" sz="1600" b="0" i="0" u="none" strike="noStrike" kern="1200" cap="none" spc="0" normalizeH="0" baseline="0" noProof="0" dirty="0">
                <a:ln>
                  <a:noFill/>
                </a:ln>
                <a:solidFill>
                  <a:prstClr val="black"/>
                </a:solidFill>
                <a:effectLst/>
                <a:uLnTx/>
                <a:uFillTx/>
                <a:latin typeface="Calibri"/>
                <a:ea typeface="+mn-ea"/>
                <a:cs typeface="+mn-cs"/>
              </a:rPr>
              <a:t> en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een</a:t>
            </a:r>
            <a:r>
              <a:rPr kumimoji="0" lang="en-GB" sz="1600" b="0" i="0" u="none" strike="noStrike" kern="1200" cap="none" spc="0" normalizeH="0" baseline="0" noProof="0" dirty="0">
                <a:ln>
                  <a:noFill/>
                </a:ln>
                <a:solidFill>
                  <a:prstClr val="black"/>
                </a:solidFill>
                <a:effectLst/>
                <a:uLnTx/>
                <a:uFillTx/>
                <a:latin typeface="Calibri"/>
                <a:ea typeface="+mn-ea"/>
                <a:cs typeface="+mn-cs"/>
              </a:rPr>
              <a:t> bottom-up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proces</a:t>
            </a:r>
            <a:r>
              <a:rPr kumimoji="0" lang="en-GB" sz="1600" b="0" i="0" u="none" strike="noStrike" kern="1200" cap="none" spc="0" normalizeH="0" baseline="0" noProof="0" dirty="0">
                <a:ln>
                  <a:noFill/>
                </a:ln>
                <a:solidFill>
                  <a:prstClr val="black"/>
                </a:solidFill>
                <a:effectLst/>
                <a:uLnTx/>
                <a:uFillTx/>
                <a:latin typeface="Calibri"/>
                <a:ea typeface="+mn-ea"/>
                <a:cs typeface="+mn-cs"/>
              </a:rPr>
              <a:t>).</a:t>
            </a:r>
            <a:br>
              <a:rPr kumimoji="0" lang="en-GB" sz="1600" b="0" i="0" u="none" strike="noStrike" kern="1200" cap="none" spc="0" normalizeH="0" baseline="0" noProof="0" dirty="0">
                <a:ln>
                  <a:noFill/>
                </a:ln>
                <a:solidFill>
                  <a:prstClr val="black"/>
                </a:solidFill>
                <a:effectLst/>
                <a:uLnTx/>
                <a:uFillTx/>
                <a:latin typeface="Calibri"/>
                <a:ea typeface="+mn-ea"/>
                <a:cs typeface="+mn-cs"/>
              </a:rPr>
            </a:b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Om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dat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doel</a:t>
            </a:r>
            <a:r>
              <a:rPr kumimoji="0" lang="en-GB" sz="1600" b="0" i="0" u="none" strike="noStrike" kern="1200" cap="none" spc="0" normalizeH="0" baseline="0" noProof="0" dirty="0">
                <a:ln>
                  <a:noFill/>
                </a:ln>
                <a:solidFill>
                  <a:prstClr val="black"/>
                </a:solidFill>
                <a:effectLst/>
                <a:uLnTx/>
                <a:uFillTx/>
                <a:latin typeface="Calibri"/>
                <a:ea typeface="+mn-ea"/>
                <a:cs typeface="+mn-cs"/>
              </a:rPr>
              <a:t> te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bereiken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doen</a:t>
            </a:r>
            <a:r>
              <a:rPr kumimoji="0" lang="en-GB" sz="1600" b="0" i="0" u="none" strike="noStrike" kern="1200" cap="none" spc="0" normalizeH="0" baseline="0" noProof="0" dirty="0">
                <a:ln>
                  <a:noFill/>
                </a:ln>
                <a:solidFill>
                  <a:prstClr val="black"/>
                </a:solidFill>
                <a:effectLst/>
                <a:uLnTx/>
                <a:uFillTx/>
                <a:latin typeface="Calibri"/>
                <a:ea typeface="+mn-ea"/>
                <a:cs typeface="+mn-cs"/>
              </a:rPr>
              <a:t> we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proefprojecten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fieldlabs</a:t>
            </a:r>
            <a:r>
              <a:rPr kumimoji="0" lang="en-GB" sz="1600" b="0" i="0" u="none" strike="noStrike" kern="1200" cap="none" spc="0" normalizeH="0" baseline="0" noProof="0" dirty="0">
                <a:ln>
                  <a:noFill/>
                </a:ln>
                <a:solidFill>
                  <a:prstClr val="black"/>
                </a:solidFill>
                <a:effectLst/>
                <a:uLnTx/>
                <a:uFillTx/>
                <a:latin typeface="Calibri"/>
                <a:ea typeface="+mn-ea"/>
                <a:cs typeface="+mn-cs"/>
              </a:rPr>
              <a:t>) en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experimenteren</a:t>
            </a:r>
            <a:r>
              <a:rPr kumimoji="0" lang="en-GB" sz="1600" b="0" i="0" u="none" strike="noStrike" kern="1200" cap="none" spc="0" normalizeH="0" baseline="0" noProof="0" dirty="0">
                <a:ln>
                  <a:noFill/>
                </a:ln>
                <a:solidFill>
                  <a:prstClr val="black"/>
                </a:solidFill>
                <a:effectLst/>
                <a:uLnTx/>
                <a:uFillTx/>
                <a:latin typeface="Calibri"/>
                <a:ea typeface="+mn-ea"/>
                <a:cs typeface="+mn-cs"/>
              </a:rPr>
              <a:t> we met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systeem-ingrepen</a:t>
            </a:r>
            <a:r>
              <a:rPr kumimoji="0" lang="en-GB" sz="1600" b="0" i="0" u="none" strike="noStrike" kern="1200" cap="none" spc="0" normalizeH="0" baseline="0" noProof="0" dirty="0">
                <a:ln>
                  <a:noFill/>
                </a:ln>
                <a:solidFill>
                  <a:prstClr val="black"/>
                </a:solidFill>
                <a:effectLst/>
                <a:uLnTx/>
                <a:uFillTx/>
                <a:latin typeface="Calibri"/>
                <a:ea typeface="+mn-ea"/>
                <a:cs typeface="+mn-cs"/>
              </a:rPr>
              <a:t> op het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gebied</a:t>
            </a:r>
            <a:r>
              <a:rPr kumimoji="0" lang="en-GB" sz="1600" b="0" i="0" u="none" strike="noStrike" kern="1200" cap="none" spc="0" normalizeH="0" baseline="0" noProof="0" dirty="0">
                <a:ln>
                  <a:noFill/>
                </a:ln>
                <a:solidFill>
                  <a:prstClr val="black"/>
                </a:solidFill>
                <a:effectLst/>
                <a:uLnTx/>
                <a:uFillTx/>
                <a:latin typeface="Calibri"/>
                <a:ea typeface="+mn-ea"/>
                <a:cs typeface="+mn-cs"/>
              </a:rPr>
              <a:t> van waterbeheer,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landinrichting</a:t>
            </a:r>
            <a:r>
              <a:rPr kumimoji="0" lang="en-GB" sz="1600" b="0" i="0" u="none" strike="noStrike" kern="1200" cap="none" spc="0" normalizeH="0" baseline="0" noProof="0" dirty="0">
                <a:ln>
                  <a:noFill/>
                </a:ln>
                <a:solidFill>
                  <a:prstClr val="black"/>
                </a:solidFill>
                <a:effectLst/>
                <a:uLnTx/>
                <a:uFillTx/>
                <a:latin typeface="Calibri"/>
                <a:ea typeface="+mn-ea"/>
                <a:cs typeface="+mn-cs"/>
              </a:rPr>
              <a:t> en business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modellen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Daarbij</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monitoren</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a:ln>
                  <a:noFill/>
                </a:ln>
                <a:solidFill>
                  <a:prstClr val="black"/>
                </a:solidFill>
                <a:effectLst/>
                <a:uLnTx/>
                <a:uFillTx/>
                <a:latin typeface="Calibri"/>
                <a:ea typeface="+mn-ea"/>
                <a:cs typeface="+mn-cs"/>
              </a:rPr>
              <a:t>we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continu</a:t>
            </a:r>
            <a:r>
              <a:rPr kumimoji="0" lang="en-GB" sz="1600" b="0" i="0" u="none" strike="noStrike" kern="1200" cap="none" spc="0" normalizeH="0" baseline="0" noProof="0" dirty="0">
                <a:ln>
                  <a:noFill/>
                </a:ln>
                <a:solidFill>
                  <a:prstClr val="black"/>
                </a:solidFill>
                <a:effectLst/>
                <a:uLnTx/>
                <a:uFillTx/>
                <a:latin typeface="Calibri"/>
                <a:ea typeface="+mn-ea"/>
                <a:cs typeface="+mn-cs"/>
              </a:rPr>
              <a:t>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huidige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situatie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zodat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ons</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uitgangspunt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helder</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en</a:t>
            </a:r>
            <a:r>
              <a:rPr kumimoji="0" lang="en-GB" sz="1600" b="0" i="0" u="none" strike="noStrike" kern="1200" cap="none" spc="0" normalizeH="0" baseline="0" noProof="0" dirty="0">
                <a:ln>
                  <a:noFill/>
                </a:ln>
                <a:solidFill>
                  <a:prstClr val="black"/>
                </a:solidFill>
                <a:effectLst/>
                <a:uLnTx/>
                <a:uFillTx/>
                <a:latin typeface="Calibri"/>
                <a:ea typeface="+mn-ea"/>
                <a:cs typeface="+mn-cs"/>
              </a:rPr>
              <a:t> de </a:t>
            </a:r>
            <a:r>
              <a:rPr kumimoji="0" lang="en-GB" sz="1600" b="1" i="0" u="none" strike="noStrike" kern="1200" cap="none" spc="0" normalizeH="0" baseline="0" noProof="0" dirty="0">
                <a:ln>
                  <a:noFill/>
                </a:ln>
                <a:solidFill>
                  <a:prstClr val="black"/>
                </a:solidFill>
                <a:effectLst/>
                <a:uLnTx/>
                <a:uFillTx/>
                <a:latin typeface="Calibri"/>
                <a:ea typeface="+mn-ea"/>
                <a:cs typeface="+mn-cs"/>
              </a:rPr>
              <a:t>impact </a:t>
            </a:r>
            <a:r>
              <a:rPr kumimoji="0" lang="en-GB" sz="1600" b="0" i="0" u="none" strike="noStrike" kern="1200" cap="none" spc="0" normalizeH="0" baseline="0" noProof="0" dirty="0">
                <a:ln>
                  <a:noFill/>
                </a:ln>
                <a:solidFill>
                  <a:prstClr val="black"/>
                </a:solidFill>
                <a:effectLst/>
                <a:uLnTx/>
                <a:uFillTx/>
                <a:latin typeface="Calibri"/>
                <a:ea typeface="+mn-ea"/>
                <a:cs typeface="+mn-cs"/>
              </a:rPr>
              <a:t>van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projecten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duidelijk</a:t>
            </a:r>
            <a:r>
              <a:rPr kumimoji="0" lang="en-GB" sz="1600" b="0" i="0" u="none" strike="noStrike" kern="1200" cap="none" spc="0" normalizeH="0" baseline="0" noProof="0" dirty="0">
                <a:ln>
                  <a:noFill/>
                </a:ln>
                <a:solidFill>
                  <a:prstClr val="black"/>
                </a:solidFill>
                <a:effectLst/>
                <a:uLnTx/>
                <a:uFillTx/>
                <a:latin typeface="Calibri"/>
                <a:ea typeface="+mn-ea"/>
                <a:cs typeface="+mn-cs"/>
              </a:rPr>
              <a:t> is.</a:t>
            </a:r>
          </a:p>
          <a:p>
            <a:pPr marL="457200" marR="0" lvl="1" indent="0" algn="l" defTabSz="457200" rtl="0" eaLnBrk="1" fontAlgn="auto" latinLnBrk="0" hangingPunct="1">
              <a:lnSpc>
                <a:spcPct val="100000"/>
              </a:lnSpc>
              <a:spcBef>
                <a:spcPts val="0"/>
              </a:spcBef>
              <a:spcAft>
                <a:spcPts val="0"/>
              </a:spcAft>
              <a:buClrTx/>
              <a:buSzTx/>
              <a:buFontTx/>
              <a:buNone/>
              <a:tabLst/>
              <a:defRPr/>
            </a:pPr>
            <a:br>
              <a:rPr kumimoji="0" lang="en-GB" sz="1600" b="0" i="0" u="none" strike="noStrike" kern="1200" cap="none" spc="0" normalizeH="0" baseline="0" noProof="0" dirty="0">
                <a:ln>
                  <a:noFill/>
                </a:ln>
                <a:solidFill>
                  <a:prstClr val="black"/>
                </a:solidFill>
                <a:effectLst/>
                <a:uLnTx/>
                <a:uFillTx/>
                <a:latin typeface="Calibri"/>
                <a:ea typeface="+mn-ea"/>
                <a:cs typeface="+mn-cs"/>
              </a:rPr>
            </a:br>
            <a:r>
              <a:rPr kumimoji="0" lang="en-GB" sz="1600" b="0" i="0" u="none" strike="noStrike" kern="1200" cap="none" spc="0" normalizeH="0" baseline="0" noProof="0" dirty="0" err="1">
                <a:ln>
                  <a:noFill/>
                </a:ln>
                <a:solidFill>
                  <a:prstClr val="black"/>
                </a:solidFill>
                <a:effectLst/>
                <a:uLnTx/>
                <a:uFillTx/>
                <a:latin typeface="Calibri"/>
                <a:ea typeface="+mn-ea"/>
                <a:cs typeface="+mn-cs"/>
              </a:rPr>
              <a:t>Vanuit</a:t>
            </a:r>
            <a:r>
              <a:rPr kumimoji="0" lang="en-GB" sz="1600" b="0" i="0" u="none" strike="noStrike" kern="1200" cap="none" spc="0" normalizeH="0" baseline="0" noProof="0" dirty="0">
                <a:ln>
                  <a:noFill/>
                </a:ln>
                <a:solidFill>
                  <a:prstClr val="black"/>
                </a:solidFill>
                <a:effectLst/>
                <a:uLnTx/>
                <a:uFillTx/>
                <a:latin typeface="Calibri"/>
                <a:ea typeface="+mn-ea"/>
                <a:cs typeface="+mn-cs"/>
              </a:rPr>
              <a:t> het </a:t>
            </a:r>
            <a:r>
              <a:rPr kumimoji="0" lang="en-GB" sz="1600" b="1" i="0" u="none" strike="noStrike" kern="1200" cap="none" spc="0" normalizeH="0" baseline="0" noProof="0" dirty="0">
                <a:ln>
                  <a:noFill/>
                </a:ln>
                <a:solidFill>
                  <a:prstClr val="black"/>
                </a:solidFill>
                <a:effectLst/>
                <a:uLnTx/>
                <a:uFillTx/>
                <a:latin typeface="Calibri"/>
                <a:ea typeface="+mn-ea"/>
                <a:cs typeface="+mn-cs"/>
              </a:rPr>
              <a:t>bottom-up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proces</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ontwikkelen</a:t>
            </a:r>
            <a:r>
              <a:rPr kumimoji="0" lang="en-GB" sz="1600" b="0" i="0" u="none" strike="noStrike" kern="1200" cap="none" spc="0" normalizeH="0" baseline="0" noProof="0" dirty="0">
                <a:ln>
                  <a:noFill/>
                </a:ln>
                <a:solidFill>
                  <a:prstClr val="black"/>
                </a:solidFill>
                <a:effectLst/>
                <a:uLnTx/>
                <a:uFillTx/>
                <a:latin typeface="Calibri"/>
                <a:ea typeface="+mn-ea"/>
                <a:cs typeface="+mn-cs"/>
              </a:rPr>
              <a:t> we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a:ln>
                  <a:noFill/>
                </a:ln>
                <a:solidFill>
                  <a:prstClr val="black"/>
                </a:solidFill>
                <a:effectLst/>
                <a:uLnTx/>
                <a:uFillTx/>
                <a:latin typeface="Calibri"/>
                <a:ea typeface="+mn-ea"/>
                <a:cs typeface="+mn-cs"/>
              </a:rPr>
              <a:t>portfolio</a:t>
            </a:r>
            <a:r>
              <a:rPr kumimoji="0" lang="en-GB" sz="1600" b="0" i="0" u="none" strike="noStrike" kern="1200" cap="none" spc="0" normalizeH="0" baseline="0" noProof="0" dirty="0">
                <a:ln>
                  <a:noFill/>
                </a:ln>
                <a:solidFill>
                  <a:prstClr val="black"/>
                </a:solidFill>
                <a:effectLst/>
                <a:uLnTx/>
                <a:uFillTx/>
                <a:latin typeface="Calibri"/>
                <a:ea typeface="+mn-ea"/>
                <a:cs typeface="+mn-cs"/>
              </a:rPr>
              <a:t> van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creatieve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oplossingen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leren</a:t>
            </a:r>
            <a:r>
              <a:rPr kumimoji="0" lang="en-GB" sz="1600" b="0" i="0" u="none" strike="noStrike" kern="1200" cap="none" spc="0" normalizeH="0" baseline="0" noProof="0" dirty="0">
                <a:ln>
                  <a:noFill/>
                </a:ln>
                <a:solidFill>
                  <a:prstClr val="black"/>
                </a:solidFill>
                <a:effectLst/>
                <a:uLnTx/>
                <a:uFillTx/>
                <a:latin typeface="Calibri"/>
                <a:ea typeface="+mn-ea"/>
                <a:cs typeface="+mn-cs"/>
              </a:rPr>
              <a:t> we van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successen</a:t>
            </a:r>
            <a:r>
              <a:rPr kumimoji="0" lang="en-GB" sz="1600" b="0" i="0" u="none" strike="noStrike" kern="1200" cap="none" spc="0" normalizeH="0" baseline="0" noProof="0" dirty="0">
                <a:ln>
                  <a:noFill/>
                </a:ln>
                <a:solidFill>
                  <a:prstClr val="black"/>
                </a:solidFill>
                <a:effectLst/>
                <a:uLnTx/>
                <a:uFillTx/>
                <a:latin typeface="Calibri"/>
                <a:ea typeface="+mn-ea"/>
                <a:cs typeface="+mn-cs"/>
              </a:rPr>
              <a:t> en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bepalen</a:t>
            </a:r>
            <a:r>
              <a:rPr kumimoji="0" lang="en-GB" sz="1600" b="0" i="0" u="none" strike="noStrike" kern="1200" cap="none" spc="0" normalizeH="0" baseline="0" noProof="0" dirty="0">
                <a:ln>
                  <a:noFill/>
                </a:ln>
                <a:solidFill>
                  <a:prstClr val="black"/>
                </a:solidFill>
                <a:effectLst/>
                <a:uLnTx/>
                <a:uFillTx/>
                <a:latin typeface="Calibri"/>
                <a:ea typeface="+mn-ea"/>
                <a:cs typeface="+mn-cs"/>
              </a:rPr>
              <a:t> van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daaruit</a:t>
            </a:r>
            <a:r>
              <a:rPr kumimoji="0" lang="en-GB" sz="1600" b="0" i="0" u="none" strike="noStrike" kern="1200" cap="none" spc="0" normalizeH="0" baseline="0" noProof="0" dirty="0">
                <a:ln>
                  <a:noFill/>
                </a:ln>
                <a:solidFill>
                  <a:prstClr val="black"/>
                </a:solidFill>
                <a:effectLst/>
                <a:uLnTx/>
                <a:uFillTx/>
                <a:latin typeface="Calibri"/>
                <a:ea typeface="+mn-ea"/>
                <a:cs typeface="+mn-cs"/>
              </a:rPr>
              <a:t> met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elkaar</a:t>
            </a:r>
            <a:r>
              <a:rPr kumimoji="0" lang="en-GB" sz="1600" b="0" i="0" u="none" strike="noStrike" kern="1200" cap="none" spc="0" normalizeH="0" baseline="0" noProof="0" dirty="0">
                <a:ln>
                  <a:noFill/>
                </a:ln>
                <a:solidFill>
                  <a:prstClr val="black"/>
                </a:solidFill>
                <a:effectLst/>
                <a:uLnTx/>
                <a:uFillTx/>
                <a:latin typeface="Calibri"/>
                <a:ea typeface="+mn-ea"/>
                <a:cs typeface="+mn-cs"/>
              </a:rPr>
              <a:t>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volgende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stappen</a:t>
            </a:r>
            <a:r>
              <a:rPr kumimoji="0" lang="en-GB"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28" name="AutoShape 13" descr="data:image/png;base64,iVBORw0KGgoAAAANSUhEUgAAABQAAAAUCAYAAACNiR0NAAAAAXNSR0IB2cksfwAAAAlwSFlzAAAOxAAADsQBlSsOGwAAAHFJREFUOI3t1KENwDAMBMAHkTxEYHg36CCdJl4jm2SBbFBa2CGeFdVqqBNU5ZFlcHr0AZMT3kNEdAQiqQaKiB7MOSK5sBMNVQpIqjWMSNiwuxtWFFjDmVngAhf4M/BEcyM3rh4kqVWKTZAn3cB+H6N5ANDLIA/wVpxUAAAAAElFTkSuQmCC"/>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AutoShape 14" descr="data:image/png;base64,iVBORw0KGgoAAAANSUhEUgAAABQAAAAUCAYAAACNiR0NAAAAAXNSR0IB2cksfwAAAAlwSFlzAAAOxAAADsQBlSsOGwAAAGZJREFUOI3t1LENgDAMBMAvLP0oWYS98ABmp6zBKN/RQBQoKGIqlG9sWdbJlQ0fx66GpGcgSd5Akr5JaxnEKoAgIcnbhQXAkrgwzmqvWwOZ4AQn+DOwJpD9CUryINsLGsntwfaDbA4UQBrHRWb9Bw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AutoShape 15" descr="data:image/png;base64,iVBORw0KGgoAAAANSUhEUgAAABQAAAAUCAYAAACNiR0NAAAAAXNSR0IB2cksfwAAAAlwSFlzAAAOxAAADsQBlSsOGwAAAHJJREFUOI1jYaAyYIEx2NnZGygx6OfPnw1wA9nZ2Rt6G2Pr1VVkyDLswNHLDD3TtjD8/PmzAe5CdRUZBhcHA7Jd2DNtCwPchdQEowaOGjhq4DAz8MDRy2QbcvPOE1QDf/782dAzbQu8CCIHoBSwyAKUAgAHNSSfyRwghQ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3">
            <a:extLst>
              <a:ext uri="{FF2B5EF4-FFF2-40B4-BE49-F238E27FC236}">
                <a16:creationId xmlns:a16="http://schemas.microsoft.com/office/drawing/2014/main" id="{3498D31B-DD2D-4318-9E3E-03902E24EE29}"/>
              </a:ext>
            </a:extLst>
          </p:cNvPr>
          <p:cNvPicPr>
            <a:picLocks noChangeAspect="1"/>
          </p:cNvPicPr>
          <p:nvPr/>
        </p:nvPicPr>
        <p:blipFill>
          <a:blip r:embed="rId3"/>
          <a:stretch>
            <a:fillRect/>
          </a:stretch>
        </p:blipFill>
        <p:spPr>
          <a:xfrm>
            <a:off x="79649" y="1805327"/>
            <a:ext cx="4492351" cy="3062286"/>
          </a:xfrm>
          <a:prstGeom prst="rect">
            <a:avLst/>
          </a:prstGeom>
        </p:spPr>
      </p:pic>
    </p:spTree>
    <p:extLst>
      <p:ext uri="{BB962C8B-B14F-4D97-AF65-F5344CB8AC3E}">
        <p14:creationId xmlns:p14="http://schemas.microsoft.com/office/powerpoint/2010/main" val="4093989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kstvak 4"/>
          <p:cNvSpPr txBox="1"/>
          <p:nvPr/>
        </p:nvSpPr>
        <p:spPr>
          <a:xfrm>
            <a:off x="193040" y="261556"/>
            <a:ext cx="63837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3CADB2"/>
                </a:solidFill>
                <a:effectLst/>
                <a:uLnTx/>
                <a:uFillTx/>
                <a:latin typeface="Impact"/>
                <a:ea typeface="+mn-ea"/>
                <a:cs typeface="Impact"/>
              </a:rPr>
              <a:t>Aanpak </a:t>
            </a:r>
            <a:r>
              <a:rPr kumimoji="0" lang="nl-NL" sz="1800" b="0" i="0" u="none" strike="noStrike" kern="1200" cap="none" spc="0" normalizeH="0" baseline="0" noProof="0" dirty="0">
                <a:ln>
                  <a:noFill/>
                </a:ln>
                <a:solidFill>
                  <a:srgbClr val="3CADB2"/>
                </a:solidFill>
                <a:effectLst/>
                <a:uLnTx/>
                <a:uFillTx/>
                <a:latin typeface="Impact"/>
                <a:ea typeface="+mn-ea"/>
                <a:cs typeface="Impact"/>
              </a:rPr>
              <a:t>DOEL EN VISIE</a:t>
            </a:r>
            <a:endParaRPr kumimoji="0" lang="nl-NL" sz="2800" b="0" i="0" u="none" strike="noStrike" kern="1200" cap="none" spc="0" normalizeH="0" baseline="0" noProof="0" dirty="0">
              <a:ln>
                <a:noFill/>
              </a:ln>
              <a:solidFill>
                <a:srgbClr val="3CADB2"/>
              </a:solidFill>
              <a:effectLst/>
              <a:uLnTx/>
              <a:uFillTx/>
              <a:latin typeface="Impact"/>
              <a:ea typeface="+mn-ea"/>
              <a:cs typeface="Impact"/>
            </a:endParaRPr>
          </a:p>
        </p:txBody>
      </p:sp>
      <p:sp>
        <p:nvSpPr>
          <p:cNvPr id="11" name="Tekstvak 10"/>
          <p:cNvSpPr txBox="1"/>
          <p:nvPr/>
        </p:nvSpPr>
        <p:spPr>
          <a:xfrm>
            <a:off x="4412202" y="1165649"/>
            <a:ext cx="4589558" cy="3785652"/>
          </a:xfrm>
          <a:prstGeom prst="rect">
            <a:avLst/>
          </a:prstGeom>
          <a:noFill/>
        </p:spPr>
        <p:txBody>
          <a:bodyPr wrap="square" rtlCol="0">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We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werken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nl-NL" sz="1600" b="0" i="0" u="none" strike="noStrike" kern="1200" cap="none" spc="0" normalizeH="0" baseline="0" noProof="0" dirty="0">
                <a:ln>
                  <a:noFill/>
                </a:ln>
                <a:solidFill>
                  <a:prstClr val="black"/>
                </a:solidFill>
                <a:effectLst/>
                <a:uLnTx/>
                <a:uFillTx/>
                <a:latin typeface="Calibri"/>
                <a:ea typeface="+mn-ea"/>
                <a:cs typeface="+mn-cs"/>
              </a:rPr>
              <a:t>naar een toekomstbestendige kustzone waarbij </a:t>
            </a:r>
            <a:r>
              <a:rPr kumimoji="0" lang="nl-NL" sz="1600" b="1" i="0" u="none" strike="noStrike" kern="1200" cap="none" spc="0" normalizeH="0" baseline="0" noProof="0" dirty="0" err="1">
                <a:ln>
                  <a:noFill/>
                </a:ln>
                <a:solidFill>
                  <a:prstClr val="black"/>
                </a:solidFill>
                <a:effectLst/>
                <a:uLnTx/>
                <a:uFillTx/>
                <a:latin typeface="Calibri"/>
                <a:ea typeface="+mn-ea"/>
                <a:cs typeface="+mn-cs"/>
              </a:rPr>
              <a:t>bottom</a:t>
            </a:r>
            <a:r>
              <a:rPr kumimoji="0" lang="nl-NL" sz="1600" b="1" i="0" u="none" strike="noStrike" kern="1200" cap="none" spc="0" normalizeH="0" baseline="0" noProof="0" dirty="0">
                <a:ln>
                  <a:noFill/>
                </a:ln>
                <a:solidFill>
                  <a:prstClr val="black"/>
                </a:solidFill>
                <a:effectLst/>
                <a:uLnTx/>
                <a:uFillTx/>
                <a:latin typeface="Calibri"/>
                <a:ea typeface="+mn-ea"/>
                <a:cs typeface="+mn-cs"/>
              </a:rPr>
              <a:t> up oplossingen</a:t>
            </a:r>
            <a:r>
              <a:rPr kumimoji="0" lang="nl-NL" sz="1600" b="0" i="0" u="none" strike="noStrike" kern="1200" cap="none" spc="0" normalizeH="0" baseline="0" noProof="0" dirty="0">
                <a:ln>
                  <a:noFill/>
                </a:ln>
                <a:solidFill>
                  <a:prstClr val="black"/>
                </a:solidFill>
                <a:effectLst/>
                <a:uLnTx/>
                <a:uFillTx/>
                <a:latin typeface="Calibri"/>
                <a:ea typeface="+mn-ea"/>
                <a:cs typeface="+mn-cs"/>
              </a:rPr>
              <a:t> worden gevonden voor de toenemende verzilting die qua tijdspad, schaal en invulling passen bij de </a:t>
            </a:r>
            <a:r>
              <a:rPr kumimoji="0" lang="nl-NL" sz="1600" b="1" i="0" u="none" strike="noStrike" kern="1200" cap="none" spc="0" normalizeH="0" baseline="0" noProof="0" dirty="0" err="1">
                <a:ln>
                  <a:noFill/>
                </a:ln>
                <a:solidFill>
                  <a:prstClr val="black"/>
                </a:solidFill>
                <a:effectLst/>
                <a:uLnTx/>
                <a:uFillTx/>
                <a:latin typeface="Calibri"/>
                <a:ea typeface="+mn-ea"/>
                <a:cs typeface="+mn-cs"/>
              </a:rPr>
              <a:t>gebiedsspecifieke</a:t>
            </a:r>
            <a:r>
              <a:rPr kumimoji="0" lang="nl-NL" sz="1600" b="0" i="0" u="none" strike="noStrike" kern="1200" cap="none" spc="0" normalizeH="0" baseline="0" noProof="0" dirty="0">
                <a:ln>
                  <a:noFill/>
                </a:ln>
                <a:solidFill>
                  <a:prstClr val="black"/>
                </a:solidFill>
                <a:effectLst/>
                <a:uLnTx/>
                <a:uFillTx/>
                <a:latin typeface="Calibri"/>
                <a:ea typeface="+mn-ea"/>
                <a:cs typeface="+mn-cs"/>
              </a:rPr>
              <a:t> </a:t>
            </a:r>
            <a:r>
              <a:rPr kumimoji="0" lang="nl-NL" sz="1600" b="1" i="0" u="none" strike="noStrike" kern="1200" cap="none" spc="0" normalizeH="0" baseline="0" noProof="0" dirty="0">
                <a:ln>
                  <a:noFill/>
                </a:ln>
                <a:solidFill>
                  <a:prstClr val="black"/>
                </a:solidFill>
                <a:effectLst/>
                <a:uLnTx/>
                <a:uFillTx/>
                <a:latin typeface="Calibri"/>
                <a:ea typeface="+mn-ea"/>
                <a:cs typeface="+mn-cs"/>
              </a:rPr>
              <a:t>omstandigheden en lokale belangen</a:t>
            </a:r>
            <a:r>
              <a:rPr kumimoji="0" lang="nl-NL" sz="1600" b="0" i="0" u="none" strike="noStrike" kern="1200" cap="none" spc="0" normalizeH="0" baseline="0" noProof="0" dirty="0">
                <a:ln>
                  <a:noFill/>
                </a:ln>
                <a:solidFill>
                  <a:prstClr val="black"/>
                </a:solidFill>
                <a:effectLst/>
                <a:uLnTx/>
                <a:uFillTx/>
                <a:latin typeface="Calibri"/>
                <a:ea typeface="+mn-ea"/>
                <a:cs typeface="+mn-cs"/>
              </a:rPr>
              <a:t>. Dit doen we vanuit het adagium ‘mitigatie zo lang het kan, adaptatie als het moet’.</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black"/>
                </a:solidFill>
                <a:effectLst/>
                <a:uLnTx/>
                <a:uFillTx/>
                <a:latin typeface="Calibri"/>
                <a:ea typeface="+mn-ea"/>
                <a:cs typeface="+mn-cs"/>
              </a:rPr>
              <a:t>Dat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betekent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dat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overheid</a:t>
            </a:r>
            <a:r>
              <a:rPr kumimoji="0" lang="en-GB" sz="1600" b="0" i="0" u="none" strike="noStrike" kern="1200" cap="none" spc="0" normalizeH="0" baseline="0" noProof="0" dirty="0">
                <a:ln>
                  <a:noFill/>
                </a:ln>
                <a:solidFill>
                  <a:prstClr val="black"/>
                </a:solidFill>
                <a:effectLst/>
                <a:uLnTx/>
                <a:uFillTx/>
                <a:latin typeface="Calibri"/>
                <a:ea typeface="+mn-ea"/>
                <a:cs typeface="+mn-cs"/>
              </a:rPr>
              <a:t> en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gebruikers</a:t>
            </a:r>
            <a:r>
              <a:rPr kumimoji="0" lang="en-GB" sz="1600" b="0" i="0" u="none" strike="noStrike" kern="1200" cap="none" spc="0" normalizeH="0" baseline="0" noProof="0" dirty="0">
                <a:ln>
                  <a:noFill/>
                </a:ln>
                <a:solidFill>
                  <a:prstClr val="black"/>
                </a:solidFill>
                <a:effectLst/>
                <a:uLnTx/>
                <a:uFillTx/>
                <a:latin typeface="Calibri"/>
                <a:ea typeface="+mn-ea"/>
                <a:cs typeface="+mn-cs"/>
              </a:rPr>
              <a:t> op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gebiedsniveau</a:t>
            </a:r>
            <a:r>
              <a:rPr kumimoji="0" lang="en-GB" sz="1600" b="0" i="0" u="none" strike="noStrike" kern="1200" cap="none" spc="0" normalizeH="0" baseline="0" noProof="0" dirty="0">
                <a:ln>
                  <a:noFill/>
                </a:ln>
                <a:solidFill>
                  <a:prstClr val="black"/>
                </a:solidFill>
                <a:effectLst/>
                <a:uLnTx/>
                <a:uFillTx/>
                <a:latin typeface="Calibri"/>
                <a:ea typeface="+mn-ea"/>
                <a:cs typeface="+mn-cs"/>
              </a:rPr>
              <a:t> met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elkaar</a:t>
            </a:r>
            <a:r>
              <a:rPr kumimoji="0" lang="en-GB" sz="1600" b="0" i="0" u="none" strike="noStrike" kern="1200" cap="none" spc="0" normalizeH="0" baseline="0" noProof="0" dirty="0">
                <a:ln>
                  <a:noFill/>
                </a:ln>
                <a:solidFill>
                  <a:prstClr val="black"/>
                </a:solidFill>
                <a:effectLst/>
                <a:uLnTx/>
                <a:uFillTx/>
                <a:latin typeface="Calibri"/>
                <a:ea typeface="+mn-ea"/>
                <a:cs typeface="+mn-cs"/>
              </a:rPr>
              <a:t> in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gesprek</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gaan</a:t>
            </a:r>
            <a:r>
              <a:rPr kumimoji="0" lang="en-GB" sz="1600" b="0" i="0" u="none" strike="noStrike" kern="1200" cap="none" spc="0" normalizeH="0" baseline="0" noProof="0" dirty="0">
                <a:ln>
                  <a:noFill/>
                </a:ln>
                <a:solidFill>
                  <a:prstClr val="black"/>
                </a:solidFill>
                <a:effectLst/>
                <a:uLnTx/>
                <a:uFillTx/>
                <a:latin typeface="Calibri"/>
                <a:ea typeface="+mn-ea"/>
                <a:cs typeface="+mn-cs"/>
              </a:rPr>
              <a:t> om vast te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stellen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welke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doelen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voor</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dat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gebied</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realistisch</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gesteld</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kunnen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worden</a:t>
            </a:r>
            <a:r>
              <a:rPr kumimoji="0" lang="en-GB" sz="1600" b="0" i="0" u="none" strike="noStrike" kern="1200" cap="none" spc="0" normalizeH="0" baseline="0" noProof="0" dirty="0">
                <a:ln>
                  <a:noFill/>
                </a:ln>
                <a:solidFill>
                  <a:prstClr val="black"/>
                </a:solidFill>
                <a:effectLst/>
                <a:uLnTx/>
                <a:uFillTx/>
                <a:latin typeface="Calibri"/>
                <a:ea typeface="+mn-ea"/>
                <a:cs typeface="+mn-cs"/>
              </a:rPr>
              <a:t>. Het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verwachte</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omslagpunt</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a:ln>
                  <a:noFill/>
                </a:ln>
                <a:solidFill>
                  <a:prstClr val="black"/>
                </a:solidFill>
                <a:effectLst/>
                <a:uLnTx/>
                <a:uFillTx/>
                <a:latin typeface="Calibri"/>
                <a:ea typeface="+mn-ea"/>
                <a:cs typeface="+mn-cs"/>
              </a:rPr>
              <a:t>van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mitigatie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naar</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adaptatie</a:t>
            </a:r>
            <a:r>
              <a:rPr kumimoji="0" lang="en-GB" sz="1600" b="0" i="0" u="none" strike="noStrike" kern="1200" cap="none" spc="0" normalizeH="0" baseline="0" noProof="0" dirty="0">
                <a:ln>
                  <a:noFill/>
                </a:ln>
                <a:solidFill>
                  <a:prstClr val="black"/>
                </a:solidFill>
                <a:effectLst/>
                <a:uLnTx/>
                <a:uFillTx/>
                <a:latin typeface="Calibri"/>
                <a:ea typeface="+mn-ea"/>
                <a:cs typeface="+mn-cs"/>
              </a:rPr>
              <a:t> is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hierin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leidend</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8" name="AutoShape 13" descr="data:image/png;base64,iVBORw0KGgoAAAANSUhEUgAAABQAAAAUCAYAAACNiR0NAAAAAXNSR0IB2cksfwAAAAlwSFlzAAAOxAAADsQBlSsOGwAAAHFJREFUOI3t1KENwDAMBMAHkTxEYHg36CCdJl4jm2SBbFBa2CGeFdVqqBNU5ZFlcHr0AZMT3kNEdAQiqQaKiB7MOSK5sBMNVQpIqjWMSNiwuxtWFFjDmVngAhf4M/BEcyM3rh4kqVWKTZAn3cB+H6N5ANDLIA/wVpxUAAAAAElFTkSuQmCC"/>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AutoShape 14" descr="data:image/png;base64,iVBORw0KGgoAAAANSUhEUgAAABQAAAAUCAYAAACNiR0NAAAAAXNSR0IB2cksfwAAAAlwSFlzAAAOxAAADsQBlSsOGwAAAGZJREFUOI3t1LENgDAMBMAvLP0oWYS98ABmp6zBKN/RQBQoKGIqlG9sWdbJlQ0fx66GpGcgSd5Akr5JaxnEKoAgIcnbhQXAkrgwzmqvWwOZ4AQn+DOwJpD9CUryINsLGsntwfaDbA4UQBrHRWb9Bw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AutoShape 15" descr="data:image/png;base64,iVBORw0KGgoAAAANSUhEUgAAABQAAAAUCAYAAACNiR0NAAAAAXNSR0IB2cksfwAAAAlwSFlzAAAOxAAADsQBlSsOGwAAAHJJREFUOI1jYaAyYIEx2NnZGygx6OfPnw1wA9nZ2Rt6G2Pr1VVkyDLswNHLDD3TtjD8/PmzAe5CdRUZBhcHA7Jd2DNtCwPchdQEowaOGjhq4DAz8MDRy2QbcvPOE1QDf/782dAzbQu8CCIHoBSwyAKUAgAHNSSfyRwghQ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3">
            <a:extLst>
              <a:ext uri="{FF2B5EF4-FFF2-40B4-BE49-F238E27FC236}">
                <a16:creationId xmlns:a16="http://schemas.microsoft.com/office/drawing/2014/main" id="{3498D31B-DD2D-4318-9E3E-03902E24EE29}"/>
              </a:ext>
            </a:extLst>
          </p:cNvPr>
          <p:cNvPicPr>
            <a:picLocks noChangeAspect="1"/>
          </p:cNvPicPr>
          <p:nvPr/>
        </p:nvPicPr>
        <p:blipFill>
          <a:blip r:embed="rId3"/>
          <a:stretch>
            <a:fillRect/>
          </a:stretch>
        </p:blipFill>
        <p:spPr>
          <a:xfrm>
            <a:off x="79649" y="1805327"/>
            <a:ext cx="4492351" cy="3062286"/>
          </a:xfrm>
          <a:prstGeom prst="rect">
            <a:avLst/>
          </a:prstGeom>
        </p:spPr>
      </p:pic>
      <p:sp>
        <p:nvSpPr>
          <p:cNvPr id="2" name="Oval 1">
            <a:extLst>
              <a:ext uri="{FF2B5EF4-FFF2-40B4-BE49-F238E27FC236}">
                <a16:creationId xmlns:a16="http://schemas.microsoft.com/office/drawing/2014/main" id="{CBEB764E-2F33-4503-86CB-384B6E47C000}"/>
              </a:ext>
            </a:extLst>
          </p:cNvPr>
          <p:cNvSpPr/>
          <p:nvPr/>
        </p:nvSpPr>
        <p:spPr>
          <a:xfrm>
            <a:off x="3333750" y="1805327"/>
            <a:ext cx="1238250" cy="1909423"/>
          </a:xfrm>
          <a:prstGeom prst="ellipse">
            <a:avLst/>
          </a:prstGeom>
          <a:solidFill>
            <a:srgbClr val="FCD5B5">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88564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kstvak 4"/>
          <p:cNvSpPr txBox="1"/>
          <p:nvPr/>
        </p:nvSpPr>
        <p:spPr>
          <a:xfrm>
            <a:off x="193040" y="261556"/>
            <a:ext cx="63837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3CADB2"/>
                </a:solidFill>
                <a:effectLst/>
                <a:uLnTx/>
                <a:uFillTx/>
                <a:latin typeface="Impact"/>
                <a:ea typeface="+mn-ea"/>
                <a:cs typeface="Impact"/>
              </a:rPr>
              <a:t>Aanpak </a:t>
            </a:r>
            <a:r>
              <a:rPr lang="nl-NL" dirty="0">
                <a:solidFill>
                  <a:srgbClr val="3CADB2"/>
                </a:solidFill>
                <a:latin typeface="Impact"/>
              </a:rPr>
              <a:t>B: </a:t>
            </a:r>
            <a:r>
              <a:rPr kumimoji="0" lang="nl-NL" sz="1800" b="0" i="0" u="none" strike="noStrike" kern="1200" cap="none" spc="0" normalizeH="0" baseline="0" noProof="0" dirty="0">
                <a:ln>
                  <a:noFill/>
                </a:ln>
                <a:solidFill>
                  <a:srgbClr val="3CADB2"/>
                </a:solidFill>
                <a:effectLst/>
                <a:uLnTx/>
                <a:uFillTx/>
                <a:latin typeface="Impact"/>
                <a:ea typeface="+mn-ea"/>
                <a:cs typeface="+mn-cs"/>
              </a:rPr>
              <a:t>HUIDIGE SITUATIE - MONITORING</a:t>
            </a:r>
          </a:p>
        </p:txBody>
      </p:sp>
      <p:sp>
        <p:nvSpPr>
          <p:cNvPr id="11" name="Tekstvak 10"/>
          <p:cNvSpPr txBox="1"/>
          <p:nvPr/>
        </p:nvSpPr>
        <p:spPr>
          <a:xfrm>
            <a:off x="4114800" y="970337"/>
            <a:ext cx="4886960" cy="5016758"/>
          </a:xfrm>
          <a:prstGeom prst="rect">
            <a:avLst/>
          </a:prstGeom>
          <a:noFill/>
        </p:spPr>
        <p:txBody>
          <a:bodyPr wrap="square" rtlCol="0">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black"/>
                </a:solidFill>
                <a:effectLst/>
                <a:uLnTx/>
                <a:uFillTx/>
                <a:latin typeface="Calibri"/>
                <a:ea typeface="+mn-ea"/>
                <a:cs typeface="+mn-cs"/>
              </a:rPr>
              <a:t>Voor</a:t>
            </a:r>
            <a:r>
              <a:rPr kumimoji="0" lang="en-GB" sz="1600" b="0" i="0" u="none" strike="noStrike" kern="1200" cap="none" spc="0" normalizeH="0" baseline="0" noProof="0" dirty="0">
                <a:ln>
                  <a:noFill/>
                </a:ln>
                <a:solidFill>
                  <a:prstClr val="black"/>
                </a:solidFill>
                <a:effectLst/>
                <a:uLnTx/>
                <a:uFillTx/>
                <a:latin typeface="Calibri"/>
                <a:ea typeface="+mn-ea"/>
                <a:cs typeface="+mn-cs"/>
              </a:rPr>
              <a:t>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visie</a:t>
            </a:r>
            <a:r>
              <a:rPr kumimoji="0" lang="en-GB" sz="1600" b="0" i="0" u="none" strike="noStrike" kern="1200" cap="none" spc="0" normalizeH="0" baseline="0" noProof="0" dirty="0">
                <a:ln>
                  <a:noFill/>
                </a:ln>
                <a:solidFill>
                  <a:prstClr val="black"/>
                </a:solidFill>
                <a:effectLst/>
                <a:uLnTx/>
                <a:uFillTx/>
                <a:latin typeface="Calibri"/>
                <a:ea typeface="+mn-ea"/>
                <a:cs typeface="+mn-cs"/>
              </a:rPr>
              <a:t> is het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verwachte</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omslagpunt</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waarop</a:t>
            </a:r>
            <a:r>
              <a:rPr kumimoji="0" lang="en-GB" sz="1600" b="0" i="0" u="none" strike="noStrike" kern="1200" cap="none" spc="0" normalizeH="0" baseline="0" noProof="0" dirty="0">
                <a:ln>
                  <a:noFill/>
                </a:ln>
                <a:solidFill>
                  <a:prstClr val="black"/>
                </a:solidFill>
                <a:effectLst/>
                <a:uLnTx/>
                <a:uFillTx/>
                <a:latin typeface="Calibri"/>
                <a:ea typeface="+mn-ea"/>
                <a:cs typeface="+mn-cs"/>
              </a:rPr>
              <a:t> we van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mitigatie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moeten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overgaan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naar</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adaptatie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leidend</a:t>
            </a:r>
            <a:r>
              <a:rPr kumimoji="0" lang="en-GB" sz="1600" b="0" i="0" u="none" strike="noStrike" kern="1200" cap="none" spc="0" normalizeH="0" baseline="0" noProof="0" dirty="0">
                <a:ln>
                  <a:noFill/>
                </a:ln>
                <a:solidFill>
                  <a:prstClr val="black"/>
                </a:solidFill>
                <a:effectLst/>
                <a:uLnTx/>
                <a:uFillTx/>
                <a:latin typeface="Calibri"/>
                <a:ea typeface="+mn-ea"/>
                <a:cs typeface="+mn-cs"/>
              </a:rPr>
              <a:t>. De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huidige</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situatie</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a:ln>
                  <a:noFill/>
                </a:ln>
                <a:solidFill>
                  <a:prstClr val="black"/>
                </a:solidFill>
                <a:effectLst/>
                <a:uLnTx/>
                <a:uFillTx/>
                <a:latin typeface="Calibri"/>
                <a:ea typeface="+mn-ea"/>
                <a:cs typeface="+mn-cs"/>
              </a:rPr>
              <a:t>is de basis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voor</a:t>
            </a:r>
            <a:r>
              <a:rPr kumimoji="0" lang="en-GB" sz="1600" b="0" i="0" u="none" strike="noStrike" kern="1200" cap="none" spc="0" normalizeH="0" baseline="0" noProof="0" dirty="0">
                <a:ln>
                  <a:noFill/>
                </a:ln>
                <a:solidFill>
                  <a:prstClr val="black"/>
                </a:solidFill>
                <a:effectLst/>
                <a:uLnTx/>
                <a:uFillTx/>
                <a:latin typeface="Calibri"/>
                <a:ea typeface="+mn-ea"/>
                <a:cs typeface="+mn-cs"/>
              </a:rPr>
              <a:t>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bepaling</a:t>
            </a:r>
            <a:r>
              <a:rPr kumimoji="0" lang="en-GB" sz="1600" b="0" i="0" u="none" strike="noStrike" kern="1200" cap="none" spc="0" normalizeH="0" baseline="0" noProof="0" dirty="0">
                <a:ln>
                  <a:noFill/>
                </a:ln>
                <a:solidFill>
                  <a:prstClr val="black"/>
                </a:solidFill>
                <a:effectLst/>
                <a:uLnTx/>
                <a:uFillTx/>
                <a:latin typeface="Calibri"/>
                <a:ea typeface="+mn-ea"/>
                <a:cs typeface="+mn-cs"/>
              </a:rPr>
              <a:t> van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dit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omslagpunt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denk</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hierbij</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aan</a:t>
            </a:r>
            <a:r>
              <a:rPr kumimoji="0" lang="en-GB" sz="1600" b="0" i="0" u="none" strike="noStrike" kern="1200" cap="none" spc="0" normalizeH="0" baseline="0" noProof="0" dirty="0">
                <a:ln>
                  <a:noFill/>
                </a:ln>
                <a:solidFill>
                  <a:prstClr val="black"/>
                </a:solidFill>
                <a:effectLst/>
                <a:uLnTx/>
                <a:uFillTx/>
                <a:latin typeface="Calibri"/>
                <a:ea typeface="+mn-ea"/>
                <a:cs typeface="+mn-cs"/>
              </a:rPr>
              <a:t>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verziltingsverwachting</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zoetwaterbeschikbaarheid</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landgebruik</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culturele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waarden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economische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factoren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In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sommige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regio’s</a:t>
            </a:r>
            <a:r>
              <a:rPr kumimoji="0" lang="en-GB" sz="1600" b="0" i="0" u="none" strike="noStrike" kern="1200" cap="none" spc="0" normalizeH="0" baseline="0" noProof="0" dirty="0">
                <a:ln>
                  <a:noFill/>
                </a:ln>
                <a:solidFill>
                  <a:prstClr val="black"/>
                </a:solidFill>
                <a:effectLst/>
                <a:uLnTx/>
                <a:uFillTx/>
                <a:latin typeface="Calibri"/>
                <a:ea typeface="+mn-ea"/>
                <a:cs typeface="+mn-cs"/>
              </a:rPr>
              <a:t> is al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veel</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energie</a:t>
            </a:r>
            <a:r>
              <a:rPr kumimoji="0" lang="en-GB" sz="1600" b="0" i="0" u="none" strike="noStrike" kern="1200" cap="none" spc="0" normalizeH="0" baseline="0" noProof="0" dirty="0">
                <a:ln>
                  <a:noFill/>
                </a:ln>
                <a:solidFill>
                  <a:prstClr val="black"/>
                </a:solidFill>
                <a:effectLst/>
                <a:uLnTx/>
                <a:uFillTx/>
                <a:latin typeface="Calibri"/>
                <a:ea typeface="+mn-ea"/>
                <a:cs typeface="+mn-cs"/>
              </a:rPr>
              <a:t> is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gestoken</a:t>
            </a:r>
            <a:r>
              <a:rPr kumimoji="0" lang="en-GB" sz="1600" b="0" i="0" u="none" strike="noStrike" kern="1200" cap="none" spc="0" normalizeH="0" baseline="0" noProof="0" dirty="0">
                <a:ln>
                  <a:noFill/>
                </a:ln>
                <a:solidFill>
                  <a:prstClr val="black"/>
                </a:solidFill>
                <a:effectLst/>
                <a:uLnTx/>
                <a:uFillTx/>
                <a:latin typeface="Calibri"/>
                <a:ea typeface="+mn-ea"/>
                <a:cs typeface="+mn-cs"/>
              </a:rPr>
              <a:t> in het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experimenteren</a:t>
            </a:r>
            <a:r>
              <a:rPr kumimoji="0" lang="en-GB" sz="1600" b="0" i="0" u="none" strike="noStrike" kern="1200" cap="none" spc="0" normalizeH="0" baseline="0" noProof="0" dirty="0">
                <a:ln>
                  <a:noFill/>
                </a:ln>
                <a:solidFill>
                  <a:prstClr val="black"/>
                </a:solidFill>
                <a:effectLst/>
                <a:uLnTx/>
                <a:uFillTx/>
                <a:latin typeface="Calibri"/>
                <a:ea typeface="+mn-ea"/>
                <a:cs typeface="+mn-cs"/>
              </a:rPr>
              <a:t> met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oplossingen</a:t>
            </a:r>
            <a:r>
              <a:rPr kumimoji="0" lang="en-GB" sz="1600" b="0" i="0" u="none" strike="noStrike" kern="1200" cap="none" spc="0" normalizeH="0" baseline="0" noProof="0" dirty="0">
                <a:ln>
                  <a:noFill/>
                </a:ln>
                <a:solidFill>
                  <a:prstClr val="black"/>
                </a:solidFill>
                <a:effectLst/>
                <a:uLnTx/>
                <a:uFillTx/>
                <a:latin typeface="Calibri"/>
                <a:ea typeface="+mn-ea"/>
                <a:cs typeface="+mn-cs"/>
              </a:rPr>
              <a:t> om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verzilting</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tegen</a:t>
            </a:r>
            <a:r>
              <a:rPr kumimoji="0" lang="en-GB" sz="1600" b="0" i="0" u="none" strike="noStrike" kern="1200" cap="none" spc="0" normalizeH="0" baseline="0" noProof="0" dirty="0">
                <a:ln>
                  <a:noFill/>
                </a:ln>
                <a:solidFill>
                  <a:prstClr val="black"/>
                </a:solidFill>
                <a:effectLst/>
                <a:uLnTx/>
                <a:uFillTx/>
                <a:latin typeface="Calibri"/>
                <a:ea typeface="+mn-ea"/>
                <a:cs typeface="+mn-cs"/>
              </a:rPr>
              <a:t> te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gaan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mitigatie</a:t>
            </a:r>
            <a:r>
              <a:rPr kumimoji="0" lang="en-GB" sz="1600" b="0" i="0" u="none" strike="noStrike" kern="1200" cap="none" spc="0" normalizeH="0" baseline="0" noProof="0" dirty="0">
                <a:ln>
                  <a:noFill/>
                </a:ln>
                <a:solidFill>
                  <a:prstClr val="black"/>
                </a:solidFill>
                <a:effectLst/>
                <a:uLnTx/>
                <a:uFillTx/>
                <a:latin typeface="Calibri"/>
                <a:ea typeface="+mn-ea"/>
                <a:cs typeface="+mn-cs"/>
              </a:rPr>
              <a:t>) of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een</a:t>
            </a:r>
            <a:r>
              <a:rPr kumimoji="0" lang="en-GB" sz="1600" b="0" i="0" u="none" strike="noStrike" kern="1200" cap="none" spc="0" normalizeH="0" baseline="0" noProof="0" dirty="0">
                <a:ln>
                  <a:noFill/>
                </a:ln>
                <a:solidFill>
                  <a:prstClr val="black"/>
                </a:solidFill>
                <a:effectLst/>
                <a:uLnTx/>
                <a:uFillTx/>
                <a:latin typeface="Calibri"/>
                <a:ea typeface="+mn-ea"/>
                <a:cs typeface="+mn-cs"/>
              </a:rPr>
              <a:t> slag te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maken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naar</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adaptief</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landgebruik</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huidige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toestand</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moet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daarom</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bekend</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zijn</a:t>
            </a:r>
            <a:r>
              <a:rPr kumimoji="0" lang="en-GB" sz="1600" b="0" i="0" u="none" strike="noStrike" kern="1200" cap="none" spc="0" normalizeH="0" baseline="0" noProof="0" dirty="0">
                <a:ln>
                  <a:noFill/>
                </a:ln>
                <a:solidFill>
                  <a:prstClr val="black"/>
                </a:solidFill>
                <a:effectLst/>
                <a:uLnTx/>
                <a:uFillTx/>
                <a:latin typeface="Calibri"/>
                <a:ea typeface="+mn-ea"/>
                <a:cs typeface="+mn-cs"/>
              </a:rPr>
              <a:t> bij de start van het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proces</a:t>
            </a:r>
            <a:r>
              <a:rPr kumimoji="0" lang="en-GB" sz="1600" b="0" i="0" u="none" strike="noStrike" kern="1200" cap="none" spc="0" normalizeH="0" baseline="0" noProof="0" dirty="0">
                <a:ln>
                  <a:noFill/>
                </a:ln>
                <a:solidFill>
                  <a:prstClr val="black"/>
                </a:solidFill>
                <a:effectLst/>
                <a:uLnTx/>
                <a:uFillTx/>
                <a:latin typeface="Calibri"/>
                <a:ea typeface="+mn-ea"/>
                <a:cs typeface="+mn-cs"/>
              </a:rPr>
              <a:t> maar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ook</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voortdurend</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worden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gemonitored</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a:ln>
                  <a:noFill/>
                </a:ln>
                <a:solidFill>
                  <a:prstClr val="black"/>
                </a:solidFill>
                <a:effectLst/>
                <a:uLnTx/>
                <a:uFillTx/>
                <a:latin typeface="Calibri"/>
                <a:ea typeface="+mn-ea"/>
                <a:cs typeface="+mn-cs"/>
              </a:rPr>
              <a:t>om te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bepalen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waar</a:t>
            </a:r>
            <a:r>
              <a:rPr kumimoji="0" lang="en-GB" sz="1600" b="0" i="0" u="none" strike="noStrike" kern="1200" cap="none" spc="0" normalizeH="0" baseline="0" noProof="0" dirty="0">
                <a:ln>
                  <a:noFill/>
                </a:ln>
                <a:solidFill>
                  <a:prstClr val="black"/>
                </a:solidFill>
                <a:effectLst/>
                <a:uLnTx/>
                <a:uFillTx/>
                <a:latin typeface="Calibri"/>
                <a:ea typeface="+mn-ea"/>
                <a:cs typeface="+mn-cs"/>
              </a:rPr>
              <a:t> we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staan</a:t>
            </a:r>
            <a:r>
              <a:rPr kumimoji="0" lang="en-GB" sz="1600" b="0" i="0" u="none" strike="noStrike" kern="1200" cap="none" spc="0" normalizeH="0" baseline="0" noProof="0" dirty="0">
                <a:ln>
                  <a:noFill/>
                </a:ln>
                <a:solidFill>
                  <a:prstClr val="black"/>
                </a:solidFill>
                <a:effectLst/>
                <a:uLnTx/>
                <a:uFillTx/>
                <a:latin typeface="Calibri"/>
                <a:ea typeface="+mn-ea"/>
                <a:cs typeface="+mn-cs"/>
              </a:rPr>
              <a:t> op het pad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naar</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realisatie</a:t>
            </a:r>
            <a:r>
              <a:rPr kumimoji="0" lang="en-GB" sz="1600" b="0" i="0" u="none" strike="noStrike" kern="1200" cap="none" spc="0" normalizeH="0" baseline="0" noProof="0" dirty="0">
                <a:ln>
                  <a:noFill/>
                </a:ln>
                <a:solidFill>
                  <a:prstClr val="black"/>
                </a:solidFill>
                <a:effectLst/>
                <a:uLnTx/>
                <a:uFillTx/>
                <a:latin typeface="Calibri"/>
                <a:ea typeface="+mn-ea"/>
                <a:cs typeface="+mn-cs"/>
              </a:rPr>
              <a:t> van het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toekomstbeeld</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zodat</a:t>
            </a:r>
            <a:r>
              <a:rPr kumimoji="0" lang="en-GB" sz="1600" b="0" i="0" u="none" strike="noStrike" kern="1200" cap="none" spc="0" normalizeH="0" baseline="0" noProof="0" dirty="0">
                <a:ln>
                  <a:noFill/>
                </a:ln>
                <a:solidFill>
                  <a:prstClr val="black"/>
                </a:solidFill>
                <a:effectLst/>
                <a:uLnTx/>
                <a:uFillTx/>
                <a:latin typeface="Calibri"/>
                <a:ea typeface="+mn-ea"/>
                <a:cs typeface="+mn-cs"/>
              </a:rPr>
              <a:t> de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juiste</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projecten</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prioriteit</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krijgen</a:t>
            </a:r>
            <a:r>
              <a:rPr kumimoji="0" lang="en-GB" sz="1600" b="0" i="0" u="none" strike="noStrike" kern="1200" cap="none" spc="0" normalizeH="0" baseline="0" noProof="0" dirty="0">
                <a:ln>
                  <a:noFill/>
                </a:ln>
                <a:solidFill>
                  <a:prstClr val="black"/>
                </a:solidFill>
                <a:effectLst/>
                <a:uLnTx/>
                <a:uFillTx/>
                <a:latin typeface="Calibri"/>
                <a:ea typeface="+mn-ea"/>
                <a:cs typeface="+mn-cs"/>
              </a:rPr>
              <a:t>.</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AutoShape 13" descr="data:image/png;base64,iVBORw0KGgoAAAANSUhEUgAAABQAAAAUCAYAAACNiR0NAAAAAXNSR0IB2cksfwAAAAlwSFlzAAAOxAAADsQBlSsOGwAAAHFJREFUOI3t1KENwDAMBMAHkTxEYHg36CCdJl4jm2SBbFBa2CGeFdVqqBNU5ZFlcHr0AZMT3kNEdAQiqQaKiB7MOSK5sBMNVQpIqjWMSNiwuxtWFFjDmVngAhf4M/BEcyM3rh4kqVWKTZAn3cB+H6N5ANDLIA/wVpxUAAAAAElFTkSuQmCC"/>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AutoShape 14" descr="data:image/png;base64,iVBORw0KGgoAAAANSUhEUgAAABQAAAAUCAYAAACNiR0NAAAAAXNSR0IB2cksfwAAAAlwSFlzAAAOxAAADsQBlSsOGwAAAGZJREFUOI3t1LENgDAMBMAvLP0oWYS98ABmp6zBKN/RQBQoKGIqlG9sWdbJlQ0fx66GpGcgSd5Akr5JaxnEKoAgIcnbhQXAkrgwzmqvWwOZ4AQn+DOwJpD9CUryINsLGsntwfaDbA4UQBrHRWb9Bw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AutoShape 15" descr="data:image/png;base64,iVBORw0KGgoAAAANSUhEUgAAABQAAAAUCAYAAACNiR0NAAAAAXNSR0IB2cksfwAAAAlwSFlzAAAOxAAADsQBlSsOGwAAAHJJREFUOI1jYaAyYIEx2NnZGygx6OfPnw1wA9nZ2Rt6G2Pr1VVkyDLswNHLDD3TtjD8/PmzAe5CdRUZBhcHA7Jd2DNtCwPchdQEowaOGjhq4DAz8MDRy2QbcvPOE1QDf/782dAzbQu8CCIHoBSwyAKUAgAHNSSfyRwghQ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3">
            <a:extLst>
              <a:ext uri="{FF2B5EF4-FFF2-40B4-BE49-F238E27FC236}">
                <a16:creationId xmlns:a16="http://schemas.microsoft.com/office/drawing/2014/main" id="{3498D31B-DD2D-4318-9E3E-03902E24EE29}"/>
              </a:ext>
            </a:extLst>
          </p:cNvPr>
          <p:cNvPicPr>
            <a:picLocks noChangeAspect="1"/>
          </p:cNvPicPr>
          <p:nvPr/>
        </p:nvPicPr>
        <p:blipFill>
          <a:blip r:embed="rId3"/>
          <a:stretch>
            <a:fillRect/>
          </a:stretch>
        </p:blipFill>
        <p:spPr>
          <a:xfrm>
            <a:off x="79649" y="1805327"/>
            <a:ext cx="4492351" cy="3062286"/>
          </a:xfrm>
          <a:prstGeom prst="rect">
            <a:avLst/>
          </a:prstGeom>
        </p:spPr>
      </p:pic>
      <p:sp>
        <p:nvSpPr>
          <p:cNvPr id="2" name="Oval 1">
            <a:extLst>
              <a:ext uri="{FF2B5EF4-FFF2-40B4-BE49-F238E27FC236}">
                <a16:creationId xmlns:a16="http://schemas.microsoft.com/office/drawing/2014/main" id="{CBEB764E-2F33-4503-86CB-384B6E47C000}"/>
              </a:ext>
            </a:extLst>
          </p:cNvPr>
          <p:cNvSpPr/>
          <p:nvPr/>
        </p:nvSpPr>
        <p:spPr>
          <a:xfrm>
            <a:off x="79649" y="3208338"/>
            <a:ext cx="1238250" cy="1909423"/>
          </a:xfrm>
          <a:prstGeom prst="ellipse">
            <a:avLst/>
          </a:prstGeom>
          <a:solidFill>
            <a:srgbClr val="FCD5B5">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27453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kstvak 4"/>
          <p:cNvSpPr txBox="1"/>
          <p:nvPr/>
        </p:nvSpPr>
        <p:spPr>
          <a:xfrm>
            <a:off x="193040" y="223456"/>
            <a:ext cx="63837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3CADB2"/>
                </a:solidFill>
                <a:effectLst/>
                <a:uLnTx/>
                <a:uFillTx/>
                <a:latin typeface="Impact"/>
                <a:ea typeface="+mn-ea"/>
                <a:cs typeface="Impact"/>
              </a:rPr>
              <a:t>Aanpak </a:t>
            </a:r>
            <a:r>
              <a:rPr kumimoji="0" lang="nl-NL" sz="1800" b="0" i="0" u="none" strike="noStrike" kern="1200" cap="none" spc="0" normalizeH="0" baseline="0" noProof="0" dirty="0">
                <a:ln>
                  <a:noFill/>
                </a:ln>
                <a:solidFill>
                  <a:srgbClr val="3CADB2"/>
                </a:solidFill>
                <a:effectLst/>
                <a:uLnTx/>
                <a:uFillTx/>
                <a:latin typeface="Impact"/>
                <a:ea typeface="+mn-ea"/>
                <a:cs typeface="Impact"/>
              </a:rPr>
              <a:t>LOPENDE PROJECTEN</a:t>
            </a:r>
            <a:endParaRPr kumimoji="0" lang="nl-NL" sz="2800" b="0" i="0" u="none" strike="noStrike" kern="1200" cap="none" spc="0" normalizeH="0" baseline="0" noProof="0" dirty="0">
              <a:ln>
                <a:noFill/>
              </a:ln>
              <a:solidFill>
                <a:srgbClr val="3CADB2"/>
              </a:solidFill>
              <a:effectLst/>
              <a:uLnTx/>
              <a:uFillTx/>
              <a:latin typeface="Impact"/>
              <a:ea typeface="+mn-ea"/>
              <a:cs typeface="Impact"/>
            </a:endParaRPr>
          </a:p>
        </p:txBody>
      </p:sp>
      <p:sp>
        <p:nvSpPr>
          <p:cNvPr id="11" name="Tekstvak 10"/>
          <p:cNvSpPr txBox="1"/>
          <p:nvPr/>
        </p:nvSpPr>
        <p:spPr>
          <a:xfrm>
            <a:off x="4114799" y="881562"/>
            <a:ext cx="4949551" cy="4524315"/>
          </a:xfrm>
          <a:prstGeom prst="rect">
            <a:avLst/>
          </a:prstGeom>
          <a:noFill/>
        </p:spPr>
        <p:txBody>
          <a:bodyPr wrap="square" rtlCol="0">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We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beginnen</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niet</a:t>
            </a:r>
            <a:r>
              <a:rPr kumimoji="0" lang="en-GB" sz="1600" b="1" i="0" u="none" strike="noStrike" kern="1200" cap="none" spc="0" normalizeH="0" baseline="0" noProof="0" dirty="0">
                <a:ln>
                  <a:noFill/>
                </a:ln>
                <a:solidFill>
                  <a:prstClr val="black"/>
                </a:solidFill>
                <a:effectLst/>
                <a:uLnTx/>
                <a:uFillTx/>
                <a:latin typeface="Calibri"/>
                <a:ea typeface="+mn-ea"/>
                <a:cs typeface="+mn-cs"/>
              </a:rPr>
              <a:t> bij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nul</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er</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zijn</a:t>
            </a:r>
            <a:r>
              <a:rPr kumimoji="0" lang="en-GB" sz="1600" b="0" i="0" u="none" strike="noStrike" kern="1200" cap="none" spc="0" normalizeH="0" baseline="0" noProof="0" dirty="0">
                <a:ln>
                  <a:noFill/>
                </a:ln>
                <a:solidFill>
                  <a:prstClr val="black"/>
                </a:solidFill>
                <a:effectLst/>
                <a:uLnTx/>
                <a:uFillTx/>
                <a:latin typeface="Calibri"/>
                <a:ea typeface="+mn-ea"/>
                <a:cs typeface="+mn-cs"/>
              </a:rPr>
              <a:t> en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worden</a:t>
            </a:r>
            <a:r>
              <a:rPr kumimoji="0" lang="en-GB" sz="1600" b="0" i="0" u="none" strike="noStrike" kern="1200" cap="none" spc="0" normalizeH="0" baseline="0" noProof="0" dirty="0">
                <a:ln>
                  <a:noFill/>
                </a:ln>
                <a:solidFill>
                  <a:prstClr val="black"/>
                </a:solidFill>
                <a:effectLst/>
                <a:uLnTx/>
                <a:uFillTx/>
                <a:latin typeface="Calibri"/>
                <a:ea typeface="+mn-ea"/>
                <a:cs typeface="+mn-cs"/>
              </a:rPr>
              <a:t> in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veel</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regio’s</a:t>
            </a:r>
            <a:r>
              <a:rPr kumimoji="0" lang="en-GB" sz="1600" b="0" i="0" u="none" strike="noStrike" kern="1200" cap="none" spc="0" normalizeH="0" baseline="0" noProof="0" dirty="0">
                <a:ln>
                  <a:noFill/>
                </a:ln>
                <a:solidFill>
                  <a:prstClr val="black"/>
                </a:solidFill>
                <a:effectLst/>
                <a:uLnTx/>
                <a:uFillTx/>
                <a:latin typeface="Calibri"/>
                <a:ea typeface="+mn-ea"/>
                <a:cs typeface="+mn-cs"/>
              </a:rPr>
              <a:t> al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relevante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projecten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uitgevoerd</a:t>
            </a:r>
            <a:r>
              <a:rPr kumimoji="0" lang="en-GB" sz="1600" b="0" i="0" u="none" strike="noStrike" kern="1200" cap="none" spc="0" normalizeH="0" baseline="0" noProof="0" dirty="0">
                <a:ln>
                  <a:noFill/>
                </a:ln>
                <a:solidFill>
                  <a:prstClr val="black"/>
                </a:solidFill>
                <a:effectLst/>
                <a:uLnTx/>
                <a:uFillTx/>
                <a:latin typeface="Calibri"/>
                <a:ea typeface="+mn-ea"/>
                <a:cs typeface="+mn-cs"/>
              </a:rPr>
              <a:t>.</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black"/>
                </a:solidFill>
                <a:effectLst/>
                <a:uLnTx/>
                <a:uFillTx/>
                <a:latin typeface="Calibri"/>
                <a:ea typeface="+mn-ea"/>
                <a:cs typeface="+mn-cs"/>
              </a:rPr>
              <a:t>Hierbij</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moet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gedacht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worden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aan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projecten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als</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Boeren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meten</a:t>
            </a:r>
            <a:r>
              <a:rPr kumimoji="0" lang="en-GB" sz="1600" b="0" i="0" u="none" strike="noStrike" kern="1200" cap="none" spc="0" normalizeH="0" baseline="0" noProof="0" dirty="0">
                <a:ln>
                  <a:noFill/>
                </a:ln>
                <a:solidFill>
                  <a:prstClr val="black"/>
                </a:solidFill>
                <a:effectLst/>
                <a:uLnTx/>
                <a:uFillTx/>
                <a:latin typeface="Calibri"/>
                <a:ea typeface="+mn-ea"/>
                <a:cs typeface="+mn-cs"/>
              </a:rPr>
              <a:t> Water,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verschillende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Spaarwater</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projecten</a:t>
            </a:r>
            <a:r>
              <a:rPr kumimoji="0" lang="en-GB" sz="1600" b="0" i="0" u="none" strike="noStrike" kern="1200" cap="none" spc="0" normalizeH="0" baseline="0" noProof="0" dirty="0">
                <a:ln>
                  <a:noFill/>
                </a:ln>
                <a:solidFill>
                  <a:prstClr val="black"/>
                </a:solidFill>
                <a:effectLst/>
                <a:uLnTx/>
                <a:uFillTx/>
                <a:latin typeface="Calibri"/>
                <a:ea typeface="+mn-ea"/>
                <a:cs typeface="+mn-cs"/>
              </a:rPr>
              <a:t>, het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meten</a:t>
            </a:r>
            <a:r>
              <a:rPr kumimoji="0" lang="en-GB" sz="1600" b="0" i="0" u="none" strike="noStrike" kern="1200" cap="none" spc="0" normalizeH="0" baseline="0" noProof="0" dirty="0">
                <a:ln>
                  <a:noFill/>
                </a:ln>
                <a:solidFill>
                  <a:prstClr val="black"/>
                </a:solidFill>
                <a:effectLst/>
                <a:uLnTx/>
                <a:uFillTx/>
                <a:latin typeface="Calibri"/>
                <a:ea typeface="+mn-ea"/>
                <a:cs typeface="+mn-cs"/>
              </a:rPr>
              <a:t> van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ondiep</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zoutwater</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Freshem</a:t>
            </a:r>
            <a:r>
              <a:rPr kumimoji="0" lang="en-GB" sz="1600" b="0" i="0" u="none" strike="noStrike" kern="1200" cap="none" spc="0" normalizeH="0" baseline="0" noProof="0" dirty="0">
                <a:ln>
                  <a:noFill/>
                </a:ln>
                <a:solidFill>
                  <a:prstClr val="black"/>
                </a:solidFill>
                <a:effectLst/>
                <a:uLnTx/>
                <a:uFillTx/>
                <a:latin typeface="Calibri"/>
                <a:ea typeface="+mn-ea"/>
                <a:cs typeface="+mn-cs"/>
              </a:rPr>
              <a:t>) in Zeeland,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grondwaterstudie</a:t>
            </a:r>
            <a:r>
              <a:rPr kumimoji="0" lang="en-GB" sz="1600" b="0" i="0" u="none" strike="noStrike" kern="1200" cap="none" spc="0" normalizeH="0" baseline="0" noProof="0" dirty="0">
                <a:ln>
                  <a:noFill/>
                </a:ln>
                <a:solidFill>
                  <a:prstClr val="black"/>
                </a:solidFill>
                <a:effectLst/>
                <a:uLnTx/>
                <a:uFillTx/>
                <a:latin typeface="Calibri"/>
                <a:ea typeface="+mn-ea"/>
                <a:cs typeface="+mn-cs"/>
              </a:rPr>
              <a:t> van</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provincie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Fryslân</a:t>
            </a:r>
            <a:r>
              <a:rPr kumimoji="0" lang="en-GB" sz="1600" b="0" i="0" u="none" strike="noStrike" kern="1200" cap="none" spc="0" normalizeH="0" baseline="0" noProof="0" dirty="0">
                <a:ln>
                  <a:noFill/>
                </a:ln>
                <a:solidFill>
                  <a:prstClr val="black"/>
                </a:solidFill>
                <a:effectLst/>
                <a:uLnTx/>
                <a:uFillTx/>
                <a:latin typeface="Calibri"/>
                <a:ea typeface="+mn-ea"/>
                <a:cs typeface="+mn-cs"/>
              </a:rPr>
              <a:t>, maar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ook</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aan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projecten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als</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Holwerd</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aan</a:t>
            </a:r>
            <a:r>
              <a:rPr kumimoji="0" lang="en-GB" sz="1600" b="0" i="0" u="none" strike="noStrike" kern="1200" cap="none" spc="0" normalizeH="0" baseline="0" noProof="0" dirty="0">
                <a:ln>
                  <a:noFill/>
                </a:ln>
                <a:solidFill>
                  <a:prstClr val="black"/>
                </a:solidFill>
                <a:effectLst/>
                <a:uLnTx/>
                <a:uFillTx/>
                <a:latin typeface="Calibri"/>
                <a:ea typeface="+mn-ea"/>
                <a:cs typeface="+mn-cs"/>
              </a:rPr>
              <a:t> Zee en het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internationaal</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samen-werkingsverband</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SalFar</a:t>
            </a:r>
            <a:r>
              <a:rPr kumimoji="0" lang="en-GB" sz="1600" b="0" i="0" u="none" strike="noStrike" kern="1200" cap="none" spc="0" normalizeH="0" baseline="0" noProof="0" dirty="0">
                <a:ln>
                  <a:noFill/>
                </a:ln>
                <a:solidFill>
                  <a:prstClr val="black"/>
                </a:solidFill>
                <a:effectLst/>
                <a:uLnTx/>
                <a:uFillTx/>
                <a:latin typeface="Calibri"/>
                <a:ea typeface="+mn-ea"/>
                <a:cs typeface="+mn-cs"/>
              </a:rPr>
              <a:t> of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projecten</a:t>
            </a:r>
            <a:r>
              <a:rPr kumimoji="0" lang="en-GB" sz="1600" b="0" i="0" u="none" strike="noStrike" kern="1200" cap="none" spc="0" normalizeH="0" baseline="0" noProof="0" dirty="0">
                <a:ln>
                  <a:noFill/>
                </a:ln>
                <a:solidFill>
                  <a:prstClr val="black"/>
                </a:solidFill>
                <a:effectLst/>
                <a:uLnTx/>
                <a:uFillTx/>
                <a:latin typeface="Calibri"/>
                <a:ea typeface="+mn-ea"/>
                <a:cs typeface="+mn-cs"/>
              </a:rPr>
              <a:t> in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ontwik-keling</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zoals</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Zoet</a:t>
            </a:r>
            <a:r>
              <a:rPr kumimoji="0" lang="en-GB" sz="1600" b="0" i="0" u="none" strike="noStrike" kern="1200" cap="none" spc="0" normalizeH="0" baseline="0" noProof="0" dirty="0">
                <a:ln>
                  <a:noFill/>
                </a:ln>
                <a:solidFill>
                  <a:prstClr val="black"/>
                </a:solidFill>
                <a:effectLst/>
                <a:uLnTx/>
                <a:uFillTx/>
                <a:latin typeface="Calibri"/>
                <a:ea typeface="+mn-ea"/>
                <a:cs typeface="+mn-cs"/>
              </a:rPr>
              <a:t> op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Zout</a:t>
            </a:r>
            <a:r>
              <a:rPr kumimoji="0" lang="en-GB" sz="1600" b="0" i="0" u="none" strike="noStrike" kern="1200" cap="none" spc="0" normalizeH="0" baseline="0" noProof="0" dirty="0">
                <a:ln>
                  <a:noFill/>
                </a:ln>
                <a:solidFill>
                  <a:prstClr val="black"/>
                </a:solidFill>
                <a:effectLst/>
                <a:uLnTx/>
                <a:uFillTx/>
                <a:latin typeface="Calibri"/>
                <a:ea typeface="+mn-ea"/>
                <a:cs typeface="+mn-cs"/>
              </a:rPr>
              <a:t> en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Zoete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Toekomst</a:t>
            </a:r>
            <a:r>
              <a:rPr kumimoji="0" lang="en-GB" sz="1600" b="0" i="0" u="none" strike="noStrike" kern="1200" cap="none" spc="0" normalizeH="0" baseline="0" noProof="0" dirty="0">
                <a:ln>
                  <a:noFill/>
                </a:ln>
                <a:solidFill>
                  <a:prstClr val="black"/>
                </a:solidFill>
                <a:effectLst/>
                <a:uLnTx/>
                <a:uFillTx/>
                <a:latin typeface="Calibri"/>
                <a:ea typeface="+mn-ea"/>
                <a:cs typeface="+mn-cs"/>
              </a:rPr>
              <a:t> (Texel).</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black"/>
                </a:solidFill>
                <a:effectLst/>
                <a:uLnTx/>
                <a:uFillTx/>
                <a:latin typeface="Calibri"/>
                <a:ea typeface="+mn-ea"/>
                <a:cs typeface="+mn-cs"/>
              </a:rPr>
              <a:t>Insteken</a:t>
            </a:r>
            <a:r>
              <a:rPr kumimoji="0" lang="en-GB" sz="1600" b="0" i="0" u="none" strike="noStrike" kern="1200" cap="none" spc="0" normalizeH="0" baseline="0" noProof="0" dirty="0">
                <a:ln>
                  <a:noFill/>
                </a:ln>
                <a:solidFill>
                  <a:prstClr val="black"/>
                </a:solidFill>
                <a:effectLst/>
                <a:uLnTx/>
                <a:uFillTx/>
                <a:latin typeface="Calibri"/>
                <a:ea typeface="+mn-ea"/>
                <a:cs typeface="+mn-cs"/>
              </a:rPr>
              <a:t> op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leren</a:t>
            </a:r>
            <a:r>
              <a:rPr kumimoji="0" lang="en-GB" sz="1600" b="0" i="0" u="none" strike="noStrike" kern="1200" cap="none" spc="0" normalizeH="0" baseline="0" noProof="0" dirty="0">
                <a:ln>
                  <a:noFill/>
                </a:ln>
                <a:solidFill>
                  <a:prstClr val="black"/>
                </a:solidFill>
                <a:effectLst/>
                <a:uLnTx/>
                <a:uFillTx/>
                <a:latin typeface="Calibri"/>
                <a:ea typeface="+mn-ea"/>
                <a:cs typeface="+mn-cs"/>
              </a:rPr>
              <a:t> van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projecten</a:t>
            </a:r>
            <a:r>
              <a:rPr kumimoji="0" lang="en-GB" sz="1600" b="0" i="0" u="none" strike="noStrike" kern="1200" cap="none" spc="0" normalizeH="0" baseline="0" noProof="0" dirty="0">
                <a:ln>
                  <a:noFill/>
                </a:ln>
                <a:solidFill>
                  <a:prstClr val="black"/>
                </a:solidFill>
                <a:effectLst/>
                <a:uLnTx/>
                <a:uFillTx/>
                <a:latin typeface="Calibri"/>
                <a:ea typeface="+mn-ea"/>
                <a:cs typeface="+mn-cs"/>
              </a:rPr>
              <a:t> die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eerder</a:t>
            </a:r>
            <a:r>
              <a:rPr kumimoji="0" lang="en-GB" sz="1600" b="0" i="0" u="none" strike="noStrike" kern="1200" cap="none" spc="0" normalizeH="0" baseline="0" noProof="0" dirty="0">
                <a:ln>
                  <a:noFill/>
                </a:ln>
                <a:solidFill>
                  <a:prstClr val="black"/>
                </a:solidFill>
                <a:effectLst/>
                <a:uLnTx/>
                <a:uFillTx/>
                <a:latin typeface="Calibri"/>
                <a:ea typeface="+mn-ea"/>
                <a:cs typeface="+mn-cs"/>
              </a:rPr>
              <a:t> en/of elders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zijn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uitgevoerd</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zodat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dubbel</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werk</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wordt</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voorkomen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Dit</a:t>
            </a:r>
            <a:r>
              <a:rPr kumimoji="0" lang="en-GB" sz="1600" b="0" i="0" u="none" strike="noStrike" kern="1200" cap="none" spc="0" normalizeH="0" baseline="0" noProof="0" dirty="0">
                <a:ln>
                  <a:noFill/>
                </a:ln>
                <a:solidFill>
                  <a:prstClr val="black"/>
                </a:solidFill>
                <a:effectLst/>
                <a:uLnTx/>
                <a:uFillTx/>
                <a:latin typeface="Calibri"/>
                <a:ea typeface="+mn-ea"/>
                <a:cs typeface="+mn-cs"/>
              </a:rPr>
              <a:t> is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ook</a:t>
            </a:r>
            <a:r>
              <a:rPr kumimoji="0" lang="en-GB" sz="1600" b="0" i="0" u="none" strike="noStrike" kern="1200" cap="none" spc="0" normalizeH="0" baseline="0" noProof="0" dirty="0">
                <a:ln>
                  <a:noFill/>
                </a:ln>
                <a:solidFill>
                  <a:prstClr val="black"/>
                </a:solidFill>
                <a:effectLst/>
                <a:uLnTx/>
                <a:uFillTx/>
                <a:latin typeface="Calibri"/>
                <a:ea typeface="+mn-ea"/>
                <a:cs typeface="+mn-cs"/>
              </a:rPr>
              <a:t> de basis om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volgende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stappen</a:t>
            </a:r>
            <a:r>
              <a:rPr kumimoji="0" lang="en-GB" sz="1600" b="0" i="0" u="none" strike="noStrike" kern="1200" cap="none" spc="0" normalizeH="0" baseline="0" noProof="0" dirty="0">
                <a:ln>
                  <a:noFill/>
                </a:ln>
                <a:solidFill>
                  <a:prstClr val="black"/>
                </a:solidFill>
                <a:effectLst/>
                <a:uLnTx/>
                <a:uFillTx/>
                <a:latin typeface="Calibri"/>
                <a:ea typeface="+mn-ea"/>
                <a:cs typeface="+mn-cs"/>
              </a:rPr>
              <a:t> te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bepalen</a:t>
            </a:r>
            <a:r>
              <a:rPr kumimoji="0" lang="en-GB" sz="1600" b="0" i="0" u="none" strike="noStrike" kern="1200" cap="none" spc="0" normalizeH="0" baseline="0" noProof="0" dirty="0">
                <a:ln>
                  <a:noFill/>
                </a:ln>
                <a:solidFill>
                  <a:prstClr val="black"/>
                </a:solidFill>
                <a:effectLst/>
                <a:uLnTx/>
                <a:uFillTx/>
                <a:latin typeface="Calibri"/>
                <a:ea typeface="+mn-ea"/>
                <a:cs typeface="+mn-cs"/>
              </a:rPr>
              <a:t> die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nodig</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zijn</a:t>
            </a:r>
            <a:r>
              <a:rPr kumimoji="0" lang="en-GB" sz="1600" b="0" i="0" u="none" strike="noStrike" kern="1200" cap="none" spc="0" normalizeH="0" baseline="0" noProof="0" dirty="0">
                <a:ln>
                  <a:noFill/>
                </a:ln>
                <a:solidFill>
                  <a:prstClr val="black"/>
                </a:solidFill>
                <a:effectLst/>
                <a:uLnTx/>
                <a:uFillTx/>
                <a:latin typeface="Calibri"/>
                <a:ea typeface="+mn-ea"/>
                <a:cs typeface="+mn-cs"/>
              </a:rPr>
              <a:t> om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naar</a:t>
            </a:r>
            <a:r>
              <a:rPr kumimoji="0" lang="en-GB" sz="1600" b="0" i="0" u="none" strike="noStrike" kern="1200" cap="none" spc="0" normalizeH="0" baseline="0" noProof="0" dirty="0">
                <a:ln>
                  <a:noFill/>
                </a:ln>
                <a:solidFill>
                  <a:prstClr val="black"/>
                </a:solidFill>
                <a:effectLst/>
                <a:uLnTx/>
                <a:uFillTx/>
                <a:latin typeface="Calibri"/>
                <a:ea typeface="+mn-ea"/>
                <a:cs typeface="+mn-cs"/>
              </a:rPr>
              <a:t> de</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voor</a:t>
            </a:r>
            <a:r>
              <a:rPr kumimoji="0" lang="en-GB" sz="1600" b="0" i="0" u="none" strike="noStrike" kern="1200" cap="none" spc="0" normalizeH="0" baseline="0" noProof="0" dirty="0">
                <a:ln>
                  <a:noFill/>
                </a:ln>
                <a:solidFill>
                  <a:prstClr val="black"/>
                </a:solidFill>
                <a:effectLst/>
                <a:uLnTx/>
                <a:uFillTx/>
                <a:latin typeface="Calibri"/>
                <a:ea typeface="+mn-ea"/>
                <a:cs typeface="+mn-cs"/>
              </a:rPr>
              <a:t> het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specifieke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gebied</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gewenste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oplossingsrichting</a:t>
            </a:r>
            <a:r>
              <a:rPr kumimoji="0" lang="en-GB" sz="1600" b="0" i="0" u="none" strike="noStrike" kern="1200" cap="none" spc="0" normalizeH="0" baseline="0" noProof="0" dirty="0">
                <a:ln>
                  <a:noFill/>
                </a:ln>
                <a:solidFill>
                  <a:prstClr val="black"/>
                </a:solidFill>
                <a:effectLst/>
                <a:uLnTx/>
                <a:uFillTx/>
                <a:latin typeface="Calibri"/>
                <a:ea typeface="+mn-ea"/>
                <a:cs typeface="+mn-cs"/>
              </a:rPr>
              <a:t> toe te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werken</a:t>
            </a:r>
            <a:r>
              <a:rPr kumimoji="0" lang="en-GB"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28" name="AutoShape 13" descr="data:image/png;base64,iVBORw0KGgoAAAANSUhEUgAAABQAAAAUCAYAAACNiR0NAAAAAXNSR0IB2cksfwAAAAlwSFlzAAAOxAAADsQBlSsOGwAAAHFJREFUOI3t1KENwDAMBMAHkTxEYHg36CCdJl4jm2SBbFBa2CGeFdVqqBNU5ZFlcHr0AZMT3kNEdAQiqQaKiB7MOSK5sBMNVQpIqjWMSNiwuxtWFFjDmVngAhf4M/BEcyM3rh4kqVWKTZAn3cB+H6N5ANDLIA/wVpxUAAAAAElFTkSuQmCC"/>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AutoShape 14" descr="data:image/png;base64,iVBORw0KGgoAAAANSUhEUgAAABQAAAAUCAYAAACNiR0NAAAAAXNSR0IB2cksfwAAAAlwSFlzAAAOxAAADsQBlSsOGwAAAGZJREFUOI3t1LENgDAMBMAvLP0oWYS98ABmp6zBKN/RQBQoKGIqlG9sWdbJlQ0fx66GpGcgSd5Akr5JaxnEKoAgIcnbhQXAkrgwzmqvWwOZ4AQn+DOwJpD9CUryINsLGsntwfaDbA4UQBrHRWb9Bw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AutoShape 15" descr="data:image/png;base64,iVBORw0KGgoAAAANSUhEUgAAABQAAAAUCAYAAACNiR0NAAAAAXNSR0IB2cksfwAAAAlwSFlzAAAOxAAADsQBlSsOGwAAAHJJREFUOI1jYaAyYIEx2NnZGygx6OfPnw1wA9nZ2Rt6G2Pr1VVkyDLswNHLDD3TtjD8/PmzAe5CdRUZBhcHA7Jd2DNtCwPchdQEowaOGjhq4DAz8MDRy2QbcvPOE1QDf/782dAzbQu8CCIHoBSwyAKUAgAHNSSfyRwghQ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3">
            <a:extLst>
              <a:ext uri="{FF2B5EF4-FFF2-40B4-BE49-F238E27FC236}">
                <a16:creationId xmlns:a16="http://schemas.microsoft.com/office/drawing/2014/main" id="{3498D31B-DD2D-4318-9E3E-03902E24EE29}"/>
              </a:ext>
            </a:extLst>
          </p:cNvPr>
          <p:cNvPicPr>
            <a:picLocks noChangeAspect="1"/>
          </p:cNvPicPr>
          <p:nvPr/>
        </p:nvPicPr>
        <p:blipFill>
          <a:blip r:embed="rId3"/>
          <a:stretch>
            <a:fillRect/>
          </a:stretch>
        </p:blipFill>
        <p:spPr>
          <a:xfrm>
            <a:off x="79649" y="1805327"/>
            <a:ext cx="4492351" cy="3062286"/>
          </a:xfrm>
          <a:prstGeom prst="rect">
            <a:avLst/>
          </a:prstGeom>
        </p:spPr>
      </p:pic>
      <p:sp>
        <p:nvSpPr>
          <p:cNvPr id="2" name="Oval 1">
            <a:extLst>
              <a:ext uri="{FF2B5EF4-FFF2-40B4-BE49-F238E27FC236}">
                <a16:creationId xmlns:a16="http://schemas.microsoft.com/office/drawing/2014/main" id="{CBEB764E-2F33-4503-86CB-384B6E47C000}"/>
              </a:ext>
            </a:extLst>
          </p:cNvPr>
          <p:cNvSpPr/>
          <p:nvPr/>
        </p:nvSpPr>
        <p:spPr>
          <a:xfrm>
            <a:off x="1552300" y="2220601"/>
            <a:ext cx="819425" cy="1365874"/>
          </a:xfrm>
          <a:prstGeom prst="ellipse">
            <a:avLst/>
          </a:prstGeom>
          <a:solidFill>
            <a:srgbClr val="FCD5B5">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92609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kstvak 4"/>
          <p:cNvSpPr txBox="1"/>
          <p:nvPr/>
        </p:nvSpPr>
        <p:spPr>
          <a:xfrm>
            <a:off x="193040" y="223456"/>
            <a:ext cx="63837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3CADB2"/>
                </a:solidFill>
                <a:effectLst/>
                <a:uLnTx/>
                <a:uFillTx/>
                <a:latin typeface="Impact"/>
                <a:ea typeface="+mn-ea"/>
                <a:cs typeface="Impact"/>
              </a:rPr>
              <a:t>Aanpak </a:t>
            </a:r>
            <a:r>
              <a:rPr kumimoji="0" lang="nl-NL" sz="1800" b="0" i="0" u="none" strike="noStrike" kern="1200" cap="none" spc="0" normalizeH="0" baseline="0" noProof="0" dirty="0">
                <a:ln>
                  <a:noFill/>
                </a:ln>
                <a:solidFill>
                  <a:srgbClr val="3CADB2"/>
                </a:solidFill>
                <a:effectLst/>
                <a:uLnTx/>
                <a:uFillTx/>
                <a:latin typeface="Impact"/>
                <a:ea typeface="+mn-ea"/>
                <a:cs typeface="Impact"/>
              </a:rPr>
              <a:t>PRIORITEREN</a:t>
            </a:r>
            <a:endParaRPr kumimoji="0" lang="nl-NL" sz="2800" b="0" i="0" u="none" strike="noStrike" kern="1200" cap="none" spc="0" normalizeH="0" baseline="0" noProof="0" dirty="0">
              <a:ln>
                <a:noFill/>
              </a:ln>
              <a:solidFill>
                <a:srgbClr val="3CADB2"/>
              </a:solidFill>
              <a:effectLst/>
              <a:uLnTx/>
              <a:uFillTx/>
              <a:latin typeface="Impact"/>
              <a:ea typeface="+mn-ea"/>
              <a:cs typeface="Impact"/>
            </a:endParaRPr>
          </a:p>
        </p:txBody>
      </p:sp>
      <p:sp>
        <p:nvSpPr>
          <p:cNvPr id="11" name="Tekstvak 10"/>
          <p:cNvSpPr txBox="1"/>
          <p:nvPr/>
        </p:nvSpPr>
        <p:spPr>
          <a:xfrm>
            <a:off x="4114800" y="1127901"/>
            <a:ext cx="4886960" cy="4031873"/>
          </a:xfrm>
          <a:prstGeom prst="rect">
            <a:avLst/>
          </a:prstGeom>
          <a:noFill/>
        </p:spPr>
        <p:txBody>
          <a:bodyPr wrap="square" rtlCol="0">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Projecten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zijn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erop</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gericht</a:t>
            </a:r>
            <a:r>
              <a:rPr kumimoji="0" lang="en-GB" sz="1600" b="0" i="0" u="none" strike="noStrike" kern="1200" cap="none" spc="0" normalizeH="0" baseline="0" noProof="0" dirty="0">
                <a:ln>
                  <a:noFill/>
                </a:ln>
                <a:solidFill>
                  <a:prstClr val="black"/>
                </a:solidFill>
                <a:effectLst/>
                <a:uLnTx/>
                <a:uFillTx/>
                <a:latin typeface="Calibri"/>
                <a:ea typeface="+mn-ea"/>
                <a:cs typeface="+mn-cs"/>
              </a:rPr>
              <a:t> om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voor</a:t>
            </a:r>
            <a:r>
              <a:rPr kumimoji="0" lang="en-GB" sz="1600" b="0" i="0" u="none" strike="noStrike" kern="1200" cap="none" spc="0" normalizeH="0" baseline="0" noProof="0" dirty="0">
                <a:ln>
                  <a:noFill/>
                </a:ln>
                <a:solidFill>
                  <a:prstClr val="black"/>
                </a:solidFill>
                <a:effectLst/>
                <a:uLnTx/>
                <a:uFillTx/>
                <a:latin typeface="Calibri"/>
                <a:ea typeface="+mn-ea"/>
                <a:cs typeface="+mn-cs"/>
              </a:rPr>
              <a:t> het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gebied</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geschikte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maatregelen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uit</a:t>
            </a:r>
            <a:r>
              <a:rPr kumimoji="0" lang="en-GB" sz="1600" b="0" i="0" u="none" strike="noStrike" kern="1200" cap="none" spc="0" normalizeH="0" baseline="0" noProof="0" dirty="0">
                <a:ln>
                  <a:noFill/>
                </a:ln>
                <a:solidFill>
                  <a:prstClr val="black"/>
                </a:solidFill>
                <a:effectLst/>
                <a:uLnTx/>
                <a:uFillTx/>
                <a:latin typeface="Calibri"/>
                <a:ea typeface="+mn-ea"/>
                <a:cs typeface="+mn-cs"/>
              </a:rPr>
              <a:t> te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testen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wanneer</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succesvol</a:t>
            </a:r>
            <a:r>
              <a:rPr kumimoji="0" lang="en-GB" sz="1600" b="0" i="0" u="none" strike="noStrike" kern="1200" cap="none" spc="0" normalizeH="0" baseline="0" noProof="0" dirty="0">
                <a:ln>
                  <a:noFill/>
                </a:ln>
                <a:solidFill>
                  <a:prstClr val="black"/>
                </a:solidFill>
                <a:effectLst/>
                <a:uLnTx/>
                <a:uFillTx/>
                <a:latin typeface="Calibri"/>
                <a:ea typeface="+mn-ea"/>
                <a:cs typeface="+mn-cs"/>
              </a:rPr>
              <a:t>, op te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schalen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Kennisvragen</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worden</a:t>
            </a:r>
            <a:r>
              <a:rPr kumimoji="0" lang="en-GB" sz="1600" b="1" i="0" u="none" strike="noStrike" kern="1200" cap="none" spc="0" normalizeH="0" baseline="0" noProof="0" dirty="0">
                <a:ln>
                  <a:noFill/>
                </a:ln>
                <a:solidFill>
                  <a:prstClr val="black"/>
                </a:solidFill>
                <a:effectLst/>
                <a:uLnTx/>
                <a:uFillTx/>
                <a:latin typeface="Calibri"/>
                <a:ea typeface="+mn-ea"/>
                <a:cs typeface="+mn-cs"/>
              </a:rPr>
              <a:t> in het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kader</a:t>
            </a:r>
            <a:r>
              <a:rPr kumimoji="0" lang="en-GB" sz="1600" b="1" i="0" u="none" strike="noStrike" kern="1200" cap="none" spc="0" normalizeH="0" baseline="0" noProof="0" dirty="0">
                <a:ln>
                  <a:noFill/>
                </a:ln>
                <a:solidFill>
                  <a:prstClr val="black"/>
                </a:solidFill>
                <a:effectLst/>
                <a:uLnTx/>
                <a:uFillTx/>
                <a:latin typeface="Calibri"/>
                <a:ea typeface="+mn-ea"/>
                <a:cs typeface="+mn-cs"/>
              </a:rPr>
              <a:t> van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deze</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projecten</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beantwoord</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lvl="1">
              <a:defRPr/>
            </a:pPr>
            <a:r>
              <a:rPr lang="en-GB" sz="1600" dirty="0" err="1">
                <a:solidFill>
                  <a:prstClr val="black"/>
                </a:solidFill>
              </a:rPr>
              <a:t>Nieuwe</a:t>
            </a:r>
            <a:r>
              <a:rPr lang="en-GB" sz="1600" dirty="0">
                <a:solidFill>
                  <a:prstClr val="black"/>
                </a:solidFill>
              </a:rPr>
              <a:t> of </a:t>
            </a:r>
            <a:r>
              <a:rPr lang="en-GB" sz="1600" dirty="0" err="1">
                <a:solidFill>
                  <a:prstClr val="black"/>
                </a:solidFill>
              </a:rPr>
              <a:t>aanvullende</a:t>
            </a:r>
            <a:r>
              <a:rPr lang="en-GB" sz="1600" dirty="0">
                <a:solidFill>
                  <a:prstClr val="black"/>
                </a:solidFill>
              </a:rPr>
              <a:t> </a:t>
            </a:r>
            <a:r>
              <a:rPr lang="en-GB" sz="1600" dirty="0" err="1">
                <a:solidFill>
                  <a:prstClr val="black"/>
                </a:solidFill>
              </a:rPr>
              <a:t>projecten</a:t>
            </a:r>
            <a:r>
              <a:rPr lang="en-GB" sz="1600" dirty="0">
                <a:solidFill>
                  <a:prstClr val="black"/>
                </a:solidFill>
              </a:rPr>
              <a:t> </a:t>
            </a:r>
            <a:r>
              <a:rPr lang="en-GB" sz="1600" dirty="0" err="1">
                <a:solidFill>
                  <a:prstClr val="black"/>
                </a:solidFill>
              </a:rPr>
              <a:t>worden</a:t>
            </a:r>
            <a:r>
              <a:rPr lang="en-GB" sz="1600" dirty="0">
                <a:solidFill>
                  <a:prstClr val="black"/>
                </a:solidFill>
              </a:rPr>
              <a:t> bottom-up </a:t>
            </a:r>
            <a:r>
              <a:rPr lang="en-GB" sz="1600" dirty="0" err="1">
                <a:solidFill>
                  <a:prstClr val="black"/>
                </a:solidFill>
              </a:rPr>
              <a:t>geïdentificeerd</a:t>
            </a:r>
            <a:r>
              <a:rPr lang="en-GB" sz="1600" dirty="0">
                <a:solidFill>
                  <a:prstClr val="black"/>
                </a:solidFill>
              </a:rPr>
              <a:t>, </a:t>
            </a:r>
            <a:r>
              <a:rPr lang="en-GB" sz="1600" dirty="0" err="1">
                <a:solidFill>
                  <a:prstClr val="black"/>
                </a:solidFill>
              </a:rPr>
              <a:t>waarbij</a:t>
            </a:r>
            <a:r>
              <a:rPr lang="en-GB" sz="1600" dirty="0">
                <a:solidFill>
                  <a:prstClr val="black"/>
                </a:solidFill>
              </a:rPr>
              <a:t> de </a:t>
            </a:r>
            <a:r>
              <a:rPr lang="en-GB" sz="1600" dirty="0" err="1">
                <a:solidFill>
                  <a:prstClr val="black"/>
                </a:solidFill>
              </a:rPr>
              <a:t>overheid</a:t>
            </a:r>
            <a:r>
              <a:rPr lang="en-GB" sz="1600" dirty="0">
                <a:solidFill>
                  <a:prstClr val="black"/>
                </a:solidFill>
              </a:rPr>
              <a:t> partner </a:t>
            </a:r>
            <a:r>
              <a:rPr lang="en-GB" sz="1600" dirty="0" err="1">
                <a:solidFill>
                  <a:prstClr val="black"/>
                </a:solidFill>
              </a:rPr>
              <a:t>kan</a:t>
            </a:r>
            <a:r>
              <a:rPr lang="en-GB" sz="1600" dirty="0">
                <a:solidFill>
                  <a:prstClr val="black"/>
                </a:solidFill>
              </a:rPr>
              <a:t> </a:t>
            </a:r>
            <a:r>
              <a:rPr lang="en-GB" sz="1600" dirty="0" err="1">
                <a:solidFill>
                  <a:prstClr val="black"/>
                </a:solidFill>
              </a:rPr>
              <a:t>zijn</a:t>
            </a:r>
            <a:r>
              <a:rPr lang="en-GB" sz="1600" dirty="0">
                <a:solidFill>
                  <a:prstClr val="black"/>
                </a:solidFill>
              </a:rPr>
              <a:t> </a:t>
            </a:r>
            <a:r>
              <a:rPr lang="en-GB" sz="1600" dirty="0" err="1">
                <a:solidFill>
                  <a:prstClr val="black"/>
                </a:solidFill>
              </a:rPr>
              <a:t>en</a:t>
            </a:r>
            <a:r>
              <a:rPr lang="en-GB" sz="1600" dirty="0">
                <a:solidFill>
                  <a:prstClr val="black"/>
                </a:solidFill>
              </a:rPr>
              <a:t> in </a:t>
            </a:r>
            <a:r>
              <a:rPr lang="en-GB" sz="1600" dirty="0" err="1">
                <a:solidFill>
                  <a:prstClr val="black"/>
                </a:solidFill>
              </a:rPr>
              <a:t>ieder</a:t>
            </a:r>
            <a:r>
              <a:rPr lang="en-GB" sz="1600" dirty="0">
                <a:solidFill>
                  <a:prstClr val="black"/>
                </a:solidFill>
              </a:rPr>
              <a:t> </a:t>
            </a:r>
            <a:r>
              <a:rPr lang="en-GB" sz="1600" dirty="0" err="1">
                <a:solidFill>
                  <a:prstClr val="black"/>
                </a:solidFill>
              </a:rPr>
              <a:t>geval</a:t>
            </a:r>
            <a:r>
              <a:rPr lang="en-GB" sz="1600" dirty="0">
                <a:solidFill>
                  <a:prstClr val="black"/>
                </a:solidFill>
              </a:rPr>
              <a:t> de </a:t>
            </a:r>
            <a:r>
              <a:rPr lang="en-GB" sz="1600" dirty="0" err="1">
                <a:solidFill>
                  <a:prstClr val="black"/>
                </a:solidFill>
              </a:rPr>
              <a:t>ontwikkeling</a:t>
            </a:r>
            <a:r>
              <a:rPr lang="en-GB" sz="1600" dirty="0">
                <a:solidFill>
                  <a:prstClr val="black"/>
                </a:solidFill>
              </a:rPr>
              <a:t> van </a:t>
            </a:r>
            <a:r>
              <a:rPr lang="en-GB" sz="1600" dirty="0" err="1">
                <a:solidFill>
                  <a:prstClr val="black"/>
                </a:solidFill>
              </a:rPr>
              <a:t>deze</a:t>
            </a:r>
            <a:r>
              <a:rPr lang="en-GB" sz="1600" dirty="0">
                <a:solidFill>
                  <a:prstClr val="black"/>
                </a:solidFill>
              </a:rPr>
              <a:t> </a:t>
            </a:r>
            <a:r>
              <a:rPr lang="en-GB" sz="1600" dirty="0" err="1">
                <a:solidFill>
                  <a:prstClr val="black"/>
                </a:solidFill>
              </a:rPr>
              <a:t>projecten</a:t>
            </a:r>
            <a:r>
              <a:rPr lang="en-GB" sz="1600" dirty="0">
                <a:solidFill>
                  <a:prstClr val="black"/>
                </a:solidFill>
              </a:rPr>
              <a:t> </a:t>
            </a:r>
            <a:r>
              <a:rPr lang="en-GB" sz="1600" dirty="0" err="1">
                <a:solidFill>
                  <a:prstClr val="black"/>
                </a:solidFill>
              </a:rPr>
              <a:t>faciliteert</a:t>
            </a:r>
            <a:r>
              <a:rPr lang="en-GB" sz="1600" dirty="0">
                <a:solidFill>
                  <a:prstClr val="black"/>
                </a:solidFill>
              </a:rPr>
              <a:t>. </a:t>
            </a:r>
          </a:p>
          <a:p>
            <a:pPr lvl="1">
              <a:defRPr/>
            </a:pPr>
            <a:endParaRPr lang="en-GB" sz="1600" dirty="0">
              <a:solidFill>
                <a:prstClr val="black"/>
              </a:solidFill>
            </a:endParaRPr>
          </a:p>
          <a:p>
            <a:pPr lvl="1">
              <a:defRPr/>
            </a:pPr>
            <a:r>
              <a:rPr lang="en-GB" sz="1600" dirty="0">
                <a:solidFill>
                  <a:prstClr val="black"/>
                </a:solidFill>
              </a:rPr>
              <a:t>Elk </a:t>
            </a:r>
            <a:r>
              <a:rPr kumimoji="0" lang="en-GB" sz="1600" b="0" i="0" u="none" strike="noStrike" kern="1200" cap="none" spc="0" normalizeH="0" baseline="0" noProof="0" dirty="0">
                <a:ln>
                  <a:noFill/>
                </a:ln>
                <a:solidFill>
                  <a:prstClr val="black"/>
                </a:solidFill>
                <a:effectLst/>
                <a:uLnTx/>
                <a:uFillTx/>
                <a:latin typeface="Calibri"/>
                <a:ea typeface="+mn-ea"/>
                <a:cs typeface="+mn-cs"/>
              </a:rPr>
              <a:t>te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ontwikkelen</a:t>
            </a:r>
            <a:r>
              <a:rPr kumimoji="0" lang="en-GB" sz="1600" b="0" i="0" u="none" strike="noStrike" kern="1200" cap="none" spc="0" normalizeH="0" baseline="0" noProof="0" dirty="0">
                <a:ln>
                  <a:noFill/>
                </a:ln>
                <a:solidFill>
                  <a:prstClr val="black"/>
                </a:solidFill>
                <a:effectLst/>
                <a:uLnTx/>
                <a:uFillTx/>
                <a:latin typeface="Calibri"/>
                <a:ea typeface="+mn-ea"/>
                <a:cs typeface="+mn-cs"/>
              </a:rPr>
              <a:t> project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wordt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getoetst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aan</a:t>
            </a:r>
            <a:r>
              <a:rPr kumimoji="0" lang="en-GB" sz="1600" b="0" i="0" u="none" strike="noStrike" kern="1200" cap="none" spc="0" normalizeH="0" baseline="0" noProof="0" dirty="0">
                <a:ln>
                  <a:noFill/>
                </a:ln>
                <a:solidFill>
                  <a:prstClr val="black"/>
                </a:solidFill>
                <a:effectLst/>
                <a:uLnTx/>
                <a:uFillTx/>
                <a:latin typeface="Calibri"/>
                <a:ea typeface="+mn-ea"/>
                <a:cs typeface="+mn-cs"/>
              </a:rPr>
              <a:t> het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kader</a:t>
            </a:r>
            <a:r>
              <a:rPr kumimoji="0" lang="en-GB" sz="1600" b="0" i="0" u="none" strike="noStrike" kern="1200" cap="none" spc="0" normalizeH="0" baseline="0" noProof="0" dirty="0">
                <a:ln>
                  <a:noFill/>
                </a:ln>
                <a:solidFill>
                  <a:prstClr val="black"/>
                </a:solidFill>
                <a:effectLst/>
                <a:uLnTx/>
                <a:uFillTx/>
                <a:latin typeface="Calibri"/>
                <a:ea typeface="+mn-ea"/>
                <a:cs typeface="+mn-cs"/>
              </a:rPr>
              <a:t> van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visie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en</a:t>
            </a:r>
            <a:r>
              <a:rPr kumimoji="0" lang="en-GB" sz="1600" b="0" i="0" u="none" strike="noStrike" kern="1200" cap="none" spc="0" normalizeH="0" baseline="0" noProof="0" dirty="0">
                <a:ln>
                  <a:noFill/>
                </a:ln>
                <a:solidFill>
                  <a:prstClr val="black"/>
                </a:solidFill>
                <a:effectLst/>
                <a:uLnTx/>
                <a:uFillTx/>
                <a:latin typeface="Calibri"/>
                <a:ea typeface="+mn-ea"/>
                <a:cs typeface="+mn-cs"/>
              </a:rPr>
              <a:t>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huidige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situatie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draagt</a:t>
            </a:r>
            <a:r>
              <a:rPr kumimoji="0" lang="en-GB" sz="1600" b="0" i="0" u="none" strike="noStrike" kern="1200" cap="none" spc="0" normalizeH="0" baseline="0" noProof="0" dirty="0">
                <a:ln>
                  <a:noFill/>
                </a:ln>
                <a:solidFill>
                  <a:prstClr val="black"/>
                </a:solidFill>
                <a:effectLst/>
                <a:uLnTx/>
                <a:uFillTx/>
                <a:latin typeface="Calibri"/>
                <a:ea typeface="+mn-ea"/>
                <a:cs typeface="+mn-cs"/>
              </a:rPr>
              <a:t> het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voldoende</a:t>
            </a:r>
            <a:r>
              <a:rPr kumimoji="0" lang="en-GB" sz="1600" b="0" i="0" u="none" strike="noStrike" kern="1200" cap="none" spc="0" normalizeH="0" baseline="0" noProof="0" dirty="0">
                <a:ln>
                  <a:noFill/>
                </a:ln>
                <a:solidFill>
                  <a:prstClr val="black"/>
                </a:solidFill>
                <a:effectLst/>
                <a:uLnTx/>
                <a:uFillTx/>
                <a:latin typeface="Calibri"/>
                <a:ea typeface="+mn-ea"/>
                <a:cs typeface="+mn-cs"/>
              </a:rPr>
              <a:t> bij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aan</a:t>
            </a:r>
            <a:r>
              <a:rPr kumimoji="0" lang="en-GB" sz="1600" b="0" i="0" u="none" strike="noStrike" kern="1200" cap="none" spc="0" normalizeH="0" baseline="0" noProof="0" dirty="0">
                <a:ln>
                  <a:noFill/>
                </a:ln>
                <a:solidFill>
                  <a:prstClr val="black"/>
                </a:solidFill>
                <a:effectLst/>
                <a:uLnTx/>
                <a:uFillTx/>
                <a:latin typeface="Calibri"/>
                <a:ea typeface="+mn-ea"/>
                <a:cs typeface="+mn-cs"/>
              </a:rPr>
              <a:t>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realisatie</a:t>
            </a:r>
            <a:r>
              <a:rPr kumimoji="0" lang="en-GB" sz="1600" b="0" i="0" u="none" strike="noStrike" kern="1200" cap="none" spc="0" normalizeH="0" baseline="0" noProof="0" dirty="0">
                <a:ln>
                  <a:noFill/>
                </a:ln>
                <a:solidFill>
                  <a:prstClr val="black"/>
                </a:solidFill>
                <a:effectLst/>
                <a:uLnTx/>
                <a:uFillTx/>
                <a:latin typeface="Calibri"/>
                <a:ea typeface="+mn-ea"/>
                <a:cs typeface="+mn-cs"/>
              </a:rPr>
              <a:t> van het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toekomstbeeld</a:t>
            </a:r>
            <a:r>
              <a:rPr kumimoji="0" lang="en-GB" sz="1600" b="0" i="0" u="none" strike="noStrike" kern="1200" cap="none" spc="0" normalizeH="0" baseline="0" noProof="0" dirty="0">
                <a:ln>
                  <a:noFill/>
                </a:ln>
                <a:solidFill>
                  <a:prstClr val="black"/>
                </a:solidFill>
                <a:effectLst/>
                <a:uLnTx/>
                <a:uFillTx/>
                <a:latin typeface="Calibri"/>
                <a:ea typeface="+mn-ea"/>
                <a:cs typeface="+mn-cs"/>
              </a:rPr>
              <a:t> van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dit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gebied</a:t>
            </a:r>
            <a:r>
              <a:rPr kumimoji="0" lang="en-GB" sz="1600" b="0" i="0" u="none" strike="noStrike" kern="1200" cap="none" spc="0" normalizeH="0" baseline="0" noProof="0" dirty="0">
                <a:ln>
                  <a:noFill/>
                </a:ln>
                <a:solidFill>
                  <a:prstClr val="black"/>
                </a:solidFill>
                <a:effectLst/>
                <a:uLnTx/>
                <a:uFillTx/>
                <a:latin typeface="Calibri"/>
                <a:ea typeface="+mn-ea"/>
                <a:cs typeface="+mn-cs"/>
              </a:rPr>
              <a:t> en is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er</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geen</a:t>
            </a:r>
            <a:r>
              <a:rPr kumimoji="0" lang="en-GB" sz="1600" b="1" i="0" u="none" strike="noStrike" kern="1200" cap="none" spc="0" normalizeH="0" baseline="0" noProof="0" dirty="0">
                <a:ln>
                  <a:noFill/>
                </a:ln>
                <a:solidFill>
                  <a:prstClr val="black"/>
                </a:solidFill>
                <a:effectLst/>
                <a:uLnTx/>
                <a:uFillTx/>
                <a:latin typeface="Calibri"/>
                <a:ea typeface="+mn-ea"/>
                <a:cs typeface="+mn-cs"/>
              </a:rPr>
              <a:t> overlap </a:t>
            </a:r>
            <a:r>
              <a:rPr kumimoji="0" lang="en-GB" sz="1600" b="0" i="0" u="none" strike="noStrike" kern="1200" cap="none" spc="0" normalizeH="0" baseline="0" noProof="0" dirty="0">
                <a:ln>
                  <a:noFill/>
                </a:ln>
                <a:solidFill>
                  <a:prstClr val="black"/>
                </a:solidFill>
                <a:effectLst/>
                <a:uLnTx/>
                <a:uFillTx/>
                <a:latin typeface="Calibri"/>
                <a:ea typeface="+mn-ea"/>
                <a:cs typeface="+mn-cs"/>
              </a:rPr>
              <a:t>is met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projecten</a:t>
            </a:r>
            <a:r>
              <a:rPr kumimoji="0" lang="en-GB" sz="1600" b="0" i="0" u="none" strike="noStrike" kern="1200" cap="none" spc="0" normalizeH="0" baseline="0" noProof="0" dirty="0">
                <a:ln>
                  <a:noFill/>
                </a:ln>
                <a:solidFill>
                  <a:prstClr val="black"/>
                </a:solidFill>
                <a:effectLst/>
                <a:uLnTx/>
                <a:uFillTx/>
                <a:latin typeface="Calibri"/>
                <a:ea typeface="+mn-ea"/>
                <a:cs typeface="+mn-cs"/>
              </a:rPr>
              <a:t> elders?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Hierdoor</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kunnen</a:t>
            </a:r>
            <a:r>
              <a:rPr kumimoji="0" lang="en-GB" sz="1600" b="0" i="0" u="none" strike="noStrike" kern="1200" cap="none" spc="0" normalizeH="0" baseline="0" noProof="0" dirty="0">
                <a:ln>
                  <a:noFill/>
                </a:ln>
                <a:solidFill>
                  <a:prstClr val="black"/>
                </a:solidFill>
                <a:effectLst/>
                <a:uLnTx/>
                <a:uFillTx/>
                <a:latin typeface="Calibri"/>
                <a:ea typeface="+mn-ea"/>
                <a:cs typeface="+mn-cs"/>
              </a:rPr>
              <a:t> we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selecteren</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en</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prioriteren</a:t>
            </a:r>
            <a:r>
              <a:rPr kumimoji="0" lang="en-GB"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28" name="AutoShape 13" descr="data:image/png;base64,iVBORw0KGgoAAAANSUhEUgAAABQAAAAUCAYAAACNiR0NAAAAAXNSR0IB2cksfwAAAAlwSFlzAAAOxAAADsQBlSsOGwAAAHFJREFUOI3t1KENwDAMBMAHkTxEYHg36CCdJl4jm2SBbFBa2CGeFdVqqBNU5ZFlcHr0AZMT3kNEdAQiqQaKiB7MOSK5sBMNVQpIqjWMSNiwuxtWFFjDmVngAhf4M/BEcyM3rh4kqVWKTZAn3cB+H6N5ANDLIA/wVpxUAAAAAElFTkSuQmCC"/>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AutoShape 14" descr="data:image/png;base64,iVBORw0KGgoAAAANSUhEUgAAABQAAAAUCAYAAACNiR0NAAAAAXNSR0IB2cksfwAAAAlwSFlzAAAOxAAADsQBlSsOGwAAAGZJREFUOI3t1LENgDAMBMAvLP0oWYS98ABmp6zBKN/RQBQoKGIqlG9sWdbJlQ0fx66GpGcgSd5Akr5JaxnEKoAgIcnbhQXAkrgwzmqvWwOZ4AQn+DOwJpD9CUryINsLGsntwfaDbA4UQBrHRWb9Bw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AutoShape 15" descr="data:image/png;base64,iVBORw0KGgoAAAANSUhEUgAAABQAAAAUCAYAAACNiR0NAAAAAXNSR0IB2cksfwAAAAlwSFlzAAAOxAAADsQBlSsOGwAAAHJJREFUOI1jYaAyYIEx2NnZGygx6OfPnw1wA9nZ2Rt6G2Pr1VVkyDLswNHLDD3TtjD8/PmzAe5CdRUZBhcHA7Jd2DNtCwPchdQEowaOGjhq4DAz8MDRy2QbcvPOE1QDf/782dAzbQu8CCIHoBSwyAKUAgAHNSSfyRwghQ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3">
            <a:extLst>
              <a:ext uri="{FF2B5EF4-FFF2-40B4-BE49-F238E27FC236}">
                <a16:creationId xmlns:a16="http://schemas.microsoft.com/office/drawing/2014/main" id="{3498D31B-DD2D-4318-9E3E-03902E24EE29}"/>
              </a:ext>
            </a:extLst>
          </p:cNvPr>
          <p:cNvPicPr>
            <a:picLocks noChangeAspect="1"/>
          </p:cNvPicPr>
          <p:nvPr/>
        </p:nvPicPr>
        <p:blipFill>
          <a:blip r:embed="rId3"/>
          <a:stretch>
            <a:fillRect/>
          </a:stretch>
        </p:blipFill>
        <p:spPr>
          <a:xfrm>
            <a:off x="79649" y="1805327"/>
            <a:ext cx="4492351" cy="3062286"/>
          </a:xfrm>
          <a:prstGeom prst="rect">
            <a:avLst/>
          </a:prstGeom>
        </p:spPr>
      </p:pic>
      <p:sp>
        <p:nvSpPr>
          <p:cNvPr id="2" name="Oval 1">
            <a:extLst>
              <a:ext uri="{FF2B5EF4-FFF2-40B4-BE49-F238E27FC236}">
                <a16:creationId xmlns:a16="http://schemas.microsoft.com/office/drawing/2014/main" id="{CBEB764E-2F33-4503-86CB-384B6E47C000}"/>
              </a:ext>
            </a:extLst>
          </p:cNvPr>
          <p:cNvSpPr/>
          <p:nvPr/>
        </p:nvSpPr>
        <p:spPr>
          <a:xfrm>
            <a:off x="2152650" y="3343275"/>
            <a:ext cx="750475" cy="1171575"/>
          </a:xfrm>
          <a:prstGeom prst="ellipse">
            <a:avLst/>
          </a:prstGeom>
          <a:solidFill>
            <a:srgbClr val="FCD5B5">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97146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kstvak 4"/>
          <p:cNvSpPr txBox="1"/>
          <p:nvPr/>
        </p:nvSpPr>
        <p:spPr>
          <a:xfrm>
            <a:off x="193040" y="223456"/>
            <a:ext cx="63837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3CADB2"/>
                </a:solidFill>
                <a:effectLst/>
                <a:uLnTx/>
                <a:uFillTx/>
                <a:latin typeface="Impact"/>
                <a:ea typeface="+mn-ea"/>
                <a:cs typeface="Impact"/>
              </a:rPr>
              <a:t>Aanpak </a:t>
            </a:r>
            <a:r>
              <a:rPr kumimoji="0" lang="nl-NL" sz="1800" b="0" i="0" u="none" strike="noStrike" kern="1200" cap="none" spc="0" normalizeH="0" baseline="0" noProof="0" dirty="0">
                <a:ln>
                  <a:noFill/>
                </a:ln>
                <a:solidFill>
                  <a:srgbClr val="3CADB2"/>
                </a:solidFill>
                <a:effectLst/>
                <a:uLnTx/>
                <a:uFillTx/>
                <a:latin typeface="Impact"/>
                <a:ea typeface="+mn-ea"/>
                <a:cs typeface="Impact"/>
              </a:rPr>
              <a:t>FACILITEREN EN FINANCIEREN</a:t>
            </a:r>
            <a:endParaRPr kumimoji="0" lang="nl-NL" sz="2800" b="0" i="0" u="none" strike="noStrike" kern="1200" cap="none" spc="0" normalizeH="0" baseline="0" noProof="0" dirty="0">
              <a:ln>
                <a:noFill/>
              </a:ln>
              <a:solidFill>
                <a:srgbClr val="3CADB2"/>
              </a:solidFill>
              <a:effectLst/>
              <a:uLnTx/>
              <a:uFillTx/>
              <a:latin typeface="Impact"/>
              <a:ea typeface="+mn-ea"/>
              <a:cs typeface="Impact"/>
            </a:endParaRPr>
          </a:p>
        </p:txBody>
      </p:sp>
      <p:sp>
        <p:nvSpPr>
          <p:cNvPr id="11" name="Tekstvak 10"/>
          <p:cNvSpPr txBox="1"/>
          <p:nvPr/>
        </p:nvSpPr>
        <p:spPr>
          <a:xfrm>
            <a:off x="4114800" y="744543"/>
            <a:ext cx="4886960" cy="5262979"/>
          </a:xfrm>
          <a:prstGeom prst="rect">
            <a:avLst/>
          </a:prstGeom>
          <a:noFill/>
        </p:spPr>
        <p:txBody>
          <a:bodyPr wrap="square" rtlCol="0">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De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overheid</a:t>
            </a:r>
            <a:r>
              <a:rPr kumimoji="0" lang="en-GB" sz="1600" b="0" i="0" u="none" strike="noStrike" kern="1200" cap="none" spc="0" normalizeH="0" baseline="0" noProof="0" dirty="0">
                <a:ln>
                  <a:noFill/>
                </a:ln>
                <a:solidFill>
                  <a:prstClr val="black"/>
                </a:solidFill>
                <a:effectLst/>
                <a:uLnTx/>
                <a:uFillTx/>
                <a:latin typeface="Calibri"/>
                <a:ea typeface="+mn-ea"/>
                <a:cs typeface="+mn-cs"/>
              </a:rPr>
              <a:t> is in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veel</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gevallen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a:ln>
                  <a:noFill/>
                </a:ln>
                <a:solidFill>
                  <a:prstClr val="black"/>
                </a:solidFill>
                <a:effectLst/>
                <a:uLnTx/>
                <a:uFillTx/>
                <a:latin typeface="Calibri"/>
                <a:ea typeface="+mn-ea"/>
                <a:cs typeface="+mn-cs"/>
              </a:rPr>
              <a:t>partner</a:t>
            </a:r>
            <a:r>
              <a:rPr kumimoji="0" lang="en-GB" sz="1600" b="0" i="0" u="none" strike="noStrike" kern="1200" cap="none" spc="0" normalizeH="0" baseline="0" noProof="0" dirty="0">
                <a:ln>
                  <a:noFill/>
                </a:ln>
                <a:solidFill>
                  <a:prstClr val="black"/>
                </a:solidFill>
                <a:effectLst/>
                <a:uLnTx/>
                <a:uFillTx/>
                <a:latin typeface="Calibri"/>
                <a:ea typeface="+mn-ea"/>
                <a:cs typeface="+mn-cs"/>
              </a:rPr>
              <a:t> in de te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ontwikkelen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projecten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Daarnaast</a:t>
            </a:r>
            <a:r>
              <a:rPr kumimoji="0" lang="en-GB" sz="1600" b="0" i="0" u="none" strike="noStrike" kern="1200" cap="none" spc="0" normalizeH="0" baseline="0" noProof="0" dirty="0">
                <a:ln>
                  <a:noFill/>
                </a:ln>
                <a:solidFill>
                  <a:prstClr val="black"/>
                </a:solidFill>
                <a:effectLst/>
                <a:uLnTx/>
                <a:uFillTx/>
                <a:latin typeface="Calibri"/>
                <a:ea typeface="+mn-ea"/>
                <a:cs typeface="+mn-cs"/>
              </a:rPr>
              <a:t> is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zij</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aan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zet</a:t>
            </a:r>
            <a:r>
              <a:rPr kumimoji="0" lang="en-GB" sz="1600" b="0" i="0" u="none" strike="noStrike" kern="1200" cap="none" spc="0" normalizeH="0" baseline="0" noProof="0" dirty="0">
                <a:ln>
                  <a:noFill/>
                </a:ln>
                <a:solidFill>
                  <a:prstClr val="black"/>
                </a:solidFill>
                <a:effectLst/>
                <a:uLnTx/>
                <a:uFillTx/>
                <a:latin typeface="Calibri"/>
                <a:ea typeface="+mn-ea"/>
                <a:cs typeface="+mn-cs"/>
              </a:rPr>
              <a:t> om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ondersteuning</a:t>
            </a:r>
            <a:r>
              <a:rPr kumimoji="0" lang="en-GB" sz="1600" b="0" i="0" u="none" strike="noStrike" kern="1200" cap="none" spc="0" normalizeH="0" baseline="0" noProof="0" dirty="0">
                <a:ln>
                  <a:noFill/>
                </a:ln>
                <a:solidFill>
                  <a:prstClr val="black"/>
                </a:solidFill>
                <a:effectLst/>
                <a:uLnTx/>
                <a:uFillTx/>
                <a:latin typeface="Calibri"/>
                <a:ea typeface="+mn-ea"/>
                <a:cs typeface="+mn-cs"/>
              </a:rPr>
              <a:t> te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bieden</a:t>
            </a:r>
            <a:r>
              <a:rPr kumimoji="0" lang="en-GB" sz="1600" b="0" i="0" u="none" strike="noStrike" kern="1200" cap="none" spc="0" normalizeH="0" baseline="0" noProof="0" dirty="0">
                <a:ln>
                  <a:noFill/>
                </a:ln>
                <a:solidFill>
                  <a:prstClr val="black"/>
                </a:solidFill>
                <a:effectLst/>
                <a:uLnTx/>
                <a:uFillTx/>
                <a:latin typeface="Calibri"/>
                <a:ea typeface="+mn-ea"/>
                <a:cs typeface="+mn-cs"/>
              </a:rPr>
              <a:t> bij het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ontwikkelen</a:t>
            </a:r>
            <a:r>
              <a:rPr kumimoji="0" lang="en-GB" sz="1600" b="0" i="0" u="none" strike="noStrike" kern="1200" cap="none" spc="0" normalizeH="0" baseline="0" noProof="0" dirty="0">
                <a:ln>
                  <a:noFill/>
                </a:ln>
                <a:solidFill>
                  <a:prstClr val="black"/>
                </a:solidFill>
                <a:effectLst/>
                <a:uLnTx/>
                <a:uFillTx/>
                <a:latin typeface="Calibri"/>
                <a:ea typeface="+mn-ea"/>
                <a:cs typeface="+mn-cs"/>
              </a:rPr>
              <a:t> van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handelingsperspectief</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voor</a:t>
            </a:r>
            <a:r>
              <a:rPr kumimoji="0" lang="en-GB" sz="1600" b="0" i="0" u="none" strike="noStrike" kern="1200" cap="none" spc="0" normalizeH="0" baseline="0" noProof="0" dirty="0">
                <a:ln>
                  <a:noFill/>
                </a:ln>
                <a:solidFill>
                  <a:prstClr val="black"/>
                </a:solidFill>
                <a:effectLst/>
                <a:uLnTx/>
                <a:uFillTx/>
                <a:latin typeface="Calibri"/>
                <a:ea typeface="+mn-ea"/>
                <a:cs typeface="+mn-cs"/>
              </a:rPr>
              <a:t> de stakeholders,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verbinden</a:t>
            </a:r>
            <a:r>
              <a:rPr kumimoji="0" lang="en-GB" sz="1600" b="0" i="0" u="none" strike="noStrike" kern="1200" cap="none" spc="0" normalizeH="0" baseline="0" noProof="0" dirty="0">
                <a:ln>
                  <a:noFill/>
                </a:ln>
                <a:solidFill>
                  <a:prstClr val="black"/>
                </a:solidFill>
                <a:effectLst/>
                <a:uLnTx/>
                <a:uFillTx/>
                <a:latin typeface="Calibri"/>
                <a:ea typeface="+mn-ea"/>
                <a:cs typeface="+mn-cs"/>
              </a:rPr>
              <a:t> van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initiatiefnemers</a:t>
            </a:r>
            <a:r>
              <a:rPr kumimoji="0" lang="en-GB" sz="1600" b="0" i="0" u="none" strike="noStrike" kern="1200" cap="none" spc="0" normalizeH="0" baseline="0" noProof="0" dirty="0">
                <a:ln>
                  <a:noFill/>
                </a:ln>
                <a:solidFill>
                  <a:prstClr val="black"/>
                </a:solidFill>
                <a:effectLst/>
                <a:uLnTx/>
                <a:uFillTx/>
                <a:latin typeface="Calibri"/>
                <a:ea typeface="+mn-ea"/>
                <a:cs typeface="+mn-cs"/>
              </a:rPr>
              <a:t> of het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ontsluiten</a:t>
            </a:r>
            <a:r>
              <a:rPr kumimoji="0" lang="en-GB" sz="1600" b="1" i="0" u="none" strike="noStrike" kern="1200" cap="none" spc="0" normalizeH="0" baseline="0" noProof="0" dirty="0">
                <a:ln>
                  <a:noFill/>
                </a:ln>
                <a:solidFill>
                  <a:prstClr val="black"/>
                </a:solidFill>
                <a:effectLst/>
                <a:uLnTx/>
                <a:uFillTx/>
                <a:latin typeface="Calibri"/>
                <a:ea typeface="+mn-ea"/>
                <a:cs typeface="+mn-cs"/>
              </a:rPr>
              <a:t> van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kennis</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uit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andere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projecten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onder</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meer</a:t>
            </a:r>
            <a:r>
              <a:rPr kumimoji="0" lang="en-GB" sz="1600" b="0" i="0" u="none" strike="noStrike" kern="1200" cap="none" spc="0" normalizeH="0" baseline="0" noProof="0" dirty="0">
                <a:ln>
                  <a:noFill/>
                </a:ln>
                <a:solidFill>
                  <a:prstClr val="black"/>
                </a:solidFill>
                <a:effectLst/>
                <a:uLnTx/>
                <a:uFillTx/>
                <a:latin typeface="Calibri"/>
                <a:ea typeface="+mn-ea"/>
                <a:cs typeface="+mn-cs"/>
              </a:rPr>
              <a:t> door het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aanstellen</a:t>
            </a:r>
            <a:r>
              <a:rPr kumimoji="0" lang="en-GB" sz="1600" b="0" i="0" u="none" strike="noStrike" kern="1200" cap="none" spc="0" normalizeH="0" baseline="0" noProof="0" dirty="0">
                <a:ln>
                  <a:noFill/>
                </a:ln>
                <a:solidFill>
                  <a:prstClr val="black"/>
                </a:solidFill>
                <a:effectLst/>
                <a:uLnTx/>
                <a:uFillTx/>
                <a:latin typeface="Calibri"/>
                <a:ea typeface="+mn-ea"/>
                <a:cs typeface="+mn-cs"/>
              </a:rPr>
              <a:t> van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regiomakelaar</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zoals</a:t>
            </a:r>
            <a:r>
              <a:rPr kumimoji="0" lang="en-GB" sz="1600" b="0" i="0" u="none" strike="noStrike" kern="1200" cap="none" spc="0" normalizeH="0" baseline="0" noProof="0" dirty="0">
                <a:ln>
                  <a:noFill/>
                </a:ln>
                <a:solidFill>
                  <a:prstClr val="black"/>
                </a:solidFill>
                <a:effectLst/>
                <a:uLnTx/>
                <a:uFillTx/>
                <a:latin typeface="Calibri"/>
                <a:ea typeface="+mn-ea"/>
                <a:cs typeface="+mn-cs"/>
              </a:rPr>
              <a:t> is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voorzien</a:t>
            </a:r>
            <a:r>
              <a:rPr kumimoji="0" lang="en-GB" sz="1600" b="0" i="0" u="none" strike="noStrike" kern="1200" cap="none" spc="0" normalizeH="0" baseline="0" noProof="0" dirty="0">
                <a:ln>
                  <a:noFill/>
                </a:ln>
                <a:solidFill>
                  <a:prstClr val="black"/>
                </a:solidFill>
                <a:effectLst/>
                <a:uLnTx/>
                <a:uFillTx/>
                <a:latin typeface="Calibri"/>
                <a:ea typeface="+mn-ea"/>
                <a:cs typeface="+mn-cs"/>
              </a:rPr>
              <a:t> in het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Zoet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Zout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Knooppunt</a:t>
            </a:r>
            <a:r>
              <a:rPr kumimoji="0" lang="en-GB" sz="1600" b="0" i="0" u="none" strike="noStrike" kern="1200" cap="none" spc="0" normalizeH="0" baseline="0" noProof="0" dirty="0">
                <a:ln>
                  <a:noFill/>
                </a:ln>
                <a:solidFill>
                  <a:prstClr val="black"/>
                </a:solidFill>
                <a:effectLst/>
                <a:uLnTx/>
                <a:uFillTx/>
                <a:latin typeface="Calibri"/>
                <a:ea typeface="+mn-ea"/>
                <a:cs typeface="+mn-cs"/>
              </a:rPr>
              <a:t>.</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De financiering van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projecten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vraagt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nadrukkelijk</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a:ln>
                  <a:noFill/>
                </a:ln>
                <a:solidFill>
                  <a:prstClr val="black"/>
                </a:solidFill>
                <a:effectLst/>
                <a:uLnTx/>
                <a:uFillTx/>
                <a:latin typeface="Calibri"/>
                <a:ea typeface="+mn-ea"/>
                <a:cs typeface="+mn-cs"/>
              </a:rPr>
              <a:t>private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inzet</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a:ln>
                  <a:noFill/>
                </a:ln>
                <a:solidFill>
                  <a:prstClr val="black"/>
                </a:solidFill>
                <a:effectLst/>
                <a:uLnTx/>
                <a:uFillTx/>
                <a:latin typeface="Calibri"/>
                <a:ea typeface="+mn-ea"/>
                <a:cs typeface="+mn-cs"/>
              </a:rPr>
              <a:t>in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tijd</a:t>
            </a:r>
            <a:r>
              <a:rPr kumimoji="0" lang="en-GB" sz="1600" b="0" i="0" u="none" strike="noStrike" kern="1200" cap="none" spc="0" normalizeH="0" baseline="0" noProof="0" dirty="0">
                <a:ln>
                  <a:noFill/>
                </a:ln>
                <a:solidFill>
                  <a:prstClr val="black"/>
                </a:solidFill>
                <a:effectLst/>
                <a:uLnTx/>
                <a:uFillTx/>
                <a:latin typeface="Calibri"/>
                <a:ea typeface="+mn-ea"/>
                <a:cs typeface="+mn-cs"/>
              </a:rPr>
              <a:t> en geld en in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veel</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gevallen</a:t>
            </a:r>
            <a:r>
              <a:rPr kumimoji="0" lang="en-GB" sz="1600" b="0" i="0" u="none" strike="noStrike" kern="1200" cap="none" spc="0" normalizeH="0" baseline="0" noProof="0" dirty="0">
                <a:ln>
                  <a:noFill/>
                </a:ln>
                <a:solidFill>
                  <a:prstClr val="black"/>
                </a:solidFill>
                <a:effectLst/>
                <a:uLnTx/>
                <a:uFillTx/>
                <a:latin typeface="Calibri"/>
                <a:ea typeface="+mn-ea"/>
                <a:cs typeface="+mn-cs"/>
              </a:rPr>
              <a:t> (in het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vroege</a:t>
            </a:r>
            <a:r>
              <a:rPr kumimoji="0" lang="en-GB" sz="1600" b="0" i="0" u="none" strike="noStrike" kern="1200" cap="none" spc="0" normalizeH="0" baseline="0" noProof="0" dirty="0">
                <a:ln>
                  <a:noFill/>
                </a:ln>
                <a:solidFill>
                  <a:prstClr val="black"/>
                </a:solidFill>
                <a:effectLst/>
                <a:uLnTx/>
                <a:uFillTx/>
                <a:latin typeface="Calibri"/>
                <a:ea typeface="+mn-ea"/>
                <a:cs typeface="+mn-cs"/>
              </a:rPr>
              <a:t> en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risicodragende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traject</a:t>
            </a:r>
            <a:r>
              <a:rPr kumimoji="0" lang="en-GB" sz="1600" b="0" i="0" u="none" strike="noStrike" kern="1200" cap="none" spc="0" normalizeH="0" baseline="0" noProof="0" dirty="0">
                <a:ln>
                  <a:noFill/>
                </a:ln>
                <a:solidFill>
                  <a:prstClr val="black"/>
                </a:solidFill>
                <a:effectLst/>
                <a:uLnTx/>
                <a:uFillTx/>
                <a:latin typeface="Calibri"/>
                <a:ea typeface="+mn-ea"/>
                <a:cs typeface="+mn-cs"/>
              </a:rPr>
              <a:t> van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ontwikkeling</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bijdragen</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uit</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regionale</a:t>
            </a:r>
            <a:r>
              <a:rPr kumimoji="0" lang="en-GB" sz="1600" b="1" i="0" u="none" strike="noStrike" kern="1200" cap="none" spc="0" normalizeH="0" baseline="0" noProof="0" dirty="0">
                <a:ln>
                  <a:noFill/>
                </a:ln>
                <a:solidFill>
                  <a:prstClr val="black"/>
                </a:solidFill>
                <a:effectLst/>
                <a:uLnTx/>
                <a:uFillTx/>
                <a:latin typeface="Calibri"/>
                <a:ea typeface="+mn-ea"/>
                <a:cs typeface="+mn-cs"/>
              </a:rPr>
              <a:t> en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nationale</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fondsen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Belangrijk</a:t>
            </a:r>
            <a:r>
              <a:rPr kumimoji="0" lang="en-GB" sz="1600" b="0" i="0" u="none" strike="noStrike" kern="1200" cap="none" spc="0" normalizeH="0" baseline="0" noProof="0" dirty="0">
                <a:ln>
                  <a:noFill/>
                </a:ln>
                <a:solidFill>
                  <a:prstClr val="black"/>
                </a:solidFill>
                <a:effectLst/>
                <a:uLnTx/>
                <a:uFillTx/>
                <a:latin typeface="Calibri"/>
                <a:ea typeface="+mn-ea"/>
                <a:cs typeface="+mn-cs"/>
              </a:rPr>
              <a:t> in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dit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kader</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zijn</a:t>
            </a:r>
            <a:r>
              <a:rPr kumimoji="0" lang="en-GB" sz="1600" b="0" i="0" u="none" strike="noStrike" kern="1200" cap="none" spc="0" normalizeH="0" baseline="0" noProof="0" dirty="0">
                <a:ln>
                  <a:noFill/>
                </a:ln>
                <a:solidFill>
                  <a:prstClr val="black"/>
                </a:solidFill>
                <a:effectLst/>
                <a:uLnTx/>
                <a:uFillTx/>
                <a:latin typeface="Calibri"/>
                <a:ea typeface="+mn-ea"/>
                <a:cs typeface="+mn-cs"/>
              </a:rPr>
              <a:t> het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Deltaprogramma</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ZoetWater</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Waddenfonds</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Investeringskader</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Waddengebied</a:t>
            </a:r>
            <a:r>
              <a:rPr kumimoji="0" lang="en-GB" sz="1600" b="0" i="0" u="none" strike="noStrike" kern="1200" cap="none" spc="0" normalizeH="0" baseline="0" noProof="0" dirty="0">
                <a:ln>
                  <a:noFill/>
                </a:ln>
                <a:solidFill>
                  <a:prstClr val="black"/>
                </a:solidFill>
                <a:effectLst/>
                <a:uLnTx/>
                <a:uFillTx/>
                <a:latin typeface="Calibri"/>
                <a:ea typeface="+mn-ea"/>
                <a:cs typeface="+mn-cs"/>
              </a:rPr>
              <a:t>, etc.</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GB" sz="1600" dirty="0">
              <a:solidFill>
                <a:prstClr val="black"/>
              </a:solidFill>
              <a:latin typeface="Calibri"/>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Het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proces</a:t>
            </a:r>
            <a:r>
              <a:rPr kumimoji="0" lang="en-GB" sz="1600" b="0" i="0" u="none" strike="noStrike" kern="1200" cap="none" spc="0" normalizeH="0" baseline="0" noProof="0" dirty="0">
                <a:ln>
                  <a:noFill/>
                </a:ln>
                <a:solidFill>
                  <a:prstClr val="black"/>
                </a:solidFill>
                <a:effectLst/>
                <a:uLnTx/>
                <a:uFillTx/>
                <a:latin typeface="Calibri"/>
                <a:ea typeface="+mn-ea"/>
                <a:cs typeface="+mn-cs"/>
              </a:rPr>
              <a:t> is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iteratief</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en</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adaptief</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waardoor</a:t>
            </a:r>
            <a:r>
              <a:rPr kumimoji="0" lang="en-GB" sz="1600" b="0" i="0" u="none" strike="noStrike" kern="1200" cap="none" spc="0" normalizeH="0" baseline="0" noProof="0" dirty="0">
                <a:ln>
                  <a:noFill/>
                </a:ln>
                <a:solidFill>
                  <a:prstClr val="black"/>
                </a:solidFill>
                <a:effectLst/>
                <a:uLnTx/>
                <a:uFillTx/>
                <a:latin typeface="Calibri"/>
                <a:ea typeface="+mn-ea"/>
                <a:cs typeface="+mn-cs"/>
              </a:rPr>
              <a:t>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visie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kan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worden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aangepast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beslissingen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worden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afgestemd</a:t>
            </a:r>
            <a:r>
              <a:rPr kumimoji="0" lang="en-GB" sz="1600" b="0" i="0" u="none" strike="noStrike" kern="1200" cap="none" spc="0" normalizeH="0" baseline="0" noProof="0" dirty="0">
                <a:ln>
                  <a:noFill/>
                </a:ln>
                <a:solidFill>
                  <a:prstClr val="black"/>
                </a:solidFill>
                <a:effectLst/>
                <a:uLnTx/>
                <a:uFillTx/>
                <a:latin typeface="Calibri"/>
                <a:ea typeface="+mn-ea"/>
                <a:cs typeface="+mn-cs"/>
              </a:rPr>
              <a:t> op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actuele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informatie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en</a:t>
            </a:r>
            <a:r>
              <a:rPr kumimoji="0" lang="en-GB" sz="1600" b="0" i="0" u="none" strike="noStrike" kern="1200" cap="none" spc="0" normalizeH="0" baseline="0" noProof="0" dirty="0">
                <a:ln>
                  <a:noFill/>
                </a:ln>
                <a:solidFill>
                  <a:prstClr val="black"/>
                </a:solidFill>
                <a:effectLst/>
                <a:uLnTx/>
                <a:uFillTx/>
                <a:latin typeface="Calibri"/>
                <a:ea typeface="+mn-ea"/>
                <a:cs typeface="+mn-cs"/>
              </a:rPr>
              <a:t> stand van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zaken</a:t>
            </a:r>
            <a:r>
              <a:rPr kumimoji="0" lang="en-GB"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28" name="AutoShape 13" descr="data:image/png;base64,iVBORw0KGgoAAAANSUhEUgAAABQAAAAUCAYAAACNiR0NAAAAAXNSR0IB2cksfwAAAAlwSFlzAAAOxAAADsQBlSsOGwAAAHFJREFUOI3t1KENwDAMBMAHkTxEYHg36CCdJl4jm2SBbFBa2CGeFdVqqBNU5ZFlcHr0AZMT3kNEdAQiqQaKiB7MOSK5sBMNVQpIqjWMSNiwuxtWFFjDmVngAhf4M/BEcyM3rh4kqVWKTZAn3cB+H6N5ANDLIA/wVpxUAAAAAElFTkSuQmCC"/>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AutoShape 14" descr="data:image/png;base64,iVBORw0KGgoAAAANSUhEUgAAABQAAAAUCAYAAACNiR0NAAAAAXNSR0IB2cksfwAAAAlwSFlzAAAOxAAADsQBlSsOGwAAAGZJREFUOI3t1LENgDAMBMAvLP0oWYS98ABmp6zBKN/RQBQoKGIqlG9sWdbJlQ0fx66GpGcgSd5Akr5JaxnEKoAgIcnbhQXAkrgwzmqvWwOZ4AQn+DOwJpD9CUryINsLGsntwfaDbA4UQBrHRWb9Bw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AutoShape 15" descr="data:image/png;base64,iVBORw0KGgoAAAANSUhEUgAAABQAAAAUCAYAAACNiR0NAAAAAXNSR0IB2cksfwAAAAlwSFlzAAAOxAAADsQBlSsOGwAAAHJJREFUOI1jYaAyYIEx2NnZGygx6OfPnw1wA9nZ2Rt6G2Pr1VVkyDLswNHLDD3TtjD8/PmzAe5CdRUZBhcHA7Jd2DNtCwPchdQEowaOGjhq4DAz8MDRy2QbcvPOE1QDf/782dAzbQu8CCIHoBSwyAKUAgAHNSSfyRwghQ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3">
            <a:extLst>
              <a:ext uri="{FF2B5EF4-FFF2-40B4-BE49-F238E27FC236}">
                <a16:creationId xmlns:a16="http://schemas.microsoft.com/office/drawing/2014/main" id="{3498D31B-DD2D-4318-9E3E-03902E24EE29}"/>
              </a:ext>
            </a:extLst>
          </p:cNvPr>
          <p:cNvPicPr>
            <a:picLocks noChangeAspect="1"/>
          </p:cNvPicPr>
          <p:nvPr/>
        </p:nvPicPr>
        <p:blipFill>
          <a:blip r:embed="rId3"/>
          <a:stretch>
            <a:fillRect/>
          </a:stretch>
        </p:blipFill>
        <p:spPr>
          <a:xfrm>
            <a:off x="79649" y="1805327"/>
            <a:ext cx="4492351" cy="3062286"/>
          </a:xfrm>
          <a:prstGeom prst="rect">
            <a:avLst/>
          </a:prstGeom>
        </p:spPr>
      </p:pic>
      <p:sp>
        <p:nvSpPr>
          <p:cNvPr id="2" name="Oval 1">
            <a:extLst>
              <a:ext uri="{FF2B5EF4-FFF2-40B4-BE49-F238E27FC236}">
                <a16:creationId xmlns:a16="http://schemas.microsoft.com/office/drawing/2014/main" id="{CBEB764E-2F33-4503-86CB-384B6E47C000}"/>
              </a:ext>
            </a:extLst>
          </p:cNvPr>
          <p:cNvSpPr/>
          <p:nvPr/>
        </p:nvSpPr>
        <p:spPr>
          <a:xfrm rot="20243849">
            <a:off x="193040" y="2063126"/>
            <a:ext cx="4245610" cy="2499349"/>
          </a:xfrm>
          <a:prstGeom prst="ellipse">
            <a:avLst/>
          </a:prstGeom>
          <a:solidFill>
            <a:srgbClr val="FCD5B5">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27649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kstvak 4"/>
          <p:cNvSpPr txBox="1"/>
          <p:nvPr/>
        </p:nvSpPr>
        <p:spPr>
          <a:xfrm>
            <a:off x="193040" y="273152"/>
            <a:ext cx="63837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3CADB2"/>
                </a:solidFill>
                <a:effectLst/>
                <a:uLnTx/>
                <a:uFillTx/>
                <a:latin typeface="Impact"/>
                <a:ea typeface="+mn-ea"/>
                <a:cs typeface="Impact"/>
              </a:rPr>
              <a:t>Aanleiding </a:t>
            </a:r>
          </a:p>
        </p:txBody>
      </p:sp>
      <p:sp>
        <p:nvSpPr>
          <p:cNvPr id="11" name="Tekstvak 10"/>
          <p:cNvSpPr txBox="1"/>
          <p:nvPr/>
        </p:nvSpPr>
        <p:spPr>
          <a:xfrm>
            <a:off x="121920" y="993194"/>
            <a:ext cx="8879840" cy="923330"/>
          </a:xfrm>
          <a:prstGeom prst="rect">
            <a:avLst/>
          </a:prstGeom>
          <a:noFill/>
        </p:spPr>
        <p:txBody>
          <a:bodyPr wrap="square" rtlCol="0">
            <a:spAutoFit/>
          </a:bodyPr>
          <a:lstStyle/>
          <a:p>
            <a:pPr marL="0" marR="0" lvl="0" indent="0" algn="l" defTabSz="457200" rtl="0" eaLnBrk="1" fontAlgn="auto" latinLnBrk="0" hangingPunct="1">
              <a:lnSpc>
                <a:spcPct val="2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AutoShape 13" descr="data:image/png;base64,iVBORw0KGgoAAAANSUhEUgAAABQAAAAUCAYAAACNiR0NAAAAAXNSR0IB2cksfwAAAAlwSFlzAAAOxAAADsQBlSsOGwAAAHFJREFUOI3t1KENwDAMBMAHkTxEYHg36CCdJl4jm2SBbFBa2CGeFdVqqBNU5ZFlcHr0AZMT3kNEdAQiqQaKiB7MOSK5sBMNVQpIqjWMSNiwuxtWFFjDmVngAhf4M/BEcyM3rh4kqVWKTZAn3cB+H6N5ANDLIA/wVpxUAAAAAElFTkSuQmCC"/>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AutoShape 14" descr="data:image/png;base64,iVBORw0KGgoAAAANSUhEUgAAABQAAAAUCAYAAACNiR0NAAAAAXNSR0IB2cksfwAAAAlwSFlzAAAOxAAADsQBlSsOGwAAAGZJREFUOI3t1LENgDAMBMAvLP0oWYS98ABmp6zBKN/RQBQoKGIqlG9sWdbJlQ0fx66GpGcgSd5Akr5JaxnEKoAgIcnbhQXAkrgwzmqvWwOZ4AQn+DOwJpD9CUryINsLGsntwfaDbA4UQBrHRWb9Bw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AutoShape 15" descr="data:image/png;base64,iVBORw0KGgoAAAANSUhEUgAAABQAAAAUCAYAAACNiR0NAAAAAXNSR0IB2cksfwAAAAlwSFlzAAAOxAAADsQBlSsOGwAAAHJJREFUOI1jYaAyYIEx2NnZGygx6OfPnw1wA9nZ2Rt6G2Pr1VVkyDLswNHLDD3TtjD8/PmzAe5CdRUZBhcHA7Jd2DNtCwPchdQEowaOGjhq4DAz8MDRy2QbcvPOE1QDf/782dAzbQu8CCIHoBSwyAKUAgAHNSSfyRwghQ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1024" name="Tekstvak 1023"/>
          <p:cNvSpPr txBox="1"/>
          <p:nvPr/>
        </p:nvSpPr>
        <p:spPr>
          <a:xfrm>
            <a:off x="318942" y="3055938"/>
            <a:ext cx="849993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prstClr val="white"/>
                </a:solidFill>
                <a:effectLst/>
                <a:uLnTx/>
                <a:uFillTx/>
                <a:latin typeface="Calibri"/>
                <a:ea typeface="+mn-ea"/>
                <a:cs typeface="+mn-cs"/>
              </a:rPr>
              <a:t>Hoe dunner de regenwaterlens, des te meer het grensvlak zoet-zout water het maaiveld nadert en des te groter het risico op zout water in de wortelzone</a:t>
            </a:r>
            <a:endParaRPr kumimoji="0" lang="nl-NL"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kstvak 1"/>
          <p:cNvSpPr txBox="1"/>
          <p:nvPr/>
        </p:nvSpPr>
        <p:spPr>
          <a:xfrm>
            <a:off x="193040" y="1059109"/>
            <a:ext cx="8950960" cy="3993657"/>
          </a:xfrm>
          <a:prstGeom prst="rect">
            <a:avLst/>
          </a:prstGeom>
          <a:noFill/>
        </p:spPr>
        <p:txBody>
          <a:bodyPr wrap="square" rtlCol="0">
            <a:spAutoFit/>
          </a:bodyPr>
          <a:lstStyle/>
          <a:p>
            <a:pPr marR="0" fontAlgn="auto">
              <a:lnSpc>
                <a:spcPct val="150000"/>
              </a:lnSpc>
              <a:spcBef>
                <a:spcPts val="0"/>
              </a:spcBef>
              <a:spcAft>
                <a:spcPts val="0"/>
              </a:spcAft>
              <a:buClrTx/>
              <a:buSzTx/>
              <a:tabLst/>
              <a:defRPr/>
            </a:pPr>
            <a:r>
              <a:rPr lang="nl-NL" sz="1600" dirty="0"/>
              <a:t>In deltagebieden is dikwijls sprake van zout grondwater. Dat geldt ook voor het </a:t>
            </a:r>
            <a:r>
              <a:rPr lang="nl-NL" sz="1600" b="1" dirty="0"/>
              <a:t>noordelijk kustgebied</a:t>
            </a:r>
            <a:r>
              <a:rPr lang="nl-NL" sz="1600" dirty="0"/>
              <a:t>. Dankzij het neerslagoverschot is op dit zoute grondwater een </a:t>
            </a:r>
            <a:r>
              <a:rPr lang="nl-NL" sz="1600" b="1" dirty="0"/>
              <a:t>zoetwaterlens</a:t>
            </a:r>
            <a:r>
              <a:rPr lang="nl-NL" sz="1600" dirty="0"/>
              <a:t> ontstaan en dit vormt de basis voor</a:t>
            </a:r>
            <a:r>
              <a:rPr lang="nl-NL" sz="1600" b="1" dirty="0"/>
              <a:t> landbouwproductie </a:t>
            </a:r>
            <a:r>
              <a:rPr lang="nl-NL" sz="1600" dirty="0"/>
              <a:t>en</a:t>
            </a:r>
            <a:r>
              <a:rPr lang="nl-NL" sz="1600" b="1" dirty="0"/>
              <a:t> biodiversiteit</a:t>
            </a:r>
            <a:r>
              <a:rPr lang="nl-NL" sz="1600" dirty="0"/>
              <a:t>.</a:t>
            </a:r>
          </a:p>
          <a:p>
            <a:pPr marR="0" fontAlgn="auto">
              <a:lnSpc>
                <a:spcPct val="200000"/>
              </a:lnSpc>
              <a:spcBef>
                <a:spcPts val="0"/>
              </a:spcBef>
              <a:spcAft>
                <a:spcPts val="0"/>
              </a:spcAft>
              <a:buClrTx/>
              <a:buSzTx/>
              <a:tabLst/>
              <a:defRPr/>
            </a:pPr>
            <a:endParaRPr lang="nl-NL" sz="1600" b="1" dirty="0"/>
          </a:p>
          <a:p>
            <a:pPr marR="0" fontAlgn="auto">
              <a:lnSpc>
                <a:spcPct val="150000"/>
              </a:lnSpc>
              <a:spcBef>
                <a:spcPts val="0"/>
              </a:spcBef>
              <a:spcAft>
                <a:spcPts val="0"/>
              </a:spcAft>
              <a:buClrTx/>
              <a:buSzTx/>
              <a:tabLst/>
              <a:defRPr/>
            </a:pPr>
            <a:r>
              <a:rPr lang="nl-NL" sz="1600" dirty="0">
                <a:solidFill>
                  <a:srgbClr val="F79646">
                    <a:lumMod val="50000"/>
                  </a:srgbClr>
                </a:solidFill>
                <a:latin typeface="Calibri"/>
              </a:rPr>
              <a:t>Als gevolg van klimaatverandering, zeespiegelstijging en bodemdaling staat de </a:t>
            </a:r>
            <a:r>
              <a:rPr lang="nl-NL" sz="1600" b="1" dirty="0">
                <a:solidFill>
                  <a:srgbClr val="F79646">
                    <a:lumMod val="50000"/>
                  </a:srgbClr>
                </a:solidFill>
                <a:latin typeface="Calibri"/>
              </a:rPr>
              <a:t>zoetwaterlens onder druk</a:t>
            </a:r>
            <a:r>
              <a:rPr lang="nl-NL" sz="1600" dirty="0">
                <a:solidFill>
                  <a:srgbClr val="F79646">
                    <a:lumMod val="50000"/>
                  </a:srgbClr>
                </a:solidFill>
                <a:latin typeface="Calibri"/>
              </a:rPr>
              <a:t> en schuift het grensvlak zoet – zout dichter naar het maaiveld.  </a:t>
            </a:r>
            <a:r>
              <a:rPr lang="nl-NL" sz="1600" b="1" dirty="0">
                <a:solidFill>
                  <a:srgbClr val="F79646">
                    <a:lumMod val="50000"/>
                  </a:srgbClr>
                </a:solidFill>
                <a:latin typeface="Calibri"/>
              </a:rPr>
              <a:t>Verzilting</a:t>
            </a:r>
            <a:r>
              <a:rPr lang="nl-NL" sz="1600" dirty="0">
                <a:solidFill>
                  <a:srgbClr val="F79646">
                    <a:lumMod val="50000"/>
                  </a:srgbClr>
                </a:solidFill>
                <a:latin typeface="Calibri"/>
              </a:rPr>
              <a:t> neemt dus toe, zeker in droge zomers zoals afgelopen jaar. </a:t>
            </a:r>
          </a:p>
          <a:p>
            <a:pPr marR="0" fontAlgn="auto">
              <a:lnSpc>
                <a:spcPct val="200000"/>
              </a:lnSpc>
              <a:spcBef>
                <a:spcPts val="0"/>
              </a:spcBef>
              <a:spcAft>
                <a:spcPts val="0"/>
              </a:spcAft>
              <a:buClrTx/>
              <a:buSzTx/>
              <a:tabLst/>
              <a:defRPr/>
            </a:pPr>
            <a:endParaRPr lang="nl-NL" sz="1600" b="1" dirty="0"/>
          </a:p>
          <a:p>
            <a:pPr marR="0" fontAlgn="auto">
              <a:lnSpc>
                <a:spcPct val="150000"/>
              </a:lnSpc>
              <a:spcBef>
                <a:spcPts val="0"/>
              </a:spcBef>
              <a:spcAft>
                <a:spcPts val="0"/>
              </a:spcAft>
              <a:buClrTx/>
              <a:buSzTx/>
              <a:tabLst/>
              <a:defRPr/>
            </a:pPr>
            <a:r>
              <a:rPr lang="nl-NL" sz="1600" dirty="0"/>
              <a:t>Dit raakt diverse functies in ons kustgebied. De vraag is hoe hier op in te spelen, bedreigingen om te buigen en kansen te pakken. Daar worden in dit </a:t>
            </a:r>
            <a:r>
              <a:rPr lang="nl-NL" sz="1600" b="1" dirty="0" err="1"/>
              <a:t>PvA</a:t>
            </a:r>
            <a:r>
              <a:rPr lang="nl-NL" sz="1600" dirty="0"/>
              <a:t> concrete voorstellen voor gedaan.  </a:t>
            </a:r>
            <a:r>
              <a:rPr lang="nl-NL" sz="1600" b="1" dirty="0"/>
              <a:t>	</a:t>
            </a:r>
          </a:p>
        </p:txBody>
      </p:sp>
    </p:spTree>
    <p:extLst>
      <p:ext uri="{BB962C8B-B14F-4D97-AF65-F5344CB8AC3E}">
        <p14:creationId xmlns:p14="http://schemas.microsoft.com/office/powerpoint/2010/main" val="1773067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kstvak 4"/>
          <p:cNvSpPr txBox="1"/>
          <p:nvPr/>
        </p:nvSpPr>
        <p:spPr>
          <a:xfrm>
            <a:off x="193040" y="261556"/>
            <a:ext cx="63837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3CADB2"/>
                </a:solidFill>
                <a:effectLst/>
                <a:uLnTx/>
                <a:uFillTx/>
                <a:latin typeface="Impact"/>
                <a:ea typeface="+mn-ea"/>
                <a:cs typeface="Impact"/>
              </a:rPr>
              <a:t>Aanpak </a:t>
            </a:r>
            <a:r>
              <a:rPr kumimoji="0" lang="nl-NL" sz="2000" b="0" i="0" u="none" strike="noStrike" kern="1200" cap="none" spc="0" normalizeH="0" baseline="0" noProof="0" dirty="0">
                <a:ln>
                  <a:noFill/>
                </a:ln>
                <a:solidFill>
                  <a:srgbClr val="3CADB2"/>
                </a:solidFill>
                <a:effectLst/>
                <a:uLnTx/>
                <a:uFillTx/>
                <a:latin typeface="Impact"/>
                <a:ea typeface="+mn-ea"/>
                <a:cs typeface="Impact"/>
              </a:rPr>
              <a:t>omslagkaart</a:t>
            </a:r>
          </a:p>
        </p:txBody>
      </p:sp>
      <p:sp>
        <p:nvSpPr>
          <p:cNvPr id="11" name="Tekstvak 10"/>
          <p:cNvSpPr txBox="1"/>
          <p:nvPr/>
        </p:nvSpPr>
        <p:spPr>
          <a:xfrm>
            <a:off x="121920" y="939567"/>
            <a:ext cx="8879840" cy="477053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black"/>
                </a:solidFill>
                <a:effectLst/>
                <a:uLnTx/>
                <a:uFillTx/>
                <a:latin typeface="Calibri"/>
                <a:ea typeface="+mn-ea"/>
                <a:cs typeface="+mn-cs"/>
              </a:rPr>
              <a:t>Vanuit</a:t>
            </a:r>
            <a:r>
              <a:rPr kumimoji="0" lang="en-GB" sz="1600" b="0" i="0" u="none" strike="noStrike" kern="1200" cap="none" spc="0" normalizeH="0" baseline="0" noProof="0" dirty="0">
                <a:ln>
                  <a:noFill/>
                </a:ln>
                <a:solidFill>
                  <a:prstClr val="black"/>
                </a:solidFill>
                <a:effectLst/>
                <a:uLnTx/>
                <a:uFillTx/>
                <a:latin typeface="Calibri"/>
                <a:ea typeface="+mn-ea"/>
                <a:cs typeface="+mn-cs"/>
              </a:rPr>
              <a:t>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doelstelling</a:t>
            </a:r>
            <a:r>
              <a:rPr kumimoji="0" lang="en-GB" sz="1600" b="0" i="0" u="none" strike="noStrike" kern="1200" cap="none" spc="0" normalizeH="0" baseline="0" noProof="0" dirty="0">
                <a:ln>
                  <a:noFill/>
                </a:ln>
                <a:solidFill>
                  <a:prstClr val="black"/>
                </a:solidFill>
                <a:effectLst/>
                <a:uLnTx/>
                <a:uFillTx/>
                <a:latin typeface="Calibri"/>
                <a:ea typeface="+mn-ea"/>
                <a:cs typeface="+mn-cs"/>
              </a:rPr>
              <a:t> is het van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belang</a:t>
            </a:r>
            <a:r>
              <a:rPr kumimoji="0" lang="en-GB" sz="1600" b="0" i="0" u="none" strike="noStrike" kern="1200" cap="none" spc="0" normalizeH="0" baseline="0" noProof="0" dirty="0">
                <a:ln>
                  <a:noFill/>
                </a:ln>
                <a:solidFill>
                  <a:prstClr val="black"/>
                </a:solidFill>
                <a:effectLst/>
                <a:uLnTx/>
                <a:uFillTx/>
                <a:latin typeface="Calibri"/>
                <a:ea typeface="+mn-ea"/>
                <a:cs typeface="+mn-cs"/>
              </a:rPr>
              <a:t> om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inzicht</a:t>
            </a:r>
            <a:r>
              <a:rPr kumimoji="0" lang="en-GB" sz="1600" b="0" i="0" u="none" strike="noStrike" kern="1200" cap="none" spc="0" normalizeH="0" baseline="0" noProof="0" dirty="0">
                <a:ln>
                  <a:noFill/>
                </a:ln>
                <a:solidFill>
                  <a:prstClr val="black"/>
                </a:solidFill>
                <a:effectLst/>
                <a:uLnTx/>
                <a:uFillTx/>
                <a:latin typeface="Calibri"/>
                <a:ea typeface="+mn-ea"/>
                <a:cs typeface="+mn-cs"/>
              </a:rPr>
              <a:t> te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krijgen</a:t>
            </a:r>
            <a:r>
              <a:rPr kumimoji="0" lang="en-GB" sz="1600" b="0" i="0" u="none" strike="noStrike" kern="1200" cap="none" spc="0" normalizeH="0" baseline="0" noProof="0" dirty="0">
                <a:ln>
                  <a:noFill/>
                </a:ln>
                <a:solidFill>
                  <a:prstClr val="black"/>
                </a:solidFill>
                <a:effectLst/>
                <a:uLnTx/>
                <a:uFillTx/>
                <a:latin typeface="Calibri"/>
                <a:ea typeface="+mn-ea"/>
                <a:cs typeface="+mn-cs"/>
              </a:rPr>
              <a:t> in het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omslagpunt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wanneer</a:t>
            </a:r>
            <a:r>
              <a:rPr kumimoji="0" lang="en-GB" sz="1600" b="0" i="0" u="none" strike="noStrike" kern="1200" cap="none" spc="0" normalizeH="0" baseline="0" noProof="0" dirty="0">
                <a:ln>
                  <a:noFill/>
                </a:ln>
                <a:solidFill>
                  <a:prstClr val="black"/>
                </a:solidFill>
                <a:effectLst/>
                <a:uLnTx/>
                <a:uFillTx/>
                <a:latin typeface="Calibri"/>
                <a:ea typeface="+mn-ea"/>
                <a:cs typeface="+mn-cs"/>
              </a:rPr>
              <a:t> is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sprake</a:t>
            </a:r>
            <a:r>
              <a:rPr kumimoji="0" lang="en-GB" sz="1600" b="0" i="0" u="none" strike="noStrike" kern="1200" cap="none" spc="0" normalizeH="0" baseline="0" noProof="0" dirty="0">
                <a:ln>
                  <a:noFill/>
                </a:ln>
                <a:solidFill>
                  <a:prstClr val="black"/>
                </a:solidFill>
                <a:effectLst/>
                <a:uLnTx/>
                <a:uFillTx/>
                <a:latin typeface="Calibri"/>
                <a:ea typeface="+mn-ea"/>
                <a:cs typeface="+mn-cs"/>
              </a:rPr>
              <a:t> van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omslag</a:t>
            </a:r>
            <a:r>
              <a:rPr kumimoji="0" lang="en-GB" sz="1600" b="0" i="0" u="none" strike="noStrike" kern="1200" cap="none" spc="0" normalizeH="0" baseline="0" noProof="0" dirty="0">
                <a:ln>
                  <a:noFill/>
                </a:ln>
                <a:solidFill>
                  <a:prstClr val="black"/>
                </a:solidFill>
                <a:effectLst/>
                <a:uLnTx/>
                <a:uFillTx/>
                <a:latin typeface="Calibri"/>
                <a:ea typeface="+mn-ea"/>
                <a:cs typeface="+mn-cs"/>
              </a:rPr>
              <a:t> van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zoetwater</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gedomineerd</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systeem</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naar</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systeem</a:t>
            </a:r>
            <a:r>
              <a:rPr kumimoji="0" lang="en-GB" sz="1600" b="0" i="0" u="none" strike="noStrike" kern="1200" cap="none" spc="0" normalizeH="0" baseline="0" noProof="0" dirty="0">
                <a:ln>
                  <a:noFill/>
                </a:ln>
                <a:solidFill>
                  <a:prstClr val="black"/>
                </a:solidFill>
                <a:effectLst/>
                <a:uLnTx/>
                <a:uFillTx/>
                <a:latin typeface="Calibri"/>
                <a:ea typeface="+mn-ea"/>
                <a:cs typeface="+mn-cs"/>
              </a:rPr>
              <a:t> met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grotere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zout</a:t>
            </a:r>
            <a:r>
              <a:rPr kumimoji="0" lang="en-GB" sz="1600" b="0" i="0" u="none" strike="noStrike" kern="1200" cap="none" spc="0" normalizeH="0" baseline="0" noProof="0" dirty="0">
                <a:ln>
                  <a:noFill/>
                </a:ln>
                <a:solidFill>
                  <a:prstClr val="black"/>
                </a:solidFill>
                <a:effectLst/>
                <a:uLnTx/>
                <a:uFillTx/>
                <a:latin typeface="Calibri"/>
                <a:ea typeface="+mn-ea"/>
                <a:cs typeface="+mn-cs"/>
              </a:rPr>
              <a:t> water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invloed</a:t>
            </a:r>
            <a:r>
              <a:rPr kumimoji="0" lang="en-GB" sz="1600" b="0" i="0" u="none" strike="noStrike" kern="1200" cap="none" spc="0" normalizeH="0" baseline="0" noProof="0" dirty="0">
                <a:ln>
                  <a:noFill/>
                </a:ln>
                <a:solidFill>
                  <a:prstClr val="black"/>
                </a:solidFill>
                <a:effectLst/>
                <a:uLnTx/>
                <a:uFillTx/>
                <a:latin typeface="Calibri"/>
                <a:ea typeface="+mn-ea"/>
                <a:cs typeface="+mn-cs"/>
              </a:rPr>
              <a:t>. Tot het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omslagpunt</a:t>
            </a:r>
            <a:r>
              <a:rPr kumimoji="0" lang="en-GB" sz="1600" b="0" i="0" u="none" strike="noStrike" kern="1200" cap="none" spc="0" normalizeH="0" baseline="0" noProof="0" dirty="0">
                <a:ln>
                  <a:noFill/>
                </a:ln>
                <a:solidFill>
                  <a:prstClr val="black"/>
                </a:solidFill>
                <a:effectLst/>
                <a:uLnTx/>
                <a:uFillTx/>
                <a:latin typeface="Calibri"/>
                <a:ea typeface="+mn-ea"/>
                <a:cs typeface="+mn-cs"/>
              </a:rPr>
              <a:t> is met name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mitigatie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aan</a:t>
            </a:r>
            <a:r>
              <a:rPr kumimoji="0" lang="en-GB" sz="1600" b="0" i="0" u="none" strike="noStrike" kern="1200" cap="none" spc="0" normalizeH="0" baseline="0" noProof="0" dirty="0">
                <a:ln>
                  <a:noFill/>
                </a:ln>
                <a:solidFill>
                  <a:prstClr val="black"/>
                </a:solidFill>
                <a:effectLst/>
                <a:uLnTx/>
                <a:uFillTx/>
                <a:latin typeface="Calibri"/>
                <a:ea typeface="+mn-ea"/>
                <a:cs typeface="+mn-cs"/>
              </a:rPr>
              <a:t>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orde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daarna</a:t>
            </a:r>
            <a:r>
              <a:rPr kumimoji="0" lang="en-GB" sz="1600" b="0" i="0" u="none" strike="noStrike" kern="1200" cap="none" spc="0" normalizeH="0" baseline="0" noProof="0" dirty="0">
                <a:ln>
                  <a:noFill/>
                </a:ln>
                <a:solidFill>
                  <a:prstClr val="black"/>
                </a:solidFill>
                <a:effectLst/>
                <a:uLnTx/>
                <a:uFillTx/>
                <a:latin typeface="Calibri"/>
                <a:ea typeface="+mn-ea"/>
                <a:cs typeface="+mn-cs"/>
              </a:rPr>
              <a:t> is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sprake</a:t>
            </a:r>
            <a:r>
              <a:rPr kumimoji="0" lang="en-GB" sz="1600" b="0" i="0" u="none" strike="noStrike" kern="1200" cap="none" spc="0" normalizeH="0" baseline="0" noProof="0" dirty="0">
                <a:ln>
                  <a:noFill/>
                </a:ln>
                <a:solidFill>
                  <a:prstClr val="black"/>
                </a:solidFill>
                <a:effectLst/>
                <a:uLnTx/>
                <a:uFillTx/>
                <a:latin typeface="Calibri"/>
                <a:ea typeface="+mn-ea"/>
                <a:cs typeface="+mn-cs"/>
              </a:rPr>
              <a:t> van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adaptatie</a:t>
            </a:r>
            <a:r>
              <a:rPr kumimoji="0" lang="en-GB" sz="1600" b="0" i="0" u="none" strike="noStrike" kern="1200" cap="none" spc="0" normalizeH="0" baseline="0" noProof="0" dirty="0">
                <a:ln>
                  <a:noFill/>
                </a:ln>
                <a:solidFill>
                  <a:prstClr val="black"/>
                </a:solidFill>
                <a:effectLst/>
                <a:uLnTx/>
                <a:uFillTx/>
                <a:latin typeface="Calibri"/>
                <a:ea typeface="+mn-ea"/>
                <a:cs typeface="+mn-cs"/>
              </a:rPr>
              <a:t>. Het is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dus</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zaak</a:t>
            </a:r>
            <a:r>
              <a:rPr kumimoji="0" lang="en-GB" sz="1600" b="0" i="0" u="none" strike="noStrike" kern="1200" cap="none" spc="0" normalizeH="0" baseline="0" noProof="0" dirty="0">
                <a:ln>
                  <a:noFill/>
                </a:ln>
                <a:solidFill>
                  <a:prstClr val="black"/>
                </a:solidFill>
                <a:effectLst/>
                <a:uLnTx/>
                <a:uFillTx/>
                <a:latin typeface="Calibri"/>
                <a:ea typeface="+mn-ea"/>
                <a:cs typeface="+mn-cs"/>
              </a:rPr>
              <a:t> om nu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ook</a:t>
            </a:r>
            <a:r>
              <a:rPr kumimoji="0" lang="en-GB" sz="1600" b="0" i="0" u="none" strike="noStrike" kern="1200" cap="none" spc="0" normalizeH="0" baseline="0" noProof="0" dirty="0">
                <a:ln>
                  <a:noFill/>
                </a:ln>
                <a:solidFill>
                  <a:prstClr val="black"/>
                </a:solidFill>
                <a:effectLst/>
                <a:uLnTx/>
                <a:uFillTx/>
                <a:latin typeface="Calibri"/>
                <a:ea typeface="+mn-ea"/>
                <a:cs typeface="+mn-cs"/>
              </a:rPr>
              <a:t> in te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zetten</a:t>
            </a:r>
            <a:r>
              <a:rPr kumimoji="0" lang="en-GB" sz="1600" b="0" i="0" u="none" strike="noStrike" kern="1200" cap="none" spc="0" normalizeH="0" baseline="0" noProof="0" dirty="0">
                <a:ln>
                  <a:noFill/>
                </a:ln>
                <a:solidFill>
                  <a:prstClr val="black"/>
                </a:solidFill>
                <a:effectLst/>
                <a:uLnTx/>
                <a:uFillTx/>
                <a:latin typeface="Calibri"/>
                <a:ea typeface="+mn-ea"/>
                <a:cs typeface="+mn-cs"/>
              </a:rPr>
              <a:t> op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adaptatie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zodat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er</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duidelijk</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handelingsperspectief</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ontstaat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voor</a:t>
            </a:r>
            <a:r>
              <a:rPr kumimoji="0" lang="en-GB" sz="1600" b="0" i="0" u="none" strike="noStrike" kern="1200" cap="none" spc="0" normalizeH="0" baseline="0" noProof="0" dirty="0">
                <a:ln>
                  <a:noFill/>
                </a:ln>
                <a:solidFill>
                  <a:prstClr val="black"/>
                </a:solidFill>
                <a:effectLst/>
                <a:uLnTx/>
                <a:uFillTx/>
                <a:latin typeface="Calibri"/>
                <a:ea typeface="+mn-ea"/>
                <a:cs typeface="+mn-cs"/>
              </a:rPr>
              <a:t>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situatie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lang="en-GB" sz="1600" dirty="0" err="1">
                <a:solidFill>
                  <a:prstClr val="black"/>
                </a:solidFill>
                <a:latin typeface="Calibri"/>
              </a:rPr>
              <a:t>ná</a:t>
            </a:r>
            <a:r>
              <a:rPr lang="en-GB" sz="1600" dirty="0">
                <a:solidFill>
                  <a:prstClr val="black"/>
                </a:solidFill>
                <a:latin typeface="Calibri"/>
              </a:rPr>
              <a:t> het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omslagpunt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600" dirty="0">
              <a:solidFill>
                <a:prstClr val="black"/>
              </a:solidFill>
              <a:latin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black"/>
                </a:solidFill>
                <a:effectLst/>
                <a:uLnTx/>
                <a:uFillTx/>
                <a:latin typeface="Calibri"/>
                <a:ea typeface="+mn-ea"/>
                <a:cs typeface="+mn-cs"/>
              </a:rPr>
              <a:t>Dit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omslagpunt</a:t>
            </a:r>
            <a:r>
              <a:rPr kumimoji="0" lang="en-GB" sz="1600" b="0" i="0" u="none" strike="noStrike" kern="1200" cap="none" spc="0" normalizeH="0" baseline="0" noProof="0" dirty="0">
                <a:ln>
                  <a:noFill/>
                </a:ln>
                <a:solidFill>
                  <a:prstClr val="black"/>
                </a:solidFill>
                <a:effectLst/>
                <a:uLnTx/>
                <a:uFillTx/>
                <a:latin typeface="Calibri"/>
                <a:ea typeface="+mn-ea"/>
                <a:cs typeface="+mn-cs"/>
              </a:rPr>
              <a:t> is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afhankelijk</a:t>
            </a:r>
            <a:r>
              <a:rPr kumimoji="0" lang="en-GB" sz="1600" b="0" i="0" u="none" strike="noStrike" kern="1200" cap="none" spc="0" normalizeH="0" baseline="0" noProof="0" dirty="0">
                <a:ln>
                  <a:noFill/>
                </a:ln>
                <a:solidFill>
                  <a:prstClr val="black"/>
                </a:solidFill>
                <a:effectLst/>
                <a:uLnTx/>
                <a:uFillTx/>
                <a:latin typeface="Calibri"/>
                <a:ea typeface="+mn-ea"/>
                <a:cs typeface="+mn-cs"/>
              </a:rPr>
              <a:t> van:</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fysieke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omstandigheden</a:t>
            </a:r>
            <a:r>
              <a:rPr kumimoji="0" lang="en-GB" sz="1600" b="0" i="0" u="none" strike="noStrike" kern="1200" cap="none" spc="0" normalizeH="0" baseline="0" noProof="0" dirty="0">
                <a:ln>
                  <a:noFill/>
                </a:ln>
                <a:solidFill>
                  <a:prstClr val="black"/>
                </a:solidFill>
                <a:effectLst/>
                <a:uLnTx/>
                <a:uFillTx/>
                <a:latin typeface="Calibri"/>
                <a:ea typeface="+mn-ea"/>
                <a:cs typeface="+mn-cs"/>
              </a:rPr>
              <a:t> in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gebied</a:t>
            </a:r>
            <a:r>
              <a:rPr kumimoji="0" lang="en-GB" sz="1600" b="0" i="0" u="none" strike="noStrike" kern="1200" cap="none" spc="0" normalizeH="0" baseline="0" noProof="0" dirty="0">
                <a:ln>
                  <a:noFill/>
                </a:ln>
                <a:solidFill>
                  <a:prstClr val="black"/>
                </a:solidFill>
                <a:effectLst/>
                <a:uLnTx/>
                <a:uFillTx/>
                <a:latin typeface="Calibri"/>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Het type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landgebruik</a:t>
            </a:r>
            <a:r>
              <a:rPr kumimoji="0" lang="en-GB" sz="1600" b="0" i="0" u="none" strike="noStrike" kern="1200" cap="none" spc="0" normalizeH="0" baseline="0" noProof="0" dirty="0">
                <a:ln>
                  <a:noFill/>
                </a:ln>
                <a:solidFill>
                  <a:prstClr val="black"/>
                </a:solidFill>
                <a:effectLst/>
                <a:uLnTx/>
                <a:uFillTx/>
                <a:latin typeface="Calibri"/>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sociaal-economische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situatie</a:t>
            </a:r>
            <a:r>
              <a:rPr kumimoji="0" lang="en-GB" sz="1600" b="0" i="0" u="none" strike="noStrike" kern="1200" cap="none" spc="0" normalizeH="0" baseline="0" noProof="0" dirty="0">
                <a:ln>
                  <a:noFill/>
                </a:ln>
                <a:solidFill>
                  <a:prstClr val="black"/>
                </a:solidFill>
                <a:effectLst/>
                <a:uLnTx/>
                <a:uFillTx/>
                <a:latin typeface="Calibri"/>
                <a:ea typeface="+mn-ea"/>
                <a:cs typeface="+mn-cs"/>
              </a:rPr>
              <a:t> van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bedrijf</a:t>
            </a:r>
            <a:r>
              <a:rPr kumimoji="0" lang="en-GB" sz="1600" b="0" i="0" u="none" strike="noStrike" kern="1200" cap="none" spc="0" normalizeH="0" baseline="0" noProof="0" dirty="0">
                <a:ln>
                  <a:noFill/>
                </a:ln>
                <a:solidFill>
                  <a:prstClr val="black"/>
                </a:solidFill>
                <a:effectLst/>
                <a:uLnTx/>
                <a:uFillTx/>
                <a:latin typeface="Calibri"/>
                <a:ea typeface="+mn-ea"/>
                <a:cs typeface="+mn-cs"/>
              </a:rPr>
              <a:t>/</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organisatie</a:t>
            </a:r>
            <a:r>
              <a:rPr kumimoji="0" lang="en-GB" sz="1600" b="0" i="0" u="none" strike="noStrike" kern="1200" cap="none" spc="0" normalizeH="0" baseline="0" noProof="0" dirty="0">
                <a:ln>
                  <a:noFill/>
                </a:ln>
                <a:solidFill>
                  <a:prstClr val="black"/>
                </a:solidFill>
                <a:effectLst/>
                <a:uLnTx/>
                <a:uFillTx/>
                <a:latin typeface="Calibri"/>
                <a:ea typeface="+mn-ea"/>
                <a:cs typeface="+mn-cs"/>
              </a:rPr>
              <a:t> en</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emotie</a:t>
            </a:r>
            <a:r>
              <a:rPr kumimoji="0" lang="en-GB" sz="1600" b="0" i="0" u="none" strike="noStrike" kern="1200" cap="none" spc="0" normalizeH="0" baseline="0" noProof="0" dirty="0">
                <a:ln>
                  <a:noFill/>
                </a:ln>
                <a:solidFill>
                  <a:prstClr val="black"/>
                </a:solidFill>
                <a:effectLst/>
                <a:uLnTx/>
                <a:uFillTx/>
                <a:latin typeface="Calibri"/>
                <a:ea typeface="+mn-ea"/>
                <a:cs typeface="+mn-cs"/>
              </a:rPr>
              <a:t> van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ondernemers</a:t>
            </a:r>
            <a:r>
              <a:rPr kumimoji="0" lang="en-GB" sz="1600" b="0" i="0" u="none" strike="noStrike" kern="1200" cap="none" spc="0" normalizeH="0" baseline="0" noProof="0" dirty="0">
                <a:ln>
                  <a:noFill/>
                </a:ln>
                <a:solidFill>
                  <a:prstClr val="black"/>
                </a:solidFill>
                <a:effectLst/>
                <a:uLnTx/>
                <a:uFillTx/>
                <a:latin typeface="Calibri"/>
                <a:ea typeface="+mn-ea"/>
                <a:cs typeface="+mn-cs"/>
              </a:rPr>
              <a:t>/</a:t>
            </a:r>
            <a:r>
              <a:rPr kumimoji="0" lang="en-GB" sz="1600" b="0" i="0" u="none" strike="noStrike" kern="1200" cap="none" spc="0" normalizeH="0" baseline="0" noProof="0" dirty="0" err="1">
                <a:ln>
                  <a:noFill/>
                </a:ln>
                <a:solidFill>
                  <a:prstClr val="black"/>
                </a:solidFill>
                <a:effectLst/>
                <a:uLnTx/>
                <a:uFillTx/>
                <a:latin typeface="Calibri"/>
                <a:ea typeface="+mn-ea"/>
                <a:cs typeface="+mn-cs"/>
              </a:rPr>
              <a:t>bewoner</a:t>
            </a:r>
            <a:r>
              <a:rPr lang="en-GB" sz="1600" dirty="0">
                <a:solidFill>
                  <a:prstClr val="black"/>
                </a:solidFill>
                <a:latin typeface="Calibri"/>
              </a:rPr>
              <a:t>s/</a:t>
            </a:r>
            <a:r>
              <a:rPr lang="en-GB" sz="1600" dirty="0" err="1">
                <a:solidFill>
                  <a:prstClr val="black"/>
                </a:solidFill>
                <a:latin typeface="Calibri"/>
              </a:rPr>
              <a:t>beheerders</a:t>
            </a:r>
            <a:r>
              <a:rPr lang="en-GB" sz="1600" dirty="0">
                <a:solidFill>
                  <a:prstClr val="black"/>
                </a:solidFill>
                <a:latin typeface="Calibri"/>
              </a:rPr>
              <a:t> in </a:t>
            </a:r>
            <a:r>
              <a:rPr lang="en-GB" sz="1600" dirty="0" err="1">
                <a:solidFill>
                  <a:prstClr val="black"/>
                </a:solidFill>
                <a:latin typeface="Calibri"/>
              </a:rPr>
              <a:t>relatie</a:t>
            </a:r>
            <a:r>
              <a:rPr kumimoji="0" lang="en-GB" sz="1600" b="0" i="0" u="none" strike="noStrike" kern="1200" cap="none" spc="0" normalizeH="0" baseline="0" noProof="0" dirty="0">
                <a:ln>
                  <a:noFill/>
                </a:ln>
                <a:solidFill>
                  <a:prstClr val="black"/>
                </a:solidFill>
                <a:effectLst/>
                <a:uLnTx/>
                <a:uFillTx/>
                <a:latin typeface="Calibri"/>
                <a:ea typeface="+mn-ea"/>
                <a:cs typeface="+mn-cs"/>
              </a:rPr>
              <a:t> tot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verzilting</a:t>
            </a:r>
            <a:r>
              <a:rPr kumimoji="0" lang="en-GB" sz="16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black"/>
                </a:solidFill>
                <a:effectLst/>
                <a:uLnTx/>
                <a:uFillTx/>
                <a:latin typeface="Calibri"/>
                <a:ea typeface="+mn-ea"/>
                <a:cs typeface="+mn-cs"/>
              </a:rPr>
              <a:t>Hierbij</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speelt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ook</a:t>
            </a:r>
            <a:r>
              <a:rPr kumimoji="0" lang="en-GB" sz="1600" b="0" i="0" u="none" strike="noStrike" kern="1200" cap="none" spc="0" normalizeH="0" baseline="0" noProof="0" dirty="0">
                <a:ln>
                  <a:noFill/>
                </a:ln>
                <a:solidFill>
                  <a:prstClr val="black"/>
                </a:solidFill>
                <a:effectLst/>
                <a:uLnTx/>
                <a:uFillTx/>
                <a:latin typeface="Calibri"/>
                <a:ea typeface="+mn-ea"/>
                <a:cs typeface="+mn-cs"/>
              </a:rPr>
              <a:t> het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verdelingsvraagstuk</a:t>
            </a:r>
            <a:r>
              <a:rPr kumimoji="0" lang="en-GB" sz="1600" b="0" i="0" u="none" strike="noStrike" kern="1200" cap="none" spc="0" normalizeH="0" baseline="0" noProof="0" dirty="0">
                <a:ln>
                  <a:noFill/>
                </a:ln>
                <a:solidFill>
                  <a:prstClr val="black"/>
                </a:solidFill>
                <a:effectLst/>
                <a:uLnTx/>
                <a:uFillTx/>
                <a:latin typeface="Calibri"/>
                <a:ea typeface="+mn-ea"/>
                <a:cs typeface="+mn-cs"/>
              </a:rPr>
              <a:t> van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schaarser</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wordend</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zoet</a:t>
            </a:r>
            <a:r>
              <a:rPr kumimoji="0" lang="en-GB" sz="1600" b="0" i="0" u="none" strike="noStrike" kern="1200" cap="none" spc="0" normalizeH="0" baseline="0" noProof="0" dirty="0">
                <a:ln>
                  <a:noFill/>
                </a:ln>
                <a:solidFill>
                  <a:prstClr val="black"/>
                </a:solidFill>
                <a:effectLst/>
                <a:uLnTx/>
                <a:uFillTx/>
                <a:latin typeface="Calibri"/>
                <a:ea typeface="+mn-ea"/>
                <a:cs typeface="+mn-cs"/>
              </a:rPr>
              <a:t> water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belangrijke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rol</a:t>
            </a:r>
            <a:r>
              <a:rPr kumimoji="0" lang="en-GB" sz="16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Om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gebiedsspecifieke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aanpak</a:t>
            </a:r>
            <a:r>
              <a:rPr kumimoji="0" lang="en-GB" sz="1600" b="0" i="0" u="none" strike="noStrike" kern="1200" cap="none" spc="0" normalizeH="0" baseline="0" noProof="0" dirty="0">
                <a:ln>
                  <a:noFill/>
                </a:ln>
                <a:solidFill>
                  <a:prstClr val="black"/>
                </a:solidFill>
                <a:effectLst/>
                <a:uLnTx/>
                <a:uFillTx/>
                <a:latin typeface="Calibri"/>
                <a:ea typeface="+mn-ea"/>
                <a:cs typeface="+mn-cs"/>
              </a:rPr>
              <a:t> te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ondersteunen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wordt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omslagkaart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ontwikkeld</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waarin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geografisch</a:t>
            </a:r>
            <a:r>
              <a:rPr kumimoji="0" lang="en-GB" sz="1600" b="0" i="0" u="none" strike="noStrike" kern="1200" cap="none" spc="0" normalizeH="0" baseline="0" noProof="0" dirty="0">
                <a:ln>
                  <a:noFill/>
                </a:ln>
                <a:solidFill>
                  <a:prstClr val="black"/>
                </a:solidFill>
                <a:effectLst/>
                <a:uLnTx/>
                <a:uFillTx/>
                <a:latin typeface="Calibri"/>
                <a:ea typeface="+mn-ea"/>
                <a:cs typeface="+mn-cs"/>
              </a:rPr>
              <a:t> is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aangegeven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wanneer</a:t>
            </a:r>
            <a:r>
              <a:rPr kumimoji="0" lang="en-GB" sz="1600" b="0" i="0" u="none" strike="noStrike" kern="1200" cap="none" spc="0" normalizeH="0" baseline="0" noProof="0" dirty="0">
                <a:ln>
                  <a:noFill/>
                </a:ln>
                <a:solidFill>
                  <a:prstClr val="black"/>
                </a:solidFill>
                <a:effectLst/>
                <a:uLnTx/>
                <a:uFillTx/>
                <a:latin typeface="Calibri"/>
                <a:ea typeface="+mn-ea"/>
                <a:cs typeface="+mn-cs"/>
              </a:rPr>
              <a:t> het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omslagpunt</a:t>
            </a:r>
            <a:r>
              <a:rPr kumimoji="0" lang="en-GB" sz="1600" b="0" i="0" u="none" strike="noStrike" kern="1200" cap="none" spc="0" normalizeH="0" baseline="0" noProof="0" dirty="0">
                <a:ln>
                  <a:noFill/>
                </a:ln>
                <a:solidFill>
                  <a:prstClr val="black"/>
                </a:solidFill>
                <a:effectLst/>
                <a:uLnTx/>
                <a:uFillTx/>
                <a:latin typeface="Calibri"/>
                <a:ea typeface="+mn-ea"/>
                <a:cs typeface="+mn-cs"/>
              </a:rPr>
              <a:t> op basis van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toenemende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verzilting</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fysieke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omstandigheden</a:t>
            </a:r>
            <a:r>
              <a:rPr kumimoji="0" lang="en-GB" sz="1600" b="0" i="0" u="none" strike="noStrike" kern="1200" cap="none" spc="0" normalizeH="0" baseline="0" noProof="0" dirty="0">
                <a:ln>
                  <a:noFill/>
                </a:ln>
                <a:solidFill>
                  <a:prstClr val="black"/>
                </a:solidFill>
                <a:effectLst/>
                <a:uLnTx/>
                <a:uFillTx/>
                <a:latin typeface="Calibri"/>
                <a:ea typeface="+mn-ea"/>
                <a:cs typeface="+mn-cs"/>
              </a:rPr>
              <a:t> en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landgebruik</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wordt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verwacht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Deze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kaart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laat</a:t>
            </a:r>
            <a:r>
              <a:rPr kumimoji="0" lang="en-GB" sz="1600" b="0" i="0" u="none" strike="noStrike" kern="1200" cap="none" spc="0" normalizeH="0" baseline="0" noProof="0" dirty="0">
                <a:ln>
                  <a:noFill/>
                </a:ln>
                <a:solidFill>
                  <a:prstClr val="black"/>
                </a:solidFill>
                <a:effectLst/>
                <a:uLnTx/>
                <a:uFillTx/>
                <a:latin typeface="Calibri"/>
                <a:ea typeface="+mn-ea"/>
                <a:cs typeface="+mn-cs"/>
              </a:rPr>
              <a:t>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gevoeligheid</a:t>
            </a:r>
            <a:r>
              <a:rPr kumimoji="0" lang="en-GB" sz="1600" b="0" i="0" u="none" strike="noStrike" kern="1200" cap="none" spc="0" normalizeH="0" baseline="0" noProof="0" dirty="0">
                <a:ln>
                  <a:noFill/>
                </a:ln>
                <a:solidFill>
                  <a:prstClr val="black"/>
                </a:solidFill>
                <a:effectLst/>
                <a:uLnTx/>
                <a:uFillTx/>
                <a:latin typeface="Calibri"/>
                <a:ea typeface="+mn-ea"/>
                <a:cs typeface="+mn-cs"/>
              </a:rPr>
              <a:t> van het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betreffende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grondgebruik</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voor</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verzilting</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zien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1" u="none" strike="noStrike" kern="1200" cap="none" spc="0" normalizeH="0" baseline="0" noProof="0" dirty="0" err="1">
                <a:ln>
                  <a:noFill/>
                </a:ln>
                <a:solidFill>
                  <a:prstClr val="black"/>
                </a:solidFill>
                <a:effectLst/>
                <a:uLnTx/>
                <a:uFillTx/>
                <a:latin typeface="Calibri"/>
                <a:ea typeface="+mn-ea"/>
                <a:cs typeface="+mn-cs"/>
              </a:rPr>
              <a:t>blootstelling</a:t>
            </a:r>
            <a:r>
              <a:rPr kumimoji="0" lang="en-GB" sz="1600" b="0" i="1" u="none" strike="noStrike" kern="1200" cap="none" spc="0" normalizeH="0" baseline="0" noProof="0" dirty="0">
                <a:ln>
                  <a:noFill/>
                </a:ln>
                <a:solidFill>
                  <a:prstClr val="black"/>
                </a:solidFill>
                <a:effectLst/>
                <a:uLnTx/>
                <a:uFillTx/>
                <a:latin typeface="Calibri"/>
                <a:ea typeface="+mn-ea"/>
                <a:cs typeface="+mn-cs"/>
              </a:rPr>
              <a:t> x </a:t>
            </a:r>
            <a:r>
              <a:rPr kumimoji="0" lang="en-GB" sz="1600" b="0" i="1" u="none" strike="noStrike" kern="1200" cap="none" spc="0" normalizeH="0" baseline="0" noProof="0" dirty="0" err="1">
                <a:ln>
                  <a:noFill/>
                </a:ln>
                <a:solidFill>
                  <a:prstClr val="black"/>
                </a:solidFill>
                <a:effectLst/>
                <a:uLnTx/>
                <a:uFillTx/>
                <a:latin typeface="Calibri"/>
                <a:ea typeface="+mn-ea"/>
                <a:cs typeface="+mn-cs"/>
              </a:rPr>
              <a:t>gevoeligheid</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Dit</a:t>
            </a:r>
            <a:r>
              <a:rPr kumimoji="0" lang="en-GB" sz="1600" b="0" i="0" u="none" strike="noStrike" kern="1200" cap="none" spc="0" normalizeH="0" baseline="0" noProof="0" dirty="0">
                <a:ln>
                  <a:noFill/>
                </a:ln>
                <a:solidFill>
                  <a:prstClr val="black"/>
                </a:solidFill>
                <a:effectLst/>
                <a:uLnTx/>
                <a:uFillTx/>
                <a:latin typeface="Calibri"/>
                <a:ea typeface="+mn-ea"/>
                <a:cs typeface="+mn-cs"/>
              </a:rPr>
              <a:t> is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vertrekpunt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voor</a:t>
            </a:r>
            <a:r>
              <a:rPr kumimoji="0" lang="en-GB" sz="1600" b="0" i="0" u="none" strike="noStrike" kern="1200" cap="none" spc="0" normalizeH="0" baseline="0" noProof="0" dirty="0">
                <a:ln>
                  <a:noFill/>
                </a:ln>
                <a:solidFill>
                  <a:prstClr val="black"/>
                </a:solidFill>
                <a:effectLst/>
                <a:uLnTx/>
                <a:uFillTx/>
                <a:latin typeface="Calibri"/>
                <a:ea typeface="+mn-ea"/>
                <a:cs typeface="+mn-cs"/>
              </a:rPr>
              <a:t>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verdere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stappen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8" name="AutoShape 13" descr="data:image/png;base64,iVBORw0KGgoAAAANSUhEUgAAABQAAAAUCAYAAACNiR0NAAAAAXNSR0IB2cksfwAAAAlwSFlzAAAOxAAADsQBlSsOGwAAAHFJREFUOI3t1KENwDAMBMAHkTxEYHg36CCdJl4jm2SBbFBa2CGeFdVqqBNU5ZFlcHr0AZMT3kNEdAQiqQaKiB7MOSK5sBMNVQpIqjWMSNiwuxtWFFjDmVngAhf4M/BEcyM3rh4kqVWKTZAn3cB+H6N5ANDLIA/wVpxUAAAAAElFTkSuQmCC"/>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AutoShape 14" descr="data:image/png;base64,iVBORw0KGgoAAAANSUhEUgAAABQAAAAUCAYAAACNiR0NAAAAAXNSR0IB2cksfwAAAAlwSFlzAAAOxAAADsQBlSsOGwAAAGZJREFUOI3t1LENgDAMBMAvLP0oWYS98ABmp6zBKN/RQBQoKGIqlG9sWdbJlQ0fx66GpGcgSd5Akr5JaxnEKoAgIcnbhQXAkrgwzmqvWwOZ4AQn+DOwJpD9CUryINsLGsntwfaDbA4UQBrHRWb9Bw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AutoShape 15" descr="data:image/png;base64,iVBORw0KGgoAAAANSUhEUgAAABQAAAAUCAYAAACNiR0NAAAAAXNSR0IB2cksfwAAAAlwSFlzAAAOxAAADsQBlSsOGwAAAHJJREFUOI1jYaAyYIEx2NnZGygx6OfPnw1wA9nZ2Rt6G2Pr1VVkyDLswNHLDD3TtjD8/PmzAe5CdRUZBhcHA7Jd2DNtCwPchdQEowaOGjhq4DAz8MDRy2QbcvPOE1QDf/782dAzbQu8CCIHoBSwyAKUAgAHNSSfyRwghQ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4433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kstvak 4"/>
          <p:cNvSpPr txBox="1"/>
          <p:nvPr/>
        </p:nvSpPr>
        <p:spPr>
          <a:xfrm>
            <a:off x="193040" y="261556"/>
            <a:ext cx="63837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3CADB2"/>
                </a:solidFill>
                <a:effectLst/>
                <a:uLnTx/>
                <a:uFillTx/>
                <a:latin typeface="Impact"/>
                <a:ea typeface="+mn-ea"/>
                <a:cs typeface="Impact"/>
              </a:rPr>
              <a:t>Aanpak </a:t>
            </a:r>
            <a:r>
              <a:rPr kumimoji="0" lang="nl-NL" sz="2000" b="0" i="0" u="none" strike="noStrike" kern="1200" cap="none" spc="0" normalizeH="0" baseline="0" noProof="0" dirty="0">
                <a:ln>
                  <a:noFill/>
                </a:ln>
                <a:solidFill>
                  <a:srgbClr val="3CADB2"/>
                </a:solidFill>
                <a:effectLst/>
                <a:uLnTx/>
                <a:uFillTx/>
                <a:latin typeface="Impact"/>
                <a:ea typeface="+mn-ea"/>
                <a:cs typeface="Impact"/>
              </a:rPr>
              <a:t>meta-analyse</a:t>
            </a:r>
          </a:p>
        </p:txBody>
      </p:sp>
      <p:sp>
        <p:nvSpPr>
          <p:cNvPr id="11" name="Tekstvak 10"/>
          <p:cNvSpPr txBox="1"/>
          <p:nvPr/>
        </p:nvSpPr>
        <p:spPr>
          <a:xfrm>
            <a:off x="121920" y="939567"/>
            <a:ext cx="8879840" cy="218521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In het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kader</a:t>
            </a:r>
            <a:r>
              <a:rPr kumimoji="0" lang="en-GB" sz="1600" b="0" i="0" u="none" strike="noStrike" kern="1200" cap="none" spc="0" normalizeH="0" baseline="0" noProof="0" dirty="0">
                <a:ln>
                  <a:noFill/>
                </a:ln>
                <a:solidFill>
                  <a:prstClr val="black"/>
                </a:solidFill>
                <a:effectLst/>
                <a:uLnTx/>
                <a:uFillTx/>
                <a:latin typeface="Calibri"/>
                <a:ea typeface="+mn-ea"/>
                <a:cs typeface="+mn-cs"/>
              </a:rPr>
              <a:t> van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deze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verkenning</a:t>
            </a:r>
            <a:r>
              <a:rPr kumimoji="0" lang="en-GB" sz="1600" b="0" i="0" u="none" strike="noStrike" kern="1200" cap="none" spc="0" normalizeH="0" baseline="0" noProof="0" dirty="0">
                <a:ln>
                  <a:noFill/>
                </a:ln>
                <a:solidFill>
                  <a:prstClr val="black"/>
                </a:solidFill>
                <a:effectLst/>
                <a:uLnTx/>
                <a:uFillTx/>
                <a:latin typeface="Calibri"/>
                <a:ea typeface="+mn-ea"/>
                <a:cs typeface="+mn-cs"/>
              </a:rPr>
              <a:t> is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eerste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inventarisatie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gemaakt</a:t>
            </a:r>
            <a:r>
              <a:rPr kumimoji="0" lang="en-GB" sz="1600" b="0" i="0" u="none" strike="noStrike" kern="1200" cap="none" spc="0" normalizeH="0" baseline="0" noProof="0" dirty="0">
                <a:ln>
                  <a:noFill/>
                </a:ln>
                <a:solidFill>
                  <a:prstClr val="black"/>
                </a:solidFill>
                <a:effectLst/>
                <a:uLnTx/>
                <a:uFillTx/>
                <a:latin typeface="Calibri"/>
                <a:ea typeface="+mn-ea"/>
                <a:cs typeface="+mn-cs"/>
              </a:rPr>
              <a:t> van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relevante</a:t>
            </a:r>
            <a:r>
              <a:rPr kumimoji="0" lang="en-GB" sz="1600" b="0" i="0" u="none" strike="noStrike" kern="1200" cap="none" spc="0" normalizeH="0" baseline="0" noProof="0" dirty="0">
                <a:ln>
                  <a:noFill/>
                </a:ln>
                <a:solidFill>
                  <a:prstClr val="black"/>
                </a:solidFill>
                <a:effectLst/>
                <a:uLnTx/>
                <a:uFillTx/>
                <a:latin typeface="Calibri"/>
                <a:ea typeface="+mn-ea"/>
                <a:cs typeface="+mn-cs"/>
              </a:rPr>
              <a:t> studies,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aangeleverd</a:t>
            </a:r>
            <a:r>
              <a:rPr kumimoji="0" lang="en-GB" sz="1600" b="0" i="0" u="none" strike="noStrike" kern="1200" cap="none" spc="0" normalizeH="0" baseline="0" noProof="0" dirty="0">
                <a:ln>
                  <a:noFill/>
                </a:ln>
                <a:solidFill>
                  <a:prstClr val="black"/>
                </a:solidFill>
                <a:effectLst/>
                <a:uLnTx/>
                <a:uFillTx/>
                <a:latin typeface="Calibri"/>
                <a:ea typeface="+mn-ea"/>
                <a:cs typeface="+mn-cs"/>
              </a:rPr>
              <a:t> door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deelnemers</a:t>
            </a:r>
            <a:r>
              <a:rPr kumimoji="0" lang="en-GB" sz="1600" b="0" i="0" u="none" strike="noStrike" kern="1200" cap="none" spc="0" normalizeH="0" baseline="0" noProof="0" dirty="0">
                <a:ln>
                  <a:noFill/>
                </a:ln>
                <a:solidFill>
                  <a:prstClr val="black"/>
                </a:solidFill>
                <a:effectLst/>
                <a:uLnTx/>
                <a:uFillTx/>
                <a:latin typeface="Calibri"/>
                <a:ea typeface="+mn-ea"/>
                <a:cs typeface="+mn-cs"/>
              </a:rPr>
              <a:t> van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verschillende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werkgroepen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zie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bijlage</a:t>
            </a:r>
            <a:r>
              <a:rPr kumimoji="0" lang="en-GB" sz="1600" b="0" i="0" u="none" strike="noStrike" kern="1200" cap="none" spc="0" normalizeH="0" baseline="0" noProof="0" dirty="0">
                <a:ln>
                  <a:noFill/>
                </a:ln>
                <a:solidFill>
                  <a:prstClr val="black"/>
                </a:solidFill>
                <a:effectLst/>
                <a:uLnTx/>
                <a:uFillTx/>
                <a:latin typeface="Calibri"/>
                <a:ea typeface="+mn-ea"/>
                <a:cs typeface="+mn-cs"/>
              </a:rPr>
              <a:t> 2.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Dit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overzicht</a:t>
            </a:r>
            <a:r>
              <a:rPr kumimoji="0" lang="en-GB" sz="1600" b="0" i="0" u="none" strike="noStrike" kern="1200" cap="none" spc="0" normalizeH="0" baseline="0" noProof="0" dirty="0">
                <a:ln>
                  <a:noFill/>
                </a:ln>
                <a:solidFill>
                  <a:prstClr val="black"/>
                </a:solidFill>
                <a:effectLst/>
                <a:uLnTx/>
                <a:uFillTx/>
                <a:latin typeface="Calibri"/>
                <a:ea typeface="+mn-ea"/>
                <a:cs typeface="+mn-cs"/>
              </a:rPr>
              <a:t> is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niet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compleet</a:t>
            </a:r>
            <a:r>
              <a:rPr kumimoji="0" lang="en-GB" sz="1600" b="0" i="0" u="none" strike="noStrike" kern="1200" cap="none" spc="0" normalizeH="0" baseline="0" noProof="0" dirty="0">
                <a:ln>
                  <a:noFill/>
                </a:ln>
                <a:solidFill>
                  <a:prstClr val="black"/>
                </a:solidFill>
                <a:effectLst/>
                <a:uLnTx/>
                <a:uFillTx/>
                <a:latin typeface="Calibri"/>
                <a:ea typeface="+mn-ea"/>
                <a:cs typeface="+mn-cs"/>
              </a:rPr>
              <a:t> en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dient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verder</a:t>
            </a:r>
            <a:r>
              <a:rPr kumimoji="0" lang="en-GB" sz="1600" b="0" i="0" u="none" strike="noStrike" kern="1200" cap="none" spc="0" normalizeH="0" baseline="0" noProof="0" dirty="0">
                <a:ln>
                  <a:noFill/>
                </a:ln>
                <a:solidFill>
                  <a:prstClr val="black"/>
                </a:solidFill>
                <a:effectLst/>
                <a:uLnTx/>
                <a:uFillTx/>
                <a:latin typeface="Calibri"/>
                <a:ea typeface="+mn-ea"/>
                <a:cs typeface="+mn-cs"/>
              </a:rPr>
              <a:t> te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worden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aangevuld</a:t>
            </a:r>
            <a:r>
              <a:rPr kumimoji="0" lang="en-GB" sz="16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black"/>
                </a:solidFill>
                <a:effectLst/>
                <a:uLnTx/>
                <a:uFillTx/>
                <a:latin typeface="Calibri"/>
                <a:ea typeface="+mn-ea"/>
                <a:cs typeface="+mn-cs"/>
              </a:rPr>
              <a:t>Belangrijker</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nog</a:t>
            </a:r>
            <a:r>
              <a:rPr kumimoji="0" lang="en-GB" sz="1600" b="0" i="0" u="none" strike="noStrike" kern="1200" cap="none" spc="0" normalizeH="0" baseline="0" noProof="0" dirty="0">
                <a:ln>
                  <a:noFill/>
                </a:ln>
                <a:solidFill>
                  <a:prstClr val="black"/>
                </a:solidFill>
                <a:effectLst/>
                <a:uLnTx/>
                <a:uFillTx/>
                <a:latin typeface="Calibri"/>
                <a:ea typeface="+mn-ea"/>
                <a:cs typeface="+mn-cs"/>
              </a:rPr>
              <a:t> is op basis </a:t>
            </a:r>
            <a:r>
              <a:rPr lang="en-GB" sz="1600" dirty="0">
                <a:solidFill>
                  <a:prstClr val="black"/>
                </a:solidFill>
                <a:latin typeface="Calibri"/>
              </a:rPr>
              <a:t>van </a:t>
            </a:r>
            <a:r>
              <a:rPr kumimoji="0" lang="en-GB" sz="1600" b="0" i="0" u="none" strike="noStrike" kern="1200" cap="none" spc="0" normalizeH="0" baseline="0" noProof="0" dirty="0">
                <a:ln>
                  <a:noFill/>
                </a:ln>
                <a:solidFill>
                  <a:prstClr val="black"/>
                </a:solidFill>
                <a:effectLst/>
                <a:uLnTx/>
                <a:uFillTx/>
                <a:latin typeface="Calibri"/>
                <a:ea typeface="+mn-ea"/>
                <a:cs typeface="+mn-cs"/>
              </a:rPr>
              <a:t>reeds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uitgevoerde</a:t>
            </a:r>
            <a:r>
              <a:rPr kumimoji="0" lang="en-GB" sz="1600" b="0" i="0" u="none" strike="noStrike" kern="1200" cap="none" spc="0" normalizeH="0" baseline="0" noProof="0" dirty="0">
                <a:ln>
                  <a:noFill/>
                </a:ln>
                <a:solidFill>
                  <a:prstClr val="black"/>
                </a:solidFill>
                <a:effectLst/>
                <a:uLnTx/>
                <a:uFillTx/>
                <a:latin typeface="Calibri"/>
                <a:ea typeface="+mn-ea"/>
                <a:cs typeface="+mn-cs"/>
              </a:rPr>
              <a:t> studies en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projecten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een</a:t>
            </a:r>
            <a:r>
              <a:rPr kumimoji="0" lang="en-GB" sz="1600" b="0" i="0" u="none" strike="noStrike" kern="1200" cap="none" spc="0" normalizeH="0" baseline="0" noProof="0" dirty="0">
                <a:ln>
                  <a:noFill/>
                </a:ln>
                <a:solidFill>
                  <a:prstClr val="black"/>
                </a:solidFill>
                <a:effectLst/>
                <a:uLnTx/>
                <a:uFillTx/>
                <a:latin typeface="Calibri"/>
                <a:ea typeface="+mn-ea"/>
                <a:cs typeface="+mn-cs"/>
              </a:rPr>
              <a:t> meta-analyse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uit</a:t>
            </a:r>
            <a:r>
              <a:rPr kumimoji="0" lang="en-GB" sz="1600" b="0" i="0" u="none" strike="noStrike" kern="1200" cap="none" spc="0" normalizeH="0" baseline="0" noProof="0" dirty="0">
                <a:ln>
                  <a:noFill/>
                </a:ln>
                <a:solidFill>
                  <a:prstClr val="black"/>
                </a:solidFill>
                <a:effectLst/>
                <a:uLnTx/>
                <a:uFillTx/>
                <a:latin typeface="Calibri"/>
                <a:ea typeface="+mn-ea"/>
                <a:cs typeface="+mn-cs"/>
              </a:rPr>
              <a:t> te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voeren</a:t>
            </a:r>
            <a:r>
              <a:rPr kumimoji="0" lang="en-GB" sz="1600" b="0" i="0" u="none" strike="noStrike" kern="1200" cap="none" spc="0" normalizeH="0" baseline="0" noProof="0" dirty="0">
                <a:ln>
                  <a:noFill/>
                </a:ln>
                <a:solidFill>
                  <a:prstClr val="black"/>
                </a:solidFill>
                <a:effectLst/>
                <a:uLnTx/>
                <a:uFillTx/>
                <a:latin typeface="Calibri"/>
                <a:ea typeface="+mn-ea"/>
                <a:cs typeface="+mn-cs"/>
              </a:rPr>
              <a:t> om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goed</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beeld</a:t>
            </a:r>
            <a:r>
              <a:rPr kumimoji="0" lang="en-GB" sz="1600" b="0" i="0" u="none" strike="noStrike" kern="1200" cap="none" spc="0" normalizeH="0" baseline="0" noProof="0" dirty="0">
                <a:ln>
                  <a:noFill/>
                </a:ln>
                <a:solidFill>
                  <a:prstClr val="black"/>
                </a:solidFill>
                <a:effectLst/>
                <a:uLnTx/>
                <a:uFillTx/>
                <a:latin typeface="Calibri"/>
                <a:ea typeface="+mn-ea"/>
                <a:cs typeface="+mn-cs"/>
              </a:rPr>
              <a:t> te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krijgen</a:t>
            </a:r>
            <a:r>
              <a:rPr kumimoji="0" lang="en-GB" sz="1600" b="0" i="0" u="none" strike="noStrike" kern="1200" cap="none" spc="0" normalizeH="0" baseline="0" noProof="0" dirty="0">
                <a:ln>
                  <a:noFill/>
                </a:ln>
                <a:solidFill>
                  <a:prstClr val="black"/>
                </a:solidFill>
                <a:effectLst/>
                <a:uLnTx/>
                <a:uFillTx/>
                <a:latin typeface="Calibri"/>
                <a:ea typeface="+mn-ea"/>
                <a:cs typeface="+mn-cs"/>
              </a:rPr>
              <a:t> van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beschikbare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kennis</a:t>
            </a:r>
            <a:r>
              <a:rPr kumimoji="0" lang="en-GB" sz="1600" b="0" i="0" u="none" strike="noStrike" kern="1200" cap="none" spc="0" normalizeH="0" baseline="0" noProof="0" dirty="0">
                <a:ln>
                  <a:noFill/>
                </a:ln>
                <a:solidFill>
                  <a:prstClr val="black"/>
                </a:solidFill>
                <a:effectLst/>
                <a:uLnTx/>
                <a:uFillTx/>
                <a:latin typeface="Calibri"/>
                <a:ea typeface="+mn-ea"/>
                <a:cs typeface="+mn-cs"/>
              </a:rPr>
              <a:t> op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verschillende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thema’s</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èn</a:t>
            </a:r>
            <a:r>
              <a:rPr kumimoji="0" lang="en-GB" sz="1600" b="0" i="0" u="none" strike="noStrike" kern="1200" cap="none" spc="0" normalizeH="0" baseline="0" noProof="0" dirty="0">
                <a:ln>
                  <a:noFill/>
                </a:ln>
                <a:solidFill>
                  <a:prstClr val="black"/>
                </a:solidFill>
                <a:effectLst/>
                <a:uLnTx/>
                <a:uFillTx/>
                <a:latin typeface="Calibri"/>
                <a:ea typeface="+mn-ea"/>
                <a:cs typeface="+mn-cs"/>
              </a:rPr>
              <a:t> om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witte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vlekken</a:t>
            </a:r>
            <a:r>
              <a:rPr kumimoji="0" lang="en-GB" sz="1600" b="0" i="0" u="none" strike="noStrike" kern="1200" cap="none" spc="0" normalizeH="0" baseline="0" noProof="0" dirty="0">
                <a:ln>
                  <a:noFill/>
                </a:ln>
                <a:solidFill>
                  <a:prstClr val="black"/>
                </a:solidFill>
                <a:effectLst/>
                <a:uLnTx/>
                <a:uFillTx/>
                <a:latin typeface="Calibri"/>
                <a:ea typeface="+mn-ea"/>
                <a:cs typeface="+mn-cs"/>
              </a:rPr>
              <a:t> te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identificeren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Deze</a:t>
            </a:r>
            <a:r>
              <a:rPr kumimoji="0" lang="en-GB" sz="1600" b="0" i="0" u="none" strike="noStrike" kern="1200" cap="none" spc="0" normalizeH="0" baseline="0" noProof="0" dirty="0">
                <a:ln>
                  <a:noFill/>
                </a:ln>
                <a:solidFill>
                  <a:prstClr val="black"/>
                </a:solidFill>
                <a:effectLst/>
                <a:uLnTx/>
                <a:uFillTx/>
                <a:latin typeface="Calibri"/>
                <a:ea typeface="+mn-ea"/>
                <a:cs typeface="+mn-cs"/>
              </a:rPr>
              <a:t> meta-analyse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dient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als</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belangrijke</a:t>
            </a:r>
            <a:r>
              <a:rPr kumimoji="0" lang="en-GB" sz="1600" b="0" i="0" u="none" strike="noStrike" kern="1200" cap="none" spc="0" normalizeH="0" baseline="0" noProof="0" dirty="0">
                <a:ln>
                  <a:noFill/>
                </a:ln>
                <a:solidFill>
                  <a:prstClr val="black"/>
                </a:solidFill>
                <a:effectLst/>
                <a:uLnTx/>
                <a:uFillTx/>
                <a:latin typeface="Calibri"/>
                <a:ea typeface="+mn-ea"/>
                <a:cs typeface="+mn-cs"/>
              </a:rPr>
              <a:t> basis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voor</a:t>
            </a:r>
            <a:r>
              <a:rPr kumimoji="0" lang="en-GB" sz="1600" b="0" i="0" u="none" strike="noStrike" kern="1200" cap="none" spc="0" normalizeH="0" baseline="0" noProof="0" dirty="0">
                <a:ln>
                  <a:noFill/>
                </a:ln>
                <a:solidFill>
                  <a:prstClr val="black"/>
                </a:solidFill>
                <a:effectLst/>
                <a:uLnTx/>
                <a:uFillTx/>
                <a:latin typeface="Calibri"/>
                <a:ea typeface="+mn-ea"/>
                <a:cs typeface="+mn-cs"/>
              </a:rPr>
              <a:t>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nog</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uit</a:t>
            </a:r>
            <a:r>
              <a:rPr kumimoji="0" lang="en-GB" sz="1600" b="0" i="0" u="none" strike="noStrike" kern="1200" cap="none" spc="0" normalizeH="0" baseline="0" noProof="0" dirty="0">
                <a:ln>
                  <a:noFill/>
                </a:ln>
                <a:solidFill>
                  <a:prstClr val="black"/>
                </a:solidFill>
                <a:effectLst/>
                <a:uLnTx/>
                <a:uFillTx/>
                <a:latin typeface="Calibri"/>
                <a:ea typeface="+mn-ea"/>
                <a:cs typeface="+mn-cs"/>
              </a:rPr>
              <a:t> te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voeren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projecten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voorkomt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dat</a:t>
            </a:r>
            <a:r>
              <a:rPr kumimoji="0" lang="en-GB" sz="1600" b="0" i="0" u="none" strike="noStrike" kern="1200" cap="none" spc="0" normalizeH="0" baseline="0" noProof="0" dirty="0">
                <a:ln>
                  <a:noFill/>
                </a:ln>
                <a:solidFill>
                  <a:prstClr val="black"/>
                </a:solidFill>
                <a:effectLst/>
                <a:uLnTx/>
                <a:uFillTx/>
                <a:latin typeface="Calibri"/>
                <a:ea typeface="+mn-ea"/>
                <a:cs typeface="+mn-cs"/>
              </a:rPr>
              <a:t> ‘het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wiel</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opnieuw</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wordt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uitgevonden</a:t>
            </a:r>
            <a:r>
              <a:rPr kumimoji="0" lang="en-GB"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28" name="AutoShape 13" descr="data:image/png;base64,iVBORw0KGgoAAAANSUhEUgAAABQAAAAUCAYAAACNiR0NAAAAAXNSR0IB2cksfwAAAAlwSFlzAAAOxAAADsQBlSsOGwAAAHFJREFUOI3t1KENwDAMBMAHkTxEYHg36CCdJl4jm2SBbFBa2CGeFdVqqBNU5ZFlcHr0AZMT3kNEdAQiqQaKiB7MOSK5sBMNVQpIqjWMSNiwuxtWFFjDmVngAhf4M/BEcyM3rh4kqVWKTZAn3cB+H6N5ANDLIA/wVpxUAAAAAElFTkSuQmCC"/>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AutoShape 14" descr="data:image/png;base64,iVBORw0KGgoAAAANSUhEUgAAABQAAAAUCAYAAACNiR0NAAAAAXNSR0IB2cksfwAAAAlwSFlzAAAOxAAADsQBlSsOGwAAAGZJREFUOI3t1LENgDAMBMAvLP0oWYS98ABmp6zBKN/RQBQoKGIqlG9sWdbJlQ0fx66GpGcgSd5Akr5JaxnEKoAgIcnbhQXAkrgwzmqvWwOZ4AQn+DOwJpD9CUryINsLGsntwfaDbA4UQBrHRWb9Bw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AutoShape 15" descr="data:image/png;base64,iVBORw0KGgoAAAANSUhEUgAAABQAAAAUCAYAAACNiR0NAAAAAXNSR0IB2cksfwAAAAlwSFlzAAAOxAAADsQBlSsOGwAAAHJJREFUOI1jYaAyYIEx2NnZGygx6OfPnw1wA9nZ2Rt6G2Pr1VVkyDLswNHLDD3TtjD8/PmzAe5CdRUZBhcHA7Jd2DNtCwPchdQEowaOGjhq4DAz8MDRy2QbcvPOE1QDf/782dAzbQu8CCIHoBSwyAKUAgAHNSSfyRwghQ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0F9825EB-3EF8-4DEC-98E8-ACC062FE97DE}"/>
              </a:ext>
            </a:extLst>
          </p:cNvPr>
          <p:cNvPicPr>
            <a:picLocks noChangeAspect="1"/>
          </p:cNvPicPr>
          <p:nvPr/>
        </p:nvPicPr>
        <p:blipFill>
          <a:blip r:embed="rId3"/>
          <a:stretch>
            <a:fillRect/>
          </a:stretch>
        </p:blipFill>
        <p:spPr>
          <a:xfrm>
            <a:off x="2013576" y="3429000"/>
            <a:ext cx="3282003" cy="2186150"/>
          </a:xfrm>
          <a:prstGeom prst="rect">
            <a:avLst/>
          </a:prstGeom>
          <a:ln>
            <a:solidFill>
              <a:schemeClr val="tx1"/>
            </a:solidFill>
          </a:ln>
        </p:spPr>
      </p:pic>
      <p:pic>
        <p:nvPicPr>
          <p:cNvPr id="2" name="Picture 1">
            <a:extLst>
              <a:ext uri="{FF2B5EF4-FFF2-40B4-BE49-F238E27FC236}">
                <a16:creationId xmlns:a16="http://schemas.microsoft.com/office/drawing/2014/main" id="{AF772E76-58A8-435C-9D78-BAA5283C934F}"/>
              </a:ext>
            </a:extLst>
          </p:cNvPr>
          <p:cNvPicPr>
            <a:picLocks noChangeAspect="1"/>
          </p:cNvPicPr>
          <p:nvPr/>
        </p:nvPicPr>
        <p:blipFill>
          <a:blip r:embed="rId4"/>
          <a:stretch>
            <a:fillRect/>
          </a:stretch>
        </p:blipFill>
        <p:spPr>
          <a:xfrm>
            <a:off x="4134516" y="3953718"/>
            <a:ext cx="2892576" cy="1964715"/>
          </a:xfrm>
          <a:prstGeom prst="rect">
            <a:avLst/>
          </a:prstGeom>
          <a:ln>
            <a:solidFill>
              <a:schemeClr val="tx1"/>
            </a:solidFill>
          </a:ln>
        </p:spPr>
      </p:pic>
    </p:spTree>
    <p:extLst>
      <p:ext uri="{BB962C8B-B14F-4D97-AF65-F5344CB8AC3E}">
        <p14:creationId xmlns:p14="http://schemas.microsoft.com/office/powerpoint/2010/main" val="3410015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kstvak 4"/>
          <p:cNvSpPr txBox="1"/>
          <p:nvPr/>
        </p:nvSpPr>
        <p:spPr>
          <a:xfrm>
            <a:off x="193040" y="261556"/>
            <a:ext cx="63837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3CADB2"/>
                </a:solidFill>
                <a:effectLst/>
                <a:uLnTx/>
                <a:uFillTx/>
                <a:latin typeface="Impact"/>
                <a:ea typeface="+mn-ea"/>
                <a:cs typeface="Impact"/>
              </a:rPr>
              <a:t>Aanpak </a:t>
            </a:r>
            <a:r>
              <a:rPr kumimoji="0" lang="nl-NL" sz="2000" b="0" i="0" u="none" strike="noStrike" kern="1200" cap="none" spc="0" normalizeH="0" baseline="0" noProof="0" dirty="0">
                <a:ln>
                  <a:noFill/>
                </a:ln>
                <a:solidFill>
                  <a:srgbClr val="3CADB2"/>
                </a:solidFill>
                <a:effectLst/>
                <a:uLnTx/>
                <a:uFillTx/>
                <a:latin typeface="Impact"/>
                <a:ea typeface="+mn-ea"/>
                <a:cs typeface="Impact"/>
              </a:rPr>
              <a:t>proef, pilot, peloton</a:t>
            </a:r>
          </a:p>
        </p:txBody>
      </p:sp>
      <p:sp>
        <p:nvSpPr>
          <p:cNvPr id="11" name="Tekstvak 10"/>
          <p:cNvSpPr txBox="1"/>
          <p:nvPr/>
        </p:nvSpPr>
        <p:spPr>
          <a:xfrm>
            <a:off x="121920" y="1064367"/>
            <a:ext cx="8879840" cy="5139869"/>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Om te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komen</a:t>
            </a:r>
            <a:r>
              <a:rPr kumimoji="0" lang="en-GB" sz="1600" b="0" i="0" u="none" strike="noStrike" kern="1200" cap="none" spc="0" normalizeH="0" baseline="0" noProof="0" dirty="0">
                <a:ln>
                  <a:noFill/>
                </a:ln>
                <a:solidFill>
                  <a:prstClr val="black"/>
                </a:solidFill>
                <a:effectLst/>
                <a:uLnTx/>
                <a:uFillTx/>
                <a:latin typeface="Calibri"/>
                <a:ea typeface="+mn-ea"/>
                <a:cs typeface="+mn-cs"/>
              </a:rPr>
              <a:t> tot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handelingsperspectief</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wordt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aanbevolen</a:t>
            </a:r>
            <a:r>
              <a:rPr kumimoji="0" lang="en-GB" sz="1600" b="0" i="0" u="none" strike="noStrike" kern="1200" cap="none" spc="0" normalizeH="0" baseline="0" noProof="0" dirty="0">
                <a:ln>
                  <a:noFill/>
                </a:ln>
                <a:solidFill>
                  <a:prstClr val="black"/>
                </a:solidFill>
                <a:effectLst/>
                <a:uLnTx/>
                <a:uFillTx/>
                <a:latin typeface="Calibri"/>
                <a:ea typeface="+mn-ea"/>
                <a:cs typeface="+mn-cs"/>
              </a:rPr>
              <a:t> om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ervaring</a:t>
            </a:r>
            <a:r>
              <a:rPr kumimoji="0" lang="en-GB" sz="1600" b="0" i="0" u="none" strike="noStrike" kern="1200" cap="none" spc="0" normalizeH="0" baseline="0" noProof="0" dirty="0">
                <a:ln>
                  <a:noFill/>
                </a:ln>
                <a:solidFill>
                  <a:prstClr val="black"/>
                </a:solidFill>
                <a:effectLst/>
                <a:uLnTx/>
                <a:uFillTx/>
                <a:latin typeface="Calibri"/>
                <a:ea typeface="+mn-ea"/>
                <a:cs typeface="+mn-cs"/>
              </a:rPr>
              <a:t> op te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doen</a:t>
            </a:r>
            <a:r>
              <a:rPr kumimoji="0" lang="en-GB" sz="1600" b="0" i="0" u="none" strike="noStrike" kern="1200" cap="none" spc="0" normalizeH="0" baseline="0" noProof="0" dirty="0">
                <a:ln>
                  <a:noFill/>
                </a:ln>
                <a:solidFill>
                  <a:prstClr val="black"/>
                </a:solidFill>
                <a:effectLst/>
                <a:uLnTx/>
                <a:uFillTx/>
                <a:latin typeface="Calibri"/>
                <a:ea typeface="+mn-ea"/>
                <a:cs typeface="+mn-cs"/>
              </a:rPr>
              <a:t> met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uiteenlopende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proefprojecten</a:t>
            </a:r>
            <a:r>
              <a:rPr kumimoji="0" lang="en-GB" sz="1600" b="1" i="0" u="none" strike="noStrike" kern="1200" cap="none" spc="0" normalizeH="0" baseline="0" noProof="0" dirty="0">
                <a:ln>
                  <a:noFill/>
                </a:ln>
                <a:solidFill>
                  <a:prstClr val="black"/>
                </a:solidFill>
                <a:effectLst/>
                <a:uLnTx/>
                <a:uFillTx/>
                <a:latin typeface="Calibri"/>
                <a:ea typeface="+mn-ea"/>
                <a:cs typeface="+mn-cs"/>
              </a:rPr>
              <a:t> en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systeemingrepen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passend</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binnen</a:t>
            </a:r>
            <a:r>
              <a:rPr kumimoji="0" lang="en-GB" sz="1600" b="0" i="0" u="none" strike="noStrike" kern="1200" cap="none" spc="0" normalizeH="0" baseline="0" noProof="0" dirty="0">
                <a:ln>
                  <a:noFill/>
                </a:ln>
                <a:solidFill>
                  <a:prstClr val="black"/>
                </a:solidFill>
                <a:effectLst/>
                <a:uLnTx/>
                <a:uFillTx/>
                <a:latin typeface="Calibri"/>
                <a:ea typeface="+mn-ea"/>
                <a:cs typeface="+mn-cs"/>
              </a:rPr>
              <a:t> de roadmap, die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bijdragen</a:t>
            </a:r>
            <a:r>
              <a:rPr kumimoji="0" lang="en-GB" sz="1600" b="0" i="0" u="none" strike="noStrike" kern="1200" cap="none" spc="0" normalizeH="0" baseline="0" noProof="0" dirty="0">
                <a:ln>
                  <a:noFill/>
                </a:ln>
                <a:solidFill>
                  <a:prstClr val="black"/>
                </a:solidFill>
                <a:effectLst/>
                <a:uLnTx/>
                <a:uFillTx/>
                <a:latin typeface="Calibri"/>
                <a:ea typeface="+mn-ea"/>
                <a:cs typeface="+mn-cs"/>
              </a:rPr>
              <a:t> aan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realisatie</a:t>
            </a:r>
            <a:r>
              <a:rPr kumimoji="0" lang="en-GB" sz="1600" b="0" i="0" u="none" strike="noStrike" kern="1200" cap="none" spc="0" normalizeH="0" baseline="0" noProof="0" dirty="0">
                <a:ln>
                  <a:noFill/>
                </a:ln>
                <a:solidFill>
                  <a:prstClr val="black"/>
                </a:solidFill>
                <a:effectLst/>
                <a:uLnTx/>
                <a:uFillTx/>
                <a:latin typeface="Calibri"/>
                <a:ea typeface="+mn-ea"/>
                <a:cs typeface="+mn-cs"/>
              </a:rPr>
              <a:t> van het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einddoel</a:t>
            </a:r>
            <a:r>
              <a:rPr kumimoji="0" lang="en-GB" sz="1600" b="0" i="0" u="none" strike="noStrike" kern="1200" cap="none" spc="0" normalizeH="0" baseline="0" noProof="0" dirty="0">
                <a:ln>
                  <a:noFill/>
                </a:ln>
                <a:solidFill>
                  <a:prstClr val="black"/>
                </a:solidFill>
                <a:effectLst/>
                <a:uLnTx/>
                <a:uFillTx/>
                <a:latin typeface="Calibri"/>
                <a:ea typeface="+mn-ea"/>
                <a:cs typeface="+mn-cs"/>
              </a:rPr>
              <a:t>.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wijze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waarop</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dit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gebeurt</a:t>
            </a:r>
            <a:r>
              <a:rPr kumimoji="0" lang="en-GB" sz="1600" b="0" i="0" u="none" strike="noStrike" kern="1200" cap="none" spc="0" normalizeH="0" baseline="0" noProof="0" dirty="0">
                <a:ln>
                  <a:noFill/>
                </a:ln>
                <a:solidFill>
                  <a:prstClr val="black"/>
                </a:solidFill>
                <a:effectLst/>
                <a:uLnTx/>
                <a:uFillTx/>
                <a:latin typeface="Calibri"/>
                <a:ea typeface="+mn-ea"/>
                <a:cs typeface="+mn-cs"/>
              </a:rPr>
              <a:t> is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maatwerk</a:t>
            </a:r>
            <a:r>
              <a:rPr kumimoji="0" lang="en-GB" sz="1600" b="0" i="0" u="none" strike="noStrike" kern="1200" cap="none" spc="0" normalizeH="0" baseline="0" noProof="0" dirty="0">
                <a:ln>
                  <a:noFill/>
                </a:ln>
                <a:solidFill>
                  <a:prstClr val="black"/>
                </a:solidFill>
                <a:effectLst/>
                <a:uLnTx/>
                <a:uFillTx/>
                <a:latin typeface="Calibri"/>
                <a:ea typeface="+mn-ea"/>
                <a:cs typeface="+mn-cs"/>
              </a:rPr>
              <a:t> en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verschilt</a:t>
            </a:r>
            <a:r>
              <a:rPr kumimoji="0" lang="en-GB" sz="1600" b="0" i="0" u="none" strike="noStrike" kern="1200" cap="none" spc="0" normalizeH="0" baseline="0" noProof="0" dirty="0">
                <a:ln>
                  <a:noFill/>
                </a:ln>
                <a:solidFill>
                  <a:prstClr val="black"/>
                </a:solidFill>
                <a:effectLst/>
                <a:uLnTx/>
                <a:uFillTx/>
                <a:latin typeface="Calibri"/>
                <a:ea typeface="+mn-ea"/>
                <a:cs typeface="+mn-cs"/>
              </a:rPr>
              <a:t> per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gebied</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black"/>
                </a:solidFill>
                <a:effectLst/>
                <a:uLnTx/>
                <a:uFillTx/>
                <a:latin typeface="Calibri"/>
                <a:ea typeface="+mn-ea"/>
                <a:cs typeface="+mn-cs"/>
              </a:rPr>
              <a:t>Sluit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aan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bij</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initiatieven</a:t>
            </a:r>
            <a:r>
              <a:rPr kumimoji="0" lang="en-GB" sz="1600" b="0" i="0" u="none" strike="noStrike" kern="1200" cap="none" spc="0" normalizeH="0" baseline="0" noProof="0" dirty="0">
                <a:ln>
                  <a:noFill/>
                </a:ln>
                <a:solidFill>
                  <a:prstClr val="black"/>
                </a:solidFill>
                <a:effectLst/>
                <a:uLnTx/>
                <a:uFillTx/>
                <a:latin typeface="Calibri"/>
                <a:ea typeface="+mn-ea"/>
                <a:cs typeface="+mn-cs"/>
              </a:rPr>
              <a:t> en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voorstellen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waar</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draagvlak</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voor</a:t>
            </a:r>
            <a:r>
              <a:rPr kumimoji="0" lang="en-GB" sz="1600" b="0" i="0" u="none" strike="noStrike" kern="1200" cap="none" spc="0" normalizeH="0" baseline="0" noProof="0" dirty="0">
                <a:ln>
                  <a:noFill/>
                </a:ln>
                <a:solidFill>
                  <a:prstClr val="black"/>
                </a:solidFill>
                <a:effectLst/>
                <a:uLnTx/>
                <a:uFillTx/>
                <a:latin typeface="Calibri"/>
                <a:ea typeface="+mn-ea"/>
                <a:cs typeface="+mn-cs"/>
              </a:rPr>
              <a:t> is en die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aanvullend</a:t>
            </a:r>
            <a:r>
              <a:rPr kumimoji="0" lang="en-GB" sz="1600" b="0" i="0" u="none" strike="noStrike" kern="1200" cap="none" spc="0" normalizeH="0" baseline="0" noProof="0" dirty="0">
                <a:ln>
                  <a:noFill/>
                </a:ln>
                <a:solidFill>
                  <a:prstClr val="black"/>
                </a:solidFill>
                <a:effectLst/>
                <a:uLnTx/>
                <a:uFillTx/>
                <a:latin typeface="Calibri"/>
                <a:ea typeface="+mn-ea"/>
                <a:cs typeface="+mn-cs"/>
              </a:rPr>
              <a:t> en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vernieuwend</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zijn</a:t>
            </a:r>
            <a:r>
              <a:rPr kumimoji="0" lang="en-GB" sz="1600" b="0" i="0" u="none" strike="noStrike" kern="1200" cap="none" spc="0" normalizeH="0" baseline="0" noProof="0" dirty="0">
                <a:ln>
                  <a:noFill/>
                </a:ln>
                <a:solidFill>
                  <a:prstClr val="black"/>
                </a:solidFill>
                <a:effectLst/>
                <a:uLnTx/>
                <a:uFillTx/>
                <a:latin typeface="Calibri"/>
                <a:ea typeface="+mn-ea"/>
                <a:cs typeface="+mn-cs"/>
              </a:rPr>
              <a:t>. Start met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koplopers</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i="0" u="none" strike="noStrike" kern="1200" cap="none" spc="0" normalizeH="0" baseline="0" noProof="0" dirty="0">
                <a:ln>
                  <a:noFill/>
                </a:ln>
                <a:solidFill>
                  <a:prstClr val="black"/>
                </a:solidFill>
                <a:effectLst/>
                <a:uLnTx/>
                <a:uFillTx/>
                <a:latin typeface="Calibri"/>
                <a:ea typeface="+mn-ea"/>
                <a:cs typeface="+mn-cs"/>
              </a:rPr>
              <a:t>die</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lang="en-GB" sz="1600" dirty="0" err="1">
                <a:solidFill>
                  <a:prstClr val="black"/>
                </a:solidFill>
                <a:latin typeface="Calibri"/>
              </a:rPr>
              <a:t>vanuit</a:t>
            </a:r>
            <a:r>
              <a:rPr lang="en-GB" sz="1600" dirty="0">
                <a:solidFill>
                  <a:prstClr val="black"/>
                </a:solidFill>
                <a:latin typeface="Calibri"/>
              </a:rPr>
              <a:t> </a:t>
            </a:r>
            <a:r>
              <a:rPr lang="en-GB" sz="1600" dirty="0" err="1">
                <a:solidFill>
                  <a:prstClr val="black"/>
                </a:solidFill>
                <a:latin typeface="Calibri"/>
              </a:rPr>
              <a:t>gevarieerde</a:t>
            </a:r>
            <a:r>
              <a:rPr lang="en-GB" sz="1600" dirty="0">
                <a:solidFill>
                  <a:prstClr val="black"/>
                </a:solidFill>
                <a:latin typeface="Calibri"/>
              </a:rPr>
              <a:t> </a:t>
            </a:r>
            <a:r>
              <a:rPr lang="en-GB" sz="1600" dirty="0" err="1">
                <a:solidFill>
                  <a:prstClr val="black"/>
                </a:solidFill>
                <a:latin typeface="Calibri"/>
              </a:rPr>
              <a:t>omstandigheden</a:t>
            </a:r>
            <a:r>
              <a:rPr lang="en-GB" sz="1600" dirty="0">
                <a:solidFill>
                  <a:prstClr val="black"/>
                </a:solidFill>
                <a:latin typeface="Calibri"/>
              </a:rPr>
              <a:t> en </a:t>
            </a:r>
            <a:r>
              <a:rPr lang="en-GB" sz="1600" dirty="0" err="1">
                <a:solidFill>
                  <a:prstClr val="black"/>
                </a:solidFill>
                <a:latin typeface="Calibri"/>
              </a:rPr>
              <a:t>vraagstellingen</a:t>
            </a:r>
            <a:r>
              <a:rPr lang="en-GB" sz="1600" dirty="0">
                <a:solidFill>
                  <a:prstClr val="black"/>
                </a:solidFill>
                <a:latin typeface="Calibri"/>
              </a:rPr>
              <a:t> </a:t>
            </a:r>
            <a:r>
              <a:rPr lang="en-GB" sz="1600" dirty="0" err="1">
                <a:solidFill>
                  <a:prstClr val="black"/>
                </a:solidFill>
                <a:latin typeface="Calibri"/>
              </a:rPr>
              <a:t>creatieve</a:t>
            </a:r>
            <a:r>
              <a:rPr lang="en-GB" sz="1600" dirty="0">
                <a:solidFill>
                  <a:prstClr val="black"/>
                </a:solidFill>
                <a:latin typeface="Calibri"/>
              </a:rPr>
              <a:t> </a:t>
            </a:r>
            <a:r>
              <a:rPr lang="en-GB" sz="1600" dirty="0" err="1">
                <a:solidFill>
                  <a:prstClr val="black"/>
                </a:solidFill>
                <a:latin typeface="Calibri"/>
              </a:rPr>
              <a:t>oplossingen</a:t>
            </a:r>
            <a:r>
              <a:rPr lang="en-GB" sz="1600" dirty="0">
                <a:solidFill>
                  <a:prstClr val="black"/>
                </a:solidFill>
                <a:latin typeface="Calibri"/>
              </a:rPr>
              <a:t> </a:t>
            </a:r>
            <a:r>
              <a:rPr lang="en-GB" sz="1600" dirty="0" err="1">
                <a:solidFill>
                  <a:prstClr val="black"/>
                </a:solidFill>
                <a:latin typeface="Calibri"/>
              </a:rPr>
              <a:t>verkennen</a:t>
            </a:r>
            <a:r>
              <a:rPr lang="en-GB" sz="1600" dirty="0">
                <a:solidFill>
                  <a:prstClr val="black"/>
                </a:solidFill>
                <a:latin typeface="Calibri"/>
              </a:rPr>
              <a:t> en </a:t>
            </a:r>
            <a:r>
              <a:rPr lang="en-GB" sz="1600" dirty="0" err="1">
                <a:solidFill>
                  <a:prstClr val="black"/>
                </a:solidFill>
                <a:latin typeface="Calibri"/>
              </a:rPr>
              <a:t>zorg</a:t>
            </a:r>
            <a:r>
              <a:rPr lang="en-GB" sz="1600" dirty="0">
                <a:solidFill>
                  <a:prstClr val="black"/>
                </a:solidFill>
                <a:latin typeface="Calibri"/>
              </a:rPr>
              <a:t> </a:t>
            </a:r>
            <a:r>
              <a:rPr lang="en-GB" sz="1600" dirty="0" err="1">
                <a:solidFill>
                  <a:prstClr val="black"/>
                </a:solidFill>
                <a:latin typeface="Calibri"/>
              </a:rPr>
              <a:t>voor</a:t>
            </a:r>
            <a:r>
              <a:rPr lang="en-GB" sz="1600" dirty="0">
                <a:solidFill>
                  <a:prstClr val="black"/>
                </a:solidFill>
                <a:latin typeface="Calibri"/>
              </a:rPr>
              <a:t> </a:t>
            </a:r>
            <a:r>
              <a:rPr lang="en-GB" sz="1600" dirty="0" err="1">
                <a:solidFill>
                  <a:prstClr val="black"/>
                </a:solidFill>
                <a:latin typeface="Calibri"/>
              </a:rPr>
              <a:t>uitwisseling</a:t>
            </a:r>
            <a:r>
              <a:rPr lang="en-GB" sz="1600" dirty="0">
                <a:solidFill>
                  <a:prstClr val="black"/>
                </a:solidFill>
                <a:latin typeface="Calibri"/>
              </a:rPr>
              <a:t> met en </a:t>
            </a:r>
            <a:r>
              <a:rPr lang="en-GB" sz="1600" dirty="0" err="1">
                <a:solidFill>
                  <a:prstClr val="black"/>
                </a:solidFill>
                <a:latin typeface="Calibri"/>
              </a:rPr>
              <a:t>tussen</a:t>
            </a:r>
            <a:r>
              <a:rPr lang="en-GB" sz="1600" dirty="0">
                <a:solidFill>
                  <a:prstClr val="black"/>
                </a:solidFill>
                <a:latin typeface="Calibri"/>
              </a:rPr>
              <a:t> de diverse  stakeholders (</a:t>
            </a:r>
            <a:r>
              <a:rPr lang="en-GB" sz="1600" dirty="0" err="1">
                <a:solidFill>
                  <a:prstClr val="black"/>
                </a:solidFill>
                <a:latin typeface="Calibri"/>
              </a:rPr>
              <a:t>proef</a:t>
            </a:r>
            <a:r>
              <a:rPr lang="en-GB" sz="1600" dirty="0">
                <a:solidFill>
                  <a:prstClr val="black"/>
                </a:solidFill>
                <a:latin typeface="Calibri"/>
              </a:rPr>
              <a:t>, pilot, </a:t>
            </a:r>
            <a:r>
              <a:rPr lang="en-GB" sz="1600" dirty="0" err="1">
                <a:solidFill>
                  <a:prstClr val="black"/>
                </a:solidFill>
                <a:latin typeface="Calibri"/>
              </a:rPr>
              <a:t>peleton</a:t>
            </a:r>
            <a:r>
              <a:rPr lang="en-GB" sz="1600" dirty="0">
                <a:solidFill>
                  <a:prstClr val="black"/>
                </a:solidFill>
                <a:latin typeface="Calibri"/>
              </a:rPr>
              <a:t>). </a:t>
            </a:r>
            <a:r>
              <a:rPr lang="en-GB" sz="1600" dirty="0" err="1">
                <a:solidFill>
                  <a:prstClr val="black"/>
                </a:solidFill>
                <a:latin typeface="Calibri"/>
              </a:rPr>
              <a:t>Overheden</a:t>
            </a:r>
            <a:r>
              <a:rPr lang="en-GB" sz="1600" dirty="0">
                <a:solidFill>
                  <a:prstClr val="black"/>
                </a:solidFill>
                <a:latin typeface="Calibri"/>
              </a:rPr>
              <a:t> </a:t>
            </a:r>
            <a:r>
              <a:rPr lang="en-GB" sz="1600" dirty="0" err="1">
                <a:solidFill>
                  <a:prstClr val="black"/>
                </a:solidFill>
                <a:latin typeface="Calibri"/>
              </a:rPr>
              <a:t>worden</a:t>
            </a:r>
            <a:r>
              <a:rPr lang="en-GB" sz="1600" dirty="0">
                <a:solidFill>
                  <a:prstClr val="black"/>
                </a:solidFill>
                <a:latin typeface="Calibri"/>
              </a:rPr>
              <a:t> </a:t>
            </a:r>
            <a:r>
              <a:rPr lang="en-GB" sz="1600" dirty="0" err="1">
                <a:solidFill>
                  <a:prstClr val="black"/>
                </a:solidFill>
                <a:latin typeface="Calibri"/>
              </a:rPr>
              <a:t>opgeroepen</a:t>
            </a:r>
            <a:r>
              <a:rPr lang="en-GB" sz="1600" dirty="0">
                <a:solidFill>
                  <a:prstClr val="black"/>
                </a:solidFill>
                <a:latin typeface="Calibri"/>
              </a:rPr>
              <a:t> om </a:t>
            </a:r>
            <a:r>
              <a:rPr lang="en-GB" sz="1600" dirty="0" err="1">
                <a:solidFill>
                  <a:prstClr val="black"/>
                </a:solidFill>
                <a:latin typeface="Calibri"/>
              </a:rPr>
              <a:t>initiatiefnemers</a:t>
            </a:r>
            <a:r>
              <a:rPr lang="en-GB" sz="1600" dirty="0">
                <a:solidFill>
                  <a:prstClr val="black"/>
                </a:solidFill>
                <a:latin typeface="Calibri"/>
              </a:rPr>
              <a:t> </a:t>
            </a:r>
            <a:r>
              <a:rPr kumimoji="0" lang="en-GB" sz="1600" b="0" i="0" u="none" strike="noStrike" kern="1200" cap="none" spc="0" normalizeH="0" baseline="0" noProof="0" dirty="0">
                <a:ln>
                  <a:noFill/>
                </a:ln>
                <a:solidFill>
                  <a:prstClr val="black"/>
                </a:solidFill>
                <a:effectLst/>
                <a:uLnTx/>
                <a:uFillTx/>
                <a:latin typeface="Calibri"/>
                <a:ea typeface="+mn-ea"/>
                <a:cs typeface="+mn-cs"/>
              </a:rPr>
              <a:t>te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faciliteren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beperking</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bedrijfsrisico’s</a:t>
            </a:r>
            <a:r>
              <a:rPr kumimoji="0" lang="en-GB" sz="1600" b="0" i="0" u="none" strike="noStrike" kern="1200" cap="none" spc="0" normalizeH="0" baseline="0" noProof="0" dirty="0">
                <a:ln>
                  <a:noFill/>
                </a:ln>
                <a:solidFill>
                  <a:prstClr val="black"/>
                </a:solidFill>
                <a:effectLst/>
                <a:uLnTx/>
                <a:uFillTx/>
                <a:latin typeface="Calibri"/>
                <a:ea typeface="+mn-ea"/>
                <a:cs typeface="+mn-cs"/>
              </a:rPr>
              <a:t> en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uitwisseling</a:t>
            </a:r>
            <a:r>
              <a:rPr kumimoji="0" lang="en-GB" sz="1600" b="0" i="0" u="none" strike="noStrike" kern="1200" cap="none" spc="0" normalizeH="0" baseline="0" noProof="0" dirty="0">
                <a:ln>
                  <a:noFill/>
                </a:ln>
                <a:solidFill>
                  <a:prstClr val="black"/>
                </a:solidFill>
                <a:effectLst/>
                <a:uLnTx/>
                <a:uFillTx/>
                <a:latin typeface="Calibri"/>
                <a:ea typeface="+mn-ea"/>
                <a:cs typeface="+mn-cs"/>
              </a:rPr>
              <a:t> met stakeholders).</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prstClr val="black"/>
                </a:solidFill>
                <a:effectLst/>
                <a:uLnTx/>
                <a:uFillTx/>
                <a:latin typeface="Calibri"/>
                <a:ea typeface="+mn-ea"/>
                <a:cs typeface="+mn-cs"/>
              </a:rPr>
              <a:t>Kennisvragen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worden</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niet</a:t>
            </a:r>
            <a:r>
              <a:rPr kumimoji="0" lang="en-GB" sz="1600" b="1" i="0" u="none" strike="noStrike" kern="1200" cap="none" spc="0" normalizeH="0" baseline="0" noProof="0" dirty="0">
                <a:ln>
                  <a:noFill/>
                </a:ln>
                <a:solidFill>
                  <a:prstClr val="black"/>
                </a:solidFill>
                <a:effectLst/>
                <a:uLnTx/>
                <a:uFillTx/>
                <a:latin typeface="Calibri"/>
                <a:ea typeface="+mn-ea"/>
                <a:cs typeface="+mn-cs"/>
              </a:rPr>
              <a:t> apart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geagendeerd</a:t>
            </a:r>
            <a:r>
              <a:rPr kumimoji="0" lang="en-GB" sz="1600" b="0" i="0" u="none" strike="noStrike" kern="1200" cap="none" spc="0" normalizeH="0" baseline="0" noProof="0" dirty="0">
                <a:ln>
                  <a:noFill/>
                </a:ln>
                <a:solidFill>
                  <a:prstClr val="black"/>
                </a:solidFill>
                <a:effectLst/>
                <a:uLnTx/>
                <a:uFillTx/>
                <a:latin typeface="Calibri"/>
                <a:ea typeface="+mn-ea"/>
                <a:cs typeface="+mn-cs"/>
              </a:rPr>
              <a:t>, maar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zullen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voortvloeien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uit</a:t>
            </a:r>
            <a:r>
              <a:rPr kumimoji="0" lang="en-GB" sz="1600" b="0" i="0" u="none" strike="noStrike" kern="1200" cap="none" spc="0" normalizeH="0" baseline="0" noProof="0" dirty="0">
                <a:ln>
                  <a:noFill/>
                </a:ln>
                <a:solidFill>
                  <a:prstClr val="black"/>
                </a:solidFill>
                <a:effectLst/>
                <a:uLnTx/>
                <a:uFillTx/>
                <a:latin typeface="Calibri"/>
                <a:ea typeface="+mn-ea"/>
                <a:cs typeface="+mn-cs"/>
              </a:rPr>
              <a:t>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proefprojecten</a:t>
            </a:r>
            <a:r>
              <a:rPr kumimoji="0" lang="en-GB" sz="1600" b="0" i="0" u="none" strike="noStrike" kern="1200" cap="none" spc="0" normalizeH="0" baseline="0" noProof="0" dirty="0">
                <a:ln>
                  <a:noFill/>
                </a:ln>
                <a:solidFill>
                  <a:prstClr val="black"/>
                </a:solidFill>
                <a:effectLst/>
                <a:uLnTx/>
                <a:uFillTx/>
                <a:latin typeface="Calibri"/>
                <a:ea typeface="+mn-ea"/>
                <a:cs typeface="+mn-cs"/>
              </a:rPr>
              <a:t> en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systeemingrepen</a:t>
            </a:r>
            <a:r>
              <a:rPr kumimoji="0" lang="en-GB" sz="1600" b="0" i="0" u="none" strike="noStrike" kern="1200" cap="none" spc="0" normalizeH="0" baseline="0" noProof="0" dirty="0">
                <a:ln>
                  <a:noFill/>
                </a:ln>
                <a:solidFill>
                  <a:prstClr val="black"/>
                </a:solidFill>
                <a:effectLst/>
                <a:uLnTx/>
                <a:uFillTx/>
                <a:latin typeface="Calibri"/>
                <a:ea typeface="+mn-ea"/>
                <a:cs typeface="+mn-cs"/>
              </a:rPr>
              <a:t> en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deze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kennisvragen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worden</a:t>
            </a:r>
            <a:r>
              <a:rPr kumimoji="0" lang="en-GB" sz="1600" b="0" i="0" u="none" strike="noStrike" kern="1200" cap="none" spc="0" normalizeH="0" baseline="0" noProof="0" dirty="0">
                <a:ln>
                  <a:noFill/>
                </a:ln>
                <a:solidFill>
                  <a:prstClr val="black"/>
                </a:solidFill>
                <a:effectLst/>
                <a:uLnTx/>
                <a:uFillTx/>
                <a:latin typeface="Calibri"/>
                <a:ea typeface="+mn-ea"/>
                <a:cs typeface="+mn-cs"/>
              </a:rPr>
              <a:t> dan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ook</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vanuit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dat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kader</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opgepakt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transformatie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gedreven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kennisvragen</a:t>
            </a:r>
            <a:r>
              <a:rPr kumimoji="0" lang="en-GB" sz="1600" b="0" i="0" u="none" strike="noStrike" kern="1200" cap="none" spc="0" normalizeH="0" baseline="0" noProof="0" dirty="0">
                <a:ln>
                  <a:noFill/>
                </a:ln>
                <a:solidFill>
                  <a:prstClr val="black"/>
                </a:solidFill>
                <a:effectLst/>
                <a:uLnTx/>
                <a:uFillTx/>
                <a:latin typeface="Calibri"/>
                <a:ea typeface="+mn-ea"/>
                <a:cs typeface="+mn-cs"/>
              </a:rPr>
              <a:t>).</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AutoShape 13" descr="data:image/png;base64,iVBORw0KGgoAAAANSUhEUgAAABQAAAAUCAYAAACNiR0NAAAAAXNSR0IB2cksfwAAAAlwSFlzAAAOxAAADsQBlSsOGwAAAHFJREFUOI3t1KENwDAMBMAHkTxEYHg36CCdJl4jm2SBbFBa2CGeFdVqqBNU5ZFlcHr0AZMT3kNEdAQiqQaKiB7MOSK5sBMNVQpIqjWMSNiwuxtWFFjDmVngAhf4M/BEcyM3rh4kqVWKTZAn3cB+H6N5ANDLIA/wVpxUAAAAAElFTkSuQmCC"/>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AutoShape 14" descr="data:image/png;base64,iVBORw0KGgoAAAANSUhEUgAAABQAAAAUCAYAAACNiR0NAAAAAXNSR0IB2cksfwAAAAlwSFlzAAAOxAAADsQBlSsOGwAAAGZJREFUOI3t1LENgDAMBMAvLP0oWYS98ABmp6zBKN/RQBQoKGIqlG9sWdbJlQ0fx66GpGcgSd5Akr5JaxnEKoAgIcnbhQXAkrgwzmqvWwOZ4AQn+DOwJpD9CUryINsLGsntwfaDbA4UQBrHRWb9Bw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AutoShape 15" descr="data:image/png;base64,iVBORw0KGgoAAAANSUhEUgAAABQAAAAUCAYAAACNiR0NAAAAAXNSR0IB2cksfwAAAAlwSFlzAAAOxAAADsQBlSsOGwAAAHJJREFUOI1jYaAyYIEx2NnZGygx6OfPnw1wA9nZ2Rt6G2Pr1VVkyDLswNHLDD3TtjD8/PmzAe5CdRUZBhcHA7Jd2DNtCwPchdQEowaOGjhq4DAz8MDRy2QbcvPOE1QDf/782dAzbQu8CCIHoBSwyAKUAgAHNSSfyRwghQ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0971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kstvak 4"/>
          <p:cNvSpPr txBox="1"/>
          <p:nvPr/>
        </p:nvSpPr>
        <p:spPr>
          <a:xfrm>
            <a:off x="193040" y="261556"/>
            <a:ext cx="63837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3CADB2"/>
                </a:solidFill>
                <a:effectLst/>
                <a:uLnTx/>
                <a:uFillTx/>
                <a:latin typeface="Impact"/>
                <a:ea typeface="+mn-ea"/>
                <a:cs typeface="Impact"/>
              </a:rPr>
              <a:t>Aanpak </a:t>
            </a:r>
            <a:r>
              <a:rPr kumimoji="0" lang="nl-NL" sz="2000" b="0" i="0" u="none" strike="noStrike" kern="1200" cap="none" spc="0" normalizeH="0" baseline="0" noProof="0" dirty="0">
                <a:ln>
                  <a:noFill/>
                </a:ln>
                <a:solidFill>
                  <a:srgbClr val="3CADB2"/>
                </a:solidFill>
                <a:effectLst/>
                <a:uLnTx/>
                <a:uFillTx/>
                <a:latin typeface="Impact"/>
                <a:ea typeface="+mn-ea"/>
                <a:cs typeface="Impact"/>
              </a:rPr>
              <a:t>projecten, ingrepen en kennis</a:t>
            </a:r>
          </a:p>
        </p:txBody>
      </p:sp>
      <p:sp>
        <p:nvSpPr>
          <p:cNvPr id="11" name="Tekstvak 10"/>
          <p:cNvSpPr txBox="1"/>
          <p:nvPr/>
        </p:nvSpPr>
        <p:spPr>
          <a:xfrm>
            <a:off x="218172" y="939309"/>
            <a:ext cx="887984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err="1">
                <a:ln>
                  <a:noFill/>
                </a:ln>
                <a:solidFill>
                  <a:prstClr val="black"/>
                </a:solidFill>
                <a:effectLst/>
                <a:uLnTx/>
                <a:uFillTx/>
                <a:latin typeface="Calibri"/>
                <a:ea typeface="+mn-ea"/>
                <a:cs typeface="+mn-cs"/>
              </a:rPr>
              <a:t>Projecten</a:t>
            </a:r>
            <a:r>
              <a:rPr kumimoji="0" lang="en-GB" sz="1600" i="0" u="none" strike="noStrike" kern="1200" cap="none" spc="0" normalizeH="0" baseline="0" noProof="0" dirty="0">
                <a:ln>
                  <a:noFill/>
                </a:ln>
                <a:solidFill>
                  <a:prstClr val="black"/>
                </a:solidFill>
                <a:effectLst/>
                <a:uLnTx/>
                <a:uFillTx/>
                <a:latin typeface="Calibri"/>
                <a:ea typeface="+mn-ea"/>
                <a:cs typeface="+mn-cs"/>
              </a:rPr>
              <a:t> en </a:t>
            </a:r>
            <a:r>
              <a:rPr kumimoji="0" lang="en-GB" sz="1600" i="0" u="none" strike="noStrike" kern="1200" cap="none" spc="0" normalizeH="0" baseline="0" noProof="0" dirty="0" err="1">
                <a:ln>
                  <a:noFill/>
                </a:ln>
                <a:solidFill>
                  <a:prstClr val="black"/>
                </a:solidFill>
                <a:effectLst/>
                <a:uLnTx/>
                <a:uFillTx/>
                <a:latin typeface="Calibri"/>
                <a:ea typeface="+mn-ea"/>
                <a:cs typeface="+mn-cs"/>
              </a:rPr>
              <a:t>ingrepen</a:t>
            </a:r>
            <a:r>
              <a:rPr kumimoji="0" lang="en-GB" sz="1600" i="0" u="none" strike="noStrike" kern="1200" cap="none" spc="0" normalizeH="0" baseline="0" noProof="0" dirty="0">
                <a:ln>
                  <a:noFill/>
                </a:ln>
                <a:solidFill>
                  <a:prstClr val="black"/>
                </a:solidFill>
                <a:effectLst/>
                <a:uLnTx/>
                <a:uFillTx/>
                <a:latin typeface="Calibri"/>
                <a:ea typeface="+mn-ea"/>
                <a:cs typeface="+mn-cs"/>
              </a:rPr>
              <a:t> </a:t>
            </a:r>
            <a:r>
              <a:rPr kumimoji="0" lang="en-GB" sz="1600" i="0" u="none" strike="noStrike" kern="1200" cap="none" spc="0" normalizeH="0" baseline="0" noProof="0" dirty="0" err="1">
                <a:ln>
                  <a:noFill/>
                </a:ln>
                <a:solidFill>
                  <a:prstClr val="black"/>
                </a:solidFill>
                <a:effectLst/>
                <a:uLnTx/>
                <a:uFillTx/>
                <a:latin typeface="Calibri"/>
                <a:ea typeface="+mn-ea"/>
                <a:cs typeface="+mn-cs"/>
              </a:rPr>
              <a:t>zijn</a:t>
            </a:r>
            <a:r>
              <a:rPr kumimoji="0" lang="en-GB" sz="1600" i="0" u="none" strike="noStrike" kern="1200" cap="none" spc="0" normalizeH="0" baseline="0" noProof="0" dirty="0">
                <a:ln>
                  <a:noFill/>
                </a:ln>
                <a:solidFill>
                  <a:prstClr val="black"/>
                </a:solidFill>
                <a:effectLst/>
                <a:uLnTx/>
                <a:uFillTx/>
                <a:latin typeface="Calibri"/>
                <a:ea typeface="+mn-ea"/>
                <a:cs typeface="+mn-cs"/>
              </a:rPr>
              <a:t> </a:t>
            </a:r>
            <a:r>
              <a:rPr kumimoji="0" lang="en-GB" sz="1600" i="0" u="none" strike="noStrike" kern="1200" cap="none" spc="0" normalizeH="0" baseline="0" noProof="0" dirty="0" err="1">
                <a:ln>
                  <a:noFill/>
                </a:ln>
                <a:solidFill>
                  <a:prstClr val="black"/>
                </a:solidFill>
                <a:effectLst/>
                <a:uLnTx/>
                <a:uFillTx/>
                <a:latin typeface="Calibri"/>
                <a:ea typeface="+mn-ea"/>
                <a:cs typeface="+mn-cs"/>
              </a:rPr>
              <a:t>leidend</a:t>
            </a:r>
            <a:r>
              <a:rPr kumimoji="0" lang="en-GB" sz="1600" i="0" u="none" strike="noStrike" kern="1200" cap="none" spc="0" normalizeH="0" baseline="0" noProof="0" dirty="0">
                <a:ln>
                  <a:noFill/>
                </a:ln>
                <a:solidFill>
                  <a:prstClr val="black"/>
                </a:solidFill>
                <a:effectLst/>
                <a:uLnTx/>
                <a:uFillTx/>
                <a:latin typeface="Calibri"/>
                <a:ea typeface="+mn-ea"/>
                <a:cs typeface="+mn-cs"/>
              </a:rPr>
              <a:t>, </a:t>
            </a:r>
            <a:r>
              <a:rPr kumimoji="0" lang="en-GB" sz="1600" i="0" u="none" strike="noStrike" kern="1200" cap="none" spc="0" normalizeH="0" baseline="0" noProof="0" dirty="0" err="1">
                <a:ln>
                  <a:noFill/>
                </a:ln>
                <a:solidFill>
                  <a:prstClr val="black"/>
                </a:solidFill>
                <a:effectLst/>
                <a:uLnTx/>
                <a:uFillTx/>
                <a:latin typeface="Calibri"/>
                <a:ea typeface="+mn-ea"/>
                <a:cs typeface="+mn-cs"/>
              </a:rPr>
              <a:t>kennisvragen</a:t>
            </a:r>
            <a:r>
              <a:rPr kumimoji="0" lang="en-GB" sz="1600" i="0" u="none" strike="noStrike" kern="1200" cap="none" spc="0" normalizeH="0" baseline="0" noProof="0" dirty="0">
                <a:ln>
                  <a:noFill/>
                </a:ln>
                <a:solidFill>
                  <a:prstClr val="black"/>
                </a:solidFill>
                <a:effectLst/>
                <a:uLnTx/>
                <a:uFillTx/>
                <a:latin typeface="Calibri"/>
                <a:ea typeface="+mn-ea"/>
                <a:cs typeface="+mn-cs"/>
              </a:rPr>
              <a:t> </a:t>
            </a:r>
            <a:r>
              <a:rPr kumimoji="0" lang="en-GB" sz="1600" i="0" u="none" strike="noStrike" kern="1200" cap="none" spc="0" normalizeH="0" baseline="0" noProof="0" dirty="0" err="1">
                <a:ln>
                  <a:noFill/>
                </a:ln>
                <a:solidFill>
                  <a:prstClr val="black"/>
                </a:solidFill>
                <a:effectLst/>
                <a:uLnTx/>
                <a:uFillTx/>
                <a:latin typeface="Calibri"/>
                <a:ea typeface="+mn-ea"/>
                <a:cs typeface="+mn-cs"/>
              </a:rPr>
              <a:t>volgend</a:t>
            </a:r>
            <a:r>
              <a:rPr kumimoji="0" lang="en-GB" sz="1600" i="0" u="none" strike="noStrike" kern="1200" cap="none" spc="0" normalizeH="0" baseline="0" noProof="0" dirty="0">
                <a:ln>
                  <a:noFill/>
                </a:ln>
                <a:solidFill>
                  <a:prstClr val="black"/>
                </a:solidFill>
                <a:effectLst/>
                <a:uLnTx/>
                <a:uFillTx/>
                <a:latin typeface="Calibri"/>
                <a:ea typeface="+mn-ea"/>
                <a:cs typeface="+mn-cs"/>
              </a:rPr>
              <a:t> (</a:t>
            </a:r>
            <a:r>
              <a:rPr kumimoji="0" lang="en-GB" sz="1600" i="0" u="none" strike="noStrike" kern="1200" cap="none" spc="0" normalizeH="0" baseline="0" noProof="0" dirty="0" err="1">
                <a:ln>
                  <a:noFill/>
                </a:ln>
                <a:solidFill>
                  <a:prstClr val="black"/>
                </a:solidFill>
                <a:effectLst/>
                <a:uLnTx/>
                <a:uFillTx/>
                <a:latin typeface="Calibri"/>
                <a:ea typeface="+mn-ea"/>
                <a:cs typeface="+mn-cs"/>
              </a:rPr>
              <a:t>daarmee</a:t>
            </a:r>
            <a:r>
              <a:rPr kumimoji="0" lang="en-GB" sz="1600" i="0" u="none" strike="noStrike" kern="1200" cap="none" spc="0" normalizeH="0" baseline="0" noProof="0" dirty="0">
                <a:ln>
                  <a:noFill/>
                </a:ln>
                <a:solidFill>
                  <a:prstClr val="black"/>
                </a:solidFill>
                <a:effectLst/>
                <a:uLnTx/>
                <a:uFillTx/>
                <a:latin typeface="Calibri"/>
                <a:ea typeface="+mn-ea"/>
                <a:cs typeface="+mn-cs"/>
              </a:rPr>
              <a:t> </a:t>
            </a:r>
            <a:r>
              <a:rPr kumimoji="0" lang="en-GB" sz="1600" i="0" u="none" strike="noStrike" kern="1200" cap="none" spc="0" normalizeH="0" baseline="0" noProof="0" dirty="0" err="1">
                <a:ln>
                  <a:noFill/>
                </a:ln>
                <a:solidFill>
                  <a:prstClr val="black"/>
                </a:solidFill>
                <a:effectLst/>
                <a:uLnTx/>
                <a:uFillTx/>
                <a:latin typeface="Calibri"/>
                <a:ea typeface="+mn-ea"/>
                <a:cs typeface="+mn-cs"/>
              </a:rPr>
              <a:t>niet</a:t>
            </a:r>
            <a:r>
              <a:rPr kumimoji="0" lang="en-GB" sz="1600" i="0" u="none" strike="noStrike" kern="1200" cap="none" spc="0" normalizeH="0" baseline="0" noProof="0" dirty="0">
                <a:ln>
                  <a:noFill/>
                </a:ln>
                <a:solidFill>
                  <a:prstClr val="black"/>
                </a:solidFill>
                <a:effectLst/>
                <a:uLnTx/>
                <a:uFillTx/>
                <a:latin typeface="Calibri"/>
                <a:ea typeface="+mn-ea"/>
                <a:cs typeface="+mn-cs"/>
              </a:rPr>
              <a:t> </a:t>
            </a:r>
            <a:r>
              <a:rPr kumimoji="0" lang="en-GB" sz="1600" i="0" u="none" strike="noStrike" kern="1200" cap="none" spc="0" normalizeH="0" baseline="0" noProof="0" dirty="0" err="1">
                <a:ln>
                  <a:noFill/>
                </a:ln>
                <a:solidFill>
                  <a:prstClr val="black"/>
                </a:solidFill>
                <a:effectLst/>
                <a:uLnTx/>
                <a:uFillTx/>
                <a:latin typeface="Calibri"/>
                <a:ea typeface="+mn-ea"/>
                <a:cs typeface="+mn-cs"/>
              </a:rPr>
              <a:t>onbelangrijk</a:t>
            </a:r>
            <a:r>
              <a:rPr kumimoji="0" lang="en-GB" sz="1600" i="0" u="none" strike="noStrike" kern="1200" cap="none" spc="0" normalizeH="0" baseline="0" noProof="0" dirty="0">
                <a:ln>
                  <a:noFill/>
                </a:ln>
                <a:solidFill>
                  <a:prstClr val="black"/>
                </a:solidFill>
                <a:effectLst/>
                <a:uLnTx/>
                <a:uFillTx/>
                <a:latin typeface="Calibri"/>
                <a:ea typeface="+mn-ea"/>
                <a:cs typeface="+mn-cs"/>
              </a:rPr>
              <a:t>). </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AutoShape 13" descr="data:image/png;base64,iVBORw0KGgoAAAANSUhEUgAAABQAAAAUCAYAAACNiR0NAAAAAXNSR0IB2cksfwAAAAlwSFlzAAAOxAAADsQBlSsOGwAAAHFJREFUOI3t1KENwDAMBMAHkTxEYHg36CCdJl4jm2SBbFBa2CGeFdVqqBNU5ZFlcHr0AZMT3kNEdAQiqQaKiB7MOSK5sBMNVQpIqjWMSNiwuxtWFFjDmVngAhf4M/BEcyM3rh4kqVWKTZAn3cB+H6N5ANDLIA/wVpxUAAAAAElFTkSuQmCC"/>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AutoShape 14" descr="data:image/png;base64,iVBORw0KGgoAAAANSUhEUgAAABQAAAAUCAYAAACNiR0NAAAAAXNSR0IB2cksfwAAAAlwSFlzAAAOxAAADsQBlSsOGwAAAGZJREFUOI3t1LENgDAMBMAvLP0oWYS98ABmp6zBKN/RQBQoKGIqlG9sWdbJlQ0fx66GpGcgSd5Akr5JaxnEKoAgIcnbhQXAkrgwzmqvWwOZ4AQn+DOwJpD9CUryINsLGsntwfaDbA4UQBrHRWb9Bw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AutoShape 15" descr="data:image/png;base64,iVBORw0KGgoAAAANSUhEUgAAABQAAAAUCAYAAACNiR0NAAAAAXNSR0IB2cksfwAAAAlwSFlzAAAOxAAADsQBlSsOGwAAAHJJREFUOI1jYaAyYIEx2NnZGygx6OfPnw1wA9nZ2Rt6G2Pr1VVkyDLswNHLDD3TtjD8/PmzAe5CdRUZBhcHA7Jd2DNtCwPchdQEowaOGjhq4DAz8MDRy2QbcvPOE1QDf/782dAzbQu8CCIHoBSwyAKUAgAHNSSfyRwghQ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ep 6">
            <a:extLst>
              <a:ext uri="{FF2B5EF4-FFF2-40B4-BE49-F238E27FC236}">
                <a16:creationId xmlns:a16="http://schemas.microsoft.com/office/drawing/2014/main" id="{BF795D33-5712-441B-8AAA-965C9D11F3FF}"/>
              </a:ext>
            </a:extLst>
          </p:cNvPr>
          <p:cNvGrpSpPr/>
          <p:nvPr/>
        </p:nvGrpSpPr>
        <p:grpSpPr>
          <a:xfrm>
            <a:off x="1271157" y="1542582"/>
            <a:ext cx="6327145" cy="3654390"/>
            <a:chOff x="495300" y="1133041"/>
            <a:chExt cx="8058150" cy="5105832"/>
          </a:xfrm>
        </p:grpSpPr>
        <p:sp>
          <p:nvSpPr>
            <p:cNvPr id="8" name="Arrow: Right 3">
              <a:extLst>
                <a:ext uri="{FF2B5EF4-FFF2-40B4-BE49-F238E27FC236}">
                  <a16:creationId xmlns:a16="http://schemas.microsoft.com/office/drawing/2014/main" id="{EA244BDE-6FB2-4CAB-8FB2-606C03539D4E}"/>
                </a:ext>
              </a:extLst>
            </p:cNvPr>
            <p:cNvSpPr/>
            <p:nvPr/>
          </p:nvSpPr>
          <p:spPr>
            <a:xfrm>
              <a:off x="495301" y="1962150"/>
              <a:ext cx="8058149" cy="1581150"/>
            </a:xfrm>
            <a:prstGeom prst="rightArrow">
              <a:avLst>
                <a:gd name="adj1" fmla="val 6927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Arrow: Right 4">
              <a:extLst>
                <a:ext uri="{FF2B5EF4-FFF2-40B4-BE49-F238E27FC236}">
                  <a16:creationId xmlns:a16="http://schemas.microsoft.com/office/drawing/2014/main" id="{3F92F45A-0023-4935-B861-BAFEF4BC7FA6}"/>
                </a:ext>
              </a:extLst>
            </p:cNvPr>
            <p:cNvSpPr/>
            <p:nvPr/>
          </p:nvSpPr>
          <p:spPr>
            <a:xfrm>
              <a:off x="495300" y="3305174"/>
              <a:ext cx="8058149" cy="1581150"/>
            </a:xfrm>
            <a:prstGeom prst="rightArrow">
              <a:avLst>
                <a:gd name="adj1" fmla="val 6927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Arrow: Right 5">
              <a:extLst>
                <a:ext uri="{FF2B5EF4-FFF2-40B4-BE49-F238E27FC236}">
                  <a16:creationId xmlns:a16="http://schemas.microsoft.com/office/drawing/2014/main" id="{00453BAB-DDF1-40FE-A2A2-B40FE78BE124}"/>
                </a:ext>
              </a:extLst>
            </p:cNvPr>
            <p:cNvSpPr/>
            <p:nvPr/>
          </p:nvSpPr>
          <p:spPr>
            <a:xfrm>
              <a:off x="495300" y="4657723"/>
              <a:ext cx="8058149" cy="1581150"/>
            </a:xfrm>
            <a:prstGeom prst="rightArrow">
              <a:avLst>
                <a:gd name="adj1" fmla="val 6927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Rounded Corners 6">
              <a:extLst>
                <a:ext uri="{FF2B5EF4-FFF2-40B4-BE49-F238E27FC236}">
                  <a16:creationId xmlns:a16="http://schemas.microsoft.com/office/drawing/2014/main" id="{4E3A0EF5-38E4-4CEF-8B91-398AA83759C9}"/>
                </a:ext>
              </a:extLst>
            </p:cNvPr>
            <p:cNvSpPr/>
            <p:nvPr/>
          </p:nvSpPr>
          <p:spPr>
            <a:xfrm>
              <a:off x="1714500" y="1400175"/>
              <a:ext cx="809625" cy="4781548"/>
            </a:xfrm>
            <a:prstGeom prst="roundRect">
              <a:avLst/>
            </a:prstGeom>
            <a:solidFill>
              <a:schemeClr val="accent1">
                <a:lumMod val="40000"/>
                <a:lumOff val="6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white"/>
                  </a:solidFill>
                  <a:effectLst/>
                  <a:uLnTx/>
                  <a:uFillTx/>
                  <a:latin typeface="Calibri"/>
                  <a:ea typeface="+mn-ea"/>
                  <a:cs typeface="+mn-cs"/>
                </a:rPr>
                <a:t>Bodem</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Rounded Corners 7">
              <a:extLst>
                <a:ext uri="{FF2B5EF4-FFF2-40B4-BE49-F238E27FC236}">
                  <a16:creationId xmlns:a16="http://schemas.microsoft.com/office/drawing/2014/main" id="{CD67AB2F-A4E1-4031-9E99-B9BA9D09EFEF}"/>
                </a:ext>
              </a:extLst>
            </p:cNvPr>
            <p:cNvSpPr/>
            <p:nvPr/>
          </p:nvSpPr>
          <p:spPr>
            <a:xfrm>
              <a:off x="2628900" y="1400175"/>
              <a:ext cx="809625" cy="4781548"/>
            </a:xfrm>
            <a:prstGeom prst="roundRect">
              <a:avLst/>
            </a:prstGeom>
            <a:solidFill>
              <a:schemeClr val="accent1">
                <a:lumMod val="40000"/>
                <a:lumOff val="6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Water</a:t>
              </a:r>
            </a:p>
          </p:txBody>
        </p:sp>
        <p:sp>
          <p:nvSpPr>
            <p:cNvPr id="14" name="Rectangle: Rounded Corners 8">
              <a:extLst>
                <a:ext uri="{FF2B5EF4-FFF2-40B4-BE49-F238E27FC236}">
                  <a16:creationId xmlns:a16="http://schemas.microsoft.com/office/drawing/2014/main" id="{69841C10-7E0E-45FC-9FE9-E7D7C86A5787}"/>
                </a:ext>
              </a:extLst>
            </p:cNvPr>
            <p:cNvSpPr/>
            <p:nvPr/>
          </p:nvSpPr>
          <p:spPr>
            <a:xfrm>
              <a:off x="3543300" y="1400175"/>
              <a:ext cx="809625" cy="4781548"/>
            </a:xfrm>
            <a:prstGeom prst="roundRect">
              <a:avLst/>
            </a:prstGeom>
            <a:solidFill>
              <a:schemeClr val="accent1">
                <a:lumMod val="40000"/>
                <a:lumOff val="6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white"/>
                  </a:solidFill>
                  <a:effectLst/>
                  <a:uLnTx/>
                  <a:uFillTx/>
                  <a:latin typeface="Calibri"/>
                  <a:ea typeface="+mn-ea"/>
                  <a:cs typeface="+mn-cs"/>
                </a:rPr>
                <a:t>Klimaat</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Rounded Corners 9">
              <a:extLst>
                <a:ext uri="{FF2B5EF4-FFF2-40B4-BE49-F238E27FC236}">
                  <a16:creationId xmlns:a16="http://schemas.microsoft.com/office/drawing/2014/main" id="{215643D2-4EF3-4253-B169-0782BF939A68}"/>
                </a:ext>
              </a:extLst>
            </p:cNvPr>
            <p:cNvSpPr/>
            <p:nvPr/>
          </p:nvSpPr>
          <p:spPr>
            <a:xfrm>
              <a:off x="4457700" y="1400175"/>
              <a:ext cx="809625" cy="4781548"/>
            </a:xfrm>
            <a:prstGeom prst="roundRect">
              <a:avLst/>
            </a:prstGeom>
            <a:solidFill>
              <a:schemeClr val="accent1">
                <a:lumMod val="40000"/>
                <a:lumOff val="6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white"/>
                  </a:solidFill>
                  <a:effectLst/>
                  <a:uLnTx/>
                  <a:uFillTx/>
                  <a:latin typeface="Calibri"/>
                  <a:ea typeface="+mn-ea"/>
                  <a:cs typeface="+mn-cs"/>
                </a:rPr>
                <a:t>Productie</a:t>
              </a:r>
              <a:r>
                <a:rPr kumimoji="0" lang="en-GB" sz="1800" b="0" i="0" u="none" strike="noStrike" kern="1200" cap="none" spc="0" normalizeH="0" baseline="0" noProof="0" dirty="0">
                  <a:ln>
                    <a:noFill/>
                  </a:ln>
                  <a:solidFill>
                    <a:prstClr val="white"/>
                  </a:solidFill>
                  <a:effectLst/>
                  <a:uLnTx/>
                  <a:uFillTx/>
                  <a:latin typeface="Calibri"/>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a:ea typeface="+mn-ea"/>
                  <a:cs typeface="+mn-cs"/>
                </a:rPr>
                <a:t>natuur</a:t>
              </a:r>
              <a:r>
                <a:rPr kumimoji="0" lang="en-GB" sz="1800" b="0" i="0" u="none" strike="noStrike" kern="1200" cap="none" spc="0" normalizeH="0" baseline="0" noProof="0" dirty="0">
                  <a:ln>
                    <a:noFill/>
                  </a:ln>
                  <a:solidFill>
                    <a:prstClr val="white"/>
                  </a:solidFill>
                  <a:effectLst/>
                  <a:uLnTx/>
                  <a:uFillTx/>
                  <a:latin typeface="Calibri"/>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a:ea typeface="+mn-ea"/>
                  <a:cs typeface="+mn-cs"/>
                </a:rPr>
                <a:t>en</a:t>
              </a:r>
              <a:r>
                <a:rPr kumimoji="0" lang="en-GB" sz="1800" b="0" i="0" u="none" strike="noStrike" kern="1200" cap="none" spc="0" normalizeH="0" baseline="0" noProof="0" dirty="0">
                  <a:ln>
                    <a:noFill/>
                  </a:ln>
                  <a:solidFill>
                    <a:prstClr val="white"/>
                  </a:solidFill>
                  <a:effectLst/>
                  <a:uLnTx/>
                  <a:uFillTx/>
                  <a:latin typeface="Calibri"/>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a:ea typeface="+mn-ea"/>
                  <a:cs typeface="+mn-cs"/>
                </a:rPr>
                <a:t>landbouw</a:t>
              </a: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16" name="Rectangle: Rounded Corners 10">
              <a:extLst>
                <a:ext uri="{FF2B5EF4-FFF2-40B4-BE49-F238E27FC236}">
                  <a16:creationId xmlns:a16="http://schemas.microsoft.com/office/drawing/2014/main" id="{9752171D-577F-4431-99BC-0685D495FD75}"/>
                </a:ext>
              </a:extLst>
            </p:cNvPr>
            <p:cNvSpPr/>
            <p:nvPr/>
          </p:nvSpPr>
          <p:spPr>
            <a:xfrm>
              <a:off x="5372100" y="1400175"/>
              <a:ext cx="809625" cy="4781548"/>
            </a:xfrm>
            <a:prstGeom prst="roundRect">
              <a:avLst/>
            </a:prstGeom>
            <a:solidFill>
              <a:schemeClr val="accent1">
                <a:lumMod val="40000"/>
                <a:lumOff val="6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white"/>
                  </a:solidFill>
                  <a:effectLst/>
                  <a:uLnTx/>
                  <a:uFillTx/>
                  <a:latin typeface="Calibri"/>
                  <a:ea typeface="+mn-ea"/>
                  <a:cs typeface="+mn-cs"/>
                </a:rPr>
                <a:t>Sociaal</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Rounded Corners 11">
              <a:extLst>
                <a:ext uri="{FF2B5EF4-FFF2-40B4-BE49-F238E27FC236}">
                  <a16:creationId xmlns:a16="http://schemas.microsoft.com/office/drawing/2014/main" id="{01D9BB9D-6901-42A7-8104-AB4D528BCA05}"/>
                </a:ext>
              </a:extLst>
            </p:cNvPr>
            <p:cNvSpPr/>
            <p:nvPr/>
          </p:nvSpPr>
          <p:spPr>
            <a:xfrm>
              <a:off x="6286500" y="1400175"/>
              <a:ext cx="809625" cy="4781548"/>
            </a:xfrm>
            <a:prstGeom prst="roundRect">
              <a:avLst/>
            </a:prstGeom>
            <a:solidFill>
              <a:schemeClr val="accent1">
                <a:lumMod val="40000"/>
                <a:lumOff val="6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white"/>
                  </a:solidFill>
                  <a:effectLst/>
                  <a:uLnTx/>
                  <a:uFillTx/>
                  <a:latin typeface="Calibri"/>
                  <a:ea typeface="+mn-ea"/>
                  <a:cs typeface="+mn-cs"/>
                </a:rPr>
                <a:t>Economie</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Rounded Corners 12">
              <a:extLst>
                <a:ext uri="{FF2B5EF4-FFF2-40B4-BE49-F238E27FC236}">
                  <a16:creationId xmlns:a16="http://schemas.microsoft.com/office/drawing/2014/main" id="{90CFAF96-D205-4BC9-A69E-E42584E16395}"/>
                </a:ext>
              </a:extLst>
            </p:cNvPr>
            <p:cNvSpPr/>
            <p:nvPr/>
          </p:nvSpPr>
          <p:spPr>
            <a:xfrm>
              <a:off x="1876425" y="1133041"/>
              <a:ext cx="5048250" cy="43815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a:ea typeface="+mn-ea"/>
                  <a:cs typeface="+mn-cs"/>
                </a:rPr>
                <a:t>Kennisdomeinen</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Rectangle: Rounded Corners 13">
              <a:extLst>
                <a:ext uri="{FF2B5EF4-FFF2-40B4-BE49-F238E27FC236}">
                  <a16:creationId xmlns:a16="http://schemas.microsoft.com/office/drawing/2014/main" id="{4FDA0DA8-FAEC-477B-8EB5-7DFB4ADC0DB3}"/>
                </a:ext>
              </a:extLst>
            </p:cNvPr>
            <p:cNvSpPr/>
            <p:nvPr/>
          </p:nvSpPr>
          <p:spPr>
            <a:xfrm rot="16200000">
              <a:off x="-1019175" y="3857625"/>
              <a:ext cx="3600450" cy="4381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Projecten </a:t>
              </a:r>
              <a:r>
                <a:rPr kumimoji="0" lang="en-GB" sz="1800" b="0" i="0" u="none" strike="noStrike" kern="1200" cap="none" spc="0" normalizeH="0" baseline="0" noProof="0" dirty="0" err="1">
                  <a:ln>
                    <a:noFill/>
                  </a:ln>
                  <a:solidFill>
                    <a:prstClr val="black"/>
                  </a:solidFill>
                  <a:effectLst/>
                  <a:uLnTx/>
                  <a:uFillTx/>
                  <a:latin typeface="Calibri"/>
                  <a:ea typeface="+mn-ea"/>
                  <a:cs typeface="+mn-cs"/>
                </a:rPr>
                <a:t>en</a:t>
              </a:r>
              <a:r>
                <a:rPr kumimoji="0" lang="en-GB" sz="1800" b="0" i="0" u="none" strike="noStrike" kern="1200" cap="none" spc="0" normalizeH="0" baseline="0" noProof="0" dirty="0">
                  <a:ln>
                    <a:noFill/>
                  </a:ln>
                  <a:solidFill>
                    <a:prstClr val="black"/>
                  </a:solidFill>
                  <a:effectLst/>
                  <a:uLnTx/>
                  <a:uFillTx/>
                  <a:latin typeface="Calibri"/>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a:ea typeface="+mn-ea"/>
                  <a:cs typeface="+mn-cs"/>
                </a:rPr>
                <a:t>ingrepen</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393494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kstvak 4"/>
          <p:cNvSpPr txBox="1"/>
          <p:nvPr/>
        </p:nvSpPr>
        <p:spPr>
          <a:xfrm>
            <a:off x="193040" y="261556"/>
            <a:ext cx="6954892" cy="523220"/>
          </a:xfrm>
          <a:prstGeom prst="rect">
            <a:avLst/>
          </a:prstGeom>
          <a:noFill/>
        </p:spPr>
        <p:txBody>
          <a:bodyPr wrap="square" rtlCol="0">
            <a:spAutoFit/>
          </a:bodyPr>
          <a:lstStyle/>
          <a:p>
            <a:pPr lvl="0">
              <a:defRPr/>
            </a:pPr>
            <a:r>
              <a:rPr lang="nl-NL" sz="2800" dirty="0">
                <a:solidFill>
                  <a:srgbClr val="3CADB2"/>
                </a:solidFill>
                <a:latin typeface="Impact"/>
                <a:cs typeface="Impact"/>
              </a:rPr>
              <a:t>Organisatie </a:t>
            </a:r>
            <a:r>
              <a:rPr lang="nl-NL" sz="2000" dirty="0">
                <a:solidFill>
                  <a:srgbClr val="3CADB2"/>
                </a:solidFill>
                <a:latin typeface="Impact"/>
                <a:cs typeface="Impact"/>
              </a:rPr>
              <a:t>inbedding </a:t>
            </a:r>
          </a:p>
        </p:txBody>
      </p:sp>
      <p:sp>
        <p:nvSpPr>
          <p:cNvPr id="28" name="AutoShape 13" descr="data:image/png;base64,iVBORw0KGgoAAAANSUhEUgAAABQAAAAUCAYAAACNiR0NAAAAAXNSR0IB2cksfwAAAAlwSFlzAAAOxAAADsQBlSsOGwAAAHFJREFUOI3t1KENwDAMBMAHkTxEYHg36CCdJl4jm2SBbFBa2CGeFdVqqBNU5ZFlcHr0AZMT3kNEdAQiqQaKiB7MOSK5sBMNVQpIqjWMSNiwuxtWFFjDmVngAhf4M/BEcyM3rh4kqVWKTZAn3cB+H6N5ANDLIA/wVpxUAAAAAElFTkSuQmCC"/>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AutoShape 14" descr="data:image/png;base64,iVBORw0KGgoAAAANSUhEUgAAABQAAAAUCAYAAACNiR0NAAAAAXNSR0IB2cksfwAAAAlwSFlzAAAOxAAADsQBlSsOGwAAAGZJREFUOI3t1LENgDAMBMAvLP0oWYS98ABmp6zBKN/RQBQoKGIqlG9sWdbJlQ0fx66GpGcgSd5Akr5JaxnEKoAgIcnbhQXAkrgwzmqvWwOZ4AQn+DOwJpD9CUryINsLGsntwfaDbA4UQBrHRWb9Bw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AutoShape 15" descr="data:image/png;base64,iVBORw0KGgoAAAANSUhEUgAAABQAAAAUCAYAAACNiR0NAAAAAXNSR0IB2cksfwAAAAlwSFlzAAAOxAAADsQBlSsOGwAAAHJJREFUOI1jYaAyYIEx2NnZGygx6OfPnw1wA9nZ2Rt6G2Pr1VVkyDLswNHLDD3TtjD8/PmzAe5CdRUZBhcHA7Jd2DNtCwPchdQEowaOGjhq4DAz8MDRy2QbcvPOE1QDf/782dAzbQu8CCIHoBSwyAKUAgAHNSSfyRwghQ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hthoek 1">
            <a:extLst>
              <a:ext uri="{FF2B5EF4-FFF2-40B4-BE49-F238E27FC236}">
                <a16:creationId xmlns:a16="http://schemas.microsoft.com/office/drawing/2014/main" id="{36BD0BB0-0442-476A-A5BB-38483059EABB}"/>
              </a:ext>
            </a:extLst>
          </p:cNvPr>
          <p:cNvSpPr/>
          <p:nvPr/>
        </p:nvSpPr>
        <p:spPr>
          <a:xfrm>
            <a:off x="290695" y="1061775"/>
            <a:ext cx="8515953" cy="4524315"/>
          </a:xfrm>
          <a:prstGeom prst="rect">
            <a:avLst/>
          </a:prstGeom>
        </p:spPr>
        <p:txBody>
          <a:bodyPr wrap="square">
            <a:spAutoFit/>
          </a:bodyPr>
          <a:lstStyle/>
          <a:p>
            <a:r>
              <a:rPr lang="nl-NL" sz="1600" dirty="0"/>
              <a:t>Vanuit deze voorgestelde aanpak wordt aanbevolen om </a:t>
            </a:r>
            <a:r>
              <a:rPr lang="nl-NL" sz="1600" b="1" dirty="0"/>
              <a:t>géén</a:t>
            </a:r>
            <a:r>
              <a:rPr lang="nl-NL" sz="1600" dirty="0"/>
              <a:t> zelfstandig programma / aparte organisatie in het leven te roepen, maar </a:t>
            </a:r>
            <a:r>
              <a:rPr lang="nl-NL" sz="1600" b="1" dirty="0"/>
              <a:t>aan te haken bij bestaande </a:t>
            </a:r>
            <a:r>
              <a:rPr lang="nl-NL" sz="1600" dirty="0"/>
              <a:t>initiatieven, organisatie-</a:t>
            </a:r>
          </a:p>
          <a:p>
            <a:r>
              <a:rPr lang="nl-NL" sz="1600" dirty="0"/>
              <a:t>vormen en financieringsinstrumenten. In dit kader worden specifiek genoemd (lopende) onderzoeks- programma’s van kennisinstellingen, het Zoet Zout Knooppunt, STOWA, Deltaprogramma Zoet Water, Deltaplan Agrarisch Waterbeheer, en het </a:t>
            </a:r>
            <a:r>
              <a:rPr lang="nl-NL" sz="1600" dirty="0" err="1"/>
              <a:t>InvesteringsKader</a:t>
            </a:r>
            <a:r>
              <a:rPr lang="nl-NL" sz="1600" dirty="0"/>
              <a:t> Waddengebied. </a:t>
            </a:r>
          </a:p>
          <a:p>
            <a:endParaRPr lang="nl-NL" sz="1600" dirty="0"/>
          </a:p>
          <a:p>
            <a:r>
              <a:rPr lang="nl-NL" sz="1600" dirty="0"/>
              <a:t>Hierbij is het zaak vanuit de </a:t>
            </a:r>
            <a:r>
              <a:rPr lang="nl-NL" sz="1600" dirty="0" err="1"/>
              <a:t>bottom</a:t>
            </a:r>
            <a:r>
              <a:rPr lang="nl-NL" sz="1600" dirty="0"/>
              <a:t> up aanpak zodanig regie te voeren dat er </a:t>
            </a:r>
            <a:r>
              <a:rPr lang="nl-NL" sz="1600" b="1" dirty="0"/>
              <a:t>inzicht, overzicht en uitwisseling </a:t>
            </a:r>
            <a:r>
              <a:rPr lang="nl-NL" sz="1600" dirty="0"/>
              <a:t>ontstaat, zowel tussen landelijke kennisorganisaties als regionale stakeholders </a:t>
            </a:r>
          </a:p>
          <a:p>
            <a:r>
              <a:rPr lang="nl-NL" sz="1600" dirty="0"/>
              <a:t>en lokale grondgebruikers (makelen en schakelen, maar ook het verbinden van stakeholders </a:t>
            </a:r>
          </a:p>
          <a:p>
            <a:r>
              <a:rPr lang="nl-NL" sz="1600" dirty="0"/>
              <a:t>rond de verziltingsproblematiek lokaal, regionaal en landelijk). </a:t>
            </a:r>
          </a:p>
          <a:p>
            <a:endParaRPr lang="nl-NL" sz="1600" dirty="0"/>
          </a:p>
          <a:p>
            <a:r>
              <a:rPr lang="nl-NL" sz="1600" dirty="0"/>
              <a:t>Aanbevolen wordt om </a:t>
            </a:r>
            <a:r>
              <a:rPr lang="nl-NL" sz="1600" b="1" dirty="0"/>
              <a:t>prioriteit</a:t>
            </a:r>
            <a:r>
              <a:rPr lang="nl-NL" sz="1600" dirty="0"/>
              <a:t> te geven aan:</a:t>
            </a:r>
          </a:p>
          <a:p>
            <a:r>
              <a:rPr lang="nl-NL" sz="1600" dirty="0"/>
              <a:t>a) inzicht in de (urgentie van de) problematiek op basis van een op te stellen omslagkaart;</a:t>
            </a:r>
          </a:p>
          <a:p>
            <a:r>
              <a:rPr lang="nl-NL" sz="1600" dirty="0"/>
              <a:t>b) overzicht van bestaande kennis en lopende initiatieven, waarbij inzichten actief gedeeld worden;</a:t>
            </a:r>
          </a:p>
          <a:p>
            <a:r>
              <a:rPr lang="nl-NL" sz="1600" dirty="0"/>
              <a:t>c) te starten met projecten die kennis en inzicht opleveren als het gaat om de invloed van zout op</a:t>
            </a:r>
          </a:p>
          <a:p>
            <a:r>
              <a:rPr lang="nl-NL" sz="1600" dirty="0"/>
              <a:t>    klei (fysisch, chemisch en biologisch) en de impact hiervan op bestaande en nieuwe teelten /</a:t>
            </a:r>
          </a:p>
          <a:p>
            <a:r>
              <a:rPr lang="nl-NL" sz="1600" dirty="0"/>
              <a:t>    gebruiksmogelijkheden. </a:t>
            </a:r>
          </a:p>
          <a:p>
            <a:endParaRPr lang="nl-NL" sz="1600" dirty="0"/>
          </a:p>
        </p:txBody>
      </p:sp>
    </p:spTree>
    <p:extLst>
      <p:ext uri="{BB962C8B-B14F-4D97-AF65-F5344CB8AC3E}">
        <p14:creationId xmlns:p14="http://schemas.microsoft.com/office/powerpoint/2010/main" val="4067181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kstvak 4"/>
          <p:cNvSpPr txBox="1"/>
          <p:nvPr/>
        </p:nvSpPr>
        <p:spPr>
          <a:xfrm>
            <a:off x="193040" y="261556"/>
            <a:ext cx="6954892" cy="523220"/>
          </a:xfrm>
          <a:prstGeom prst="rect">
            <a:avLst/>
          </a:prstGeom>
          <a:noFill/>
        </p:spPr>
        <p:txBody>
          <a:bodyPr wrap="square" rtlCol="0">
            <a:spAutoFit/>
          </a:bodyPr>
          <a:lstStyle/>
          <a:p>
            <a:pPr lvl="0">
              <a:defRPr/>
            </a:pPr>
            <a:r>
              <a:rPr lang="nl-NL" sz="2800" dirty="0">
                <a:solidFill>
                  <a:srgbClr val="3CADB2"/>
                </a:solidFill>
                <a:latin typeface="Impact"/>
                <a:cs typeface="Impact"/>
              </a:rPr>
              <a:t>Organisatie </a:t>
            </a:r>
            <a:r>
              <a:rPr lang="nl-NL" sz="2000" dirty="0">
                <a:solidFill>
                  <a:srgbClr val="3CADB2"/>
                </a:solidFill>
                <a:latin typeface="Impact"/>
                <a:cs typeface="Impact"/>
              </a:rPr>
              <a:t>sturing</a:t>
            </a:r>
          </a:p>
        </p:txBody>
      </p:sp>
      <p:sp>
        <p:nvSpPr>
          <p:cNvPr id="28" name="AutoShape 13" descr="data:image/png;base64,iVBORw0KGgoAAAANSUhEUgAAABQAAAAUCAYAAACNiR0NAAAAAXNSR0IB2cksfwAAAAlwSFlzAAAOxAAADsQBlSsOGwAAAHFJREFUOI3t1KENwDAMBMAHkTxEYHg36CCdJl4jm2SBbFBa2CGeFdVqqBNU5ZFlcHr0AZMT3kNEdAQiqQaKiB7MOSK5sBMNVQpIqjWMSNiwuxtWFFjDmVngAhf4M/BEcyM3rh4kqVWKTZAn3cB+H6N5ANDLIA/wVpxUAAAAAElFTkSuQmCC"/>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AutoShape 14" descr="data:image/png;base64,iVBORw0KGgoAAAANSUhEUgAAABQAAAAUCAYAAACNiR0NAAAAAXNSR0IB2cksfwAAAAlwSFlzAAAOxAAADsQBlSsOGwAAAGZJREFUOI3t1LENgDAMBMAvLP0oWYS98ABmp6zBKN/RQBQoKGIqlG9sWdbJlQ0fx66GpGcgSd5Akr5JaxnEKoAgIcnbhQXAkrgwzmqvWwOZ4AQn+DOwJpD9CUryINsLGsntwfaDbA4UQBrHRWb9Bw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AutoShape 15" descr="data:image/png;base64,iVBORw0KGgoAAAANSUhEUgAAABQAAAAUCAYAAACNiR0NAAAAAXNSR0IB2cksfwAAAAlwSFlzAAAOxAAADsQBlSsOGwAAAHJJREFUOI1jYaAyYIEx2NnZGygx6OfPnw1wA9nZ2Rt6G2Pr1VVkyDLswNHLDD3TtjD8/PmzAe5CdRUZBhcHA7Jd2DNtCwPchdQEowaOGjhq4DAz8MDRy2QbcvPOE1QDf/782dAzbQu8CCIHoBSwyAKUAgAHNSSfyRwghQ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hthoek 1">
            <a:extLst>
              <a:ext uri="{FF2B5EF4-FFF2-40B4-BE49-F238E27FC236}">
                <a16:creationId xmlns:a16="http://schemas.microsoft.com/office/drawing/2014/main" id="{36BD0BB0-0442-476A-A5BB-38483059EABB}"/>
              </a:ext>
            </a:extLst>
          </p:cNvPr>
          <p:cNvSpPr/>
          <p:nvPr/>
        </p:nvSpPr>
        <p:spPr>
          <a:xfrm>
            <a:off x="290695" y="1012954"/>
            <a:ext cx="8515953" cy="5293757"/>
          </a:xfrm>
          <a:prstGeom prst="rect">
            <a:avLst/>
          </a:prstGeom>
        </p:spPr>
        <p:txBody>
          <a:bodyPr wrap="square">
            <a:spAutoFit/>
          </a:bodyPr>
          <a:lstStyle/>
          <a:p>
            <a:r>
              <a:rPr lang="nl-NL" sz="1600" dirty="0"/>
              <a:t>Vanuit deze basis kan gestructureerd verder gewerkt worden aan initiatieven / projecten die inzichten opleveren ten behoeve van handelingsperspectief voor de stakeholders, zowel op </a:t>
            </a:r>
          </a:p>
          <a:p>
            <a:r>
              <a:rPr lang="nl-NL" sz="1600" dirty="0"/>
              <a:t>basis van mitigatie als adaptatie (aanvullend, verdiepend, vernieuwend). </a:t>
            </a:r>
          </a:p>
          <a:p>
            <a:endParaRPr lang="nl-NL" sz="1600" dirty="0"/>
          </a:p>
          <a:p>
            <a:r>
              <a:rPr lang="nl-NL" sz="1600" dirty="0"/>
              <a:t>Hierbij is behoefte aan </a:t>
            </a:r>
            <a:r>
              <a:rPr lang="nl-NL" sz="1600" b="1" dirty="0"/>
              <a:t>sturing</a:t>
            </a:r>
            <a:r>
              <a:rPr lang="nl-NL" sz="1600" dirty="0"/>
              <a:t> als het gaat om prioritering en inzet van (</a:t>
            </a:r>
            <a:r>
              <a:rPr lang="nl-NL" sz="1600" dirty="0" err="1"/>
              <a:t>overheids</a:t>
            </a:r>
            <a:r>
              <a:rPr lang="nl-NL" sz="1600" dirty="0"/>
              <a:t>)middelen, maar ook afstemming met en tussen regionale en landelijke (</a:t>
            </a:r>
            <a:r>
              <a:rPr lang="nl-NL" sz="1600" dirty="0" err="1"/>
              <a:t>besluitvormings</a:t>
            </a:r>
            <a:r>
              <a:rPr lang="nl-NL" sz="1600" dirty="0"/>
              <a:t>)processen rondom zoetwater en verzilting.</a:t>
            </a:r>
          </a:p>
          <a:p>
            <a:endParaRPr lang="nl-NL" sz="1600" dirty="0"/>
          </a:p>
          <a:p>
            <a:r>
              <a:rPr lang="nl-NL" sz="1600" dirty="0"/>
              <a:t>Vanuit de stakeholders is grote behoefte aan bestuurders die op het dossier verzilting </a:t>
            </a:r>
            <a:r>
              <a:rPr lang="nl-NL" sz="1600" b="1" dirty="0"/>
              <a:t>herkenbaar</a:t>
            </a:r>
            <a:r>
              <a:rPr lang="nl-NL" sz="1600" dirty="0"/>
              <a:t> en </a:t>
            </a:r>
            <a:r>
              <a:rPr lang="nl-NL" sz="1600" b="1" dirty="0"/>
              <a:t>aanspreekbaar</a:t>
            </a:r>
            <a:r>
              <a:rPr lang="nl-NL" sz="1600" dirty="0"/>
              <a:t> zijn, zodat </a:t>
            </a:r>
            <a:r>
              <a:rPr lang="nl-NL" sz="1600" b="1" dirty="0"/>
              <a:t>daadkrachtig</a:t>
            </a:r>
            <a:r>
              <a:rPr lang="nl-NL" sz="1600" dirty="0"/>
              <a:t> verder wordt gebouwd op de huidige inzet en energie vanuit de diverse stakeholders. </a:t>
            </a:r>
          </a:p>
          <a:p>
            <a:endParaRPr lang="nl-NL" sz="1600" dirty="0"/>
          </a:p>
          <a:p>
            <a:r>
              <a:rPr lang="nl-NL" sz="1600" dirty="0"/>
              <a:t>Hierbij wordt specifiek aandacht gevraagd voor:</a:t>
            </a:r>
          </a:p>
          <a:p>
            <a:pPr marL="285750" indent="-285750">
              <a:buFontTx/>
              <a:buChar char="-"/>
            </a:pPr>
            <a:r>
              <a:rPr lang="nl-NL" sz="1600" dirty="0"/>
              <a:t>een bestuurlijk gremium waar voorstellen vanuit het werk van de beoogde regiomakelaar Zoet Zout Knooppunt voorzien worden van bestuurlijk mandaat;</a:t>
            </a:r>
          </a:p>
          <a:p>
            <a:pPr marL="285750" indent="-285750">
              <a:buFontTx/>
              <a:buChar char="-"/>
            </a:pPr>
            <a:r>
              <a:rPr lang="nl-NL" sz="1600" dirty="0"/>
              <a:t>sturing met betrekking tot de ruimtelijke ordening om a) ongewenste “waterbed effecten” te voorkomen (maatregelen lossen verzilting op de ene plek op maar verergeren de zoutdruk juist op andere plekken) b) te voorkomen dat initiatieven elkaar / bestaande functies negatief beïnvloeden. </a:t>
            </a:r>
          </a:p>
          <a:p>
            <a:r>
              <a:rPr lang="nl-NL" sz="1600" dirty="0"/>
              <a:t>  </a:t>
            </a:r>
          </a:p>
          <a:p>
            <a:endParaRPr lang="nl-NL" dirty="0"/>
          </a:p>
        </p:txBody>
      </p:sp>
    </p:spTree>
    <p:extLst>
      <p:ext uri="{BB962C8B-B14F-4D97-AF65-F5344CB8AC3E}">
        <p14:creationId xmlns:p14="http://schemas.microsoft.com/office/powerpoint/2010/main" val="951701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kstvak 4"/>
          <p:cNvSpPr txBox="1"/>
          <p:nvPr/>
        </p:nvSpPr>
        <p:spPr>
          <a:xfrm>
            <a:off x="193039" y="261556"/>
            <a:ext cx="656286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3CADB2"/>
                </a:solidFill>
                <a:effectLst/>
                <a:uLnTx/>
                <a:uFillTx/>
                <a:latin typeface="Impact"/>
                <a:ea typeface="+mn-ea"/>
                <a:cs typeface="Impact"/>
              </a:rPr>
              <a:t>Structurering werkzaamheden </a:t>
            </a:r>
            <a:r>
              <a:rPr kumimoji="0" lang="nl-NL" sz="2000" b="0" i="0" u="none" strike="noStrike" kern="1200" cap="none" spc="0" normalizeH="0" baseline="0" noProof="0" dirty="0">
                <a:ln>
                  <a:noFill/>
                </a:ln>
                <a:solidFill>
                  <a:srgbClr val="3CADB2"/>
                </a:solidFill>
                <a:effectLst/>
                <a:uLnTx/>
                <a:uFillTx/>
                <a:latin typeface="Impact"/>
                <a:ea typeface="+mn-ea"/>
                <a:cs typeface="Impact"/>
              </a:rPr>
              <a:t>(komende 4 jaar)</a:t>
            </a:r>
          </a:p>
        </p:txBody>
      </p:sp>
      <p:sp>
        <p:nvSpPr>
          <p:cNvPr id="11" name="Tekstvak 10"/>
          <p:cNvSpPr txBox="1"/>
          <p:nvPr/>
        </p:nvSpPr>
        <p:spPr>
          <a:xfrm>
            <a:off x="121920" y="988855"/>
            <a:ext cx="8542686" cy="4524315"/>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lang="en-GB" sz="1600" b="1" dirty="0">
                <a:solidFill>
                  <a:prstClr val="black"/>
                </a:solidFill>
                <a:latin typeface="Calibri"/>
              </a:rPr>
              <a:t>1. </a:t>
            </a:r>
            <a:r>
              <a:rPr lang="en-GB" sz="1600" b="1" dirty="0" err="1">
                <a:solidFill>
                  <a:prstClr val="black"/>
                </a:solidFill>
                <a:latin typeface="Calibri"/>
              </a:rPr>
              <a:t>Bewustwording</a:t>
            </a:r>
            <a:r>
              <a:rPr lang="en-GB" sz="1600" b="1" dirty="0">
                <a:solidFill>
                  <a:prstClr val="black"/>
                </a:solidFill>
                <a:latin typeface="Calibri"/>
              </a:rPr>
              <a:t> &amp; </a:t>
            </a:r>
            <a:r>
              <a:rPr lang="en-GB" sz="1600" b="1" dirty="0" err="1">
                <a:solidFill>
                  <a:prstClr val="black"/>
                </a:solidFill>
                <a:latin typeface="Calibri"/>
              </a:rPr>
              <a:t>ontwikkeling</a:t>
            </a:r>
            <a:r>
              <a:rPr lang="en-GB" sz="1600" b="1" dirty="0">
                <a:solidFill>
                  <a:prstClr val="black"/>
                </a:solidFill>
                <a:latin typeface="Calibri"/>
              </a:rPr>
              <a:t> </a:t>
            </a:r>
            <a:r>
              <a:rPr lang="en-GB" sz="1600" b="1" dirty="0" err="1">
                <a:solidFill>
                  <a:prstClr val="black"/>
                </a:solidFill>
                <a:latin typeface="Calibri"/>
              </a:rPr>
              <a:t>lokaal</a:t>
            </a:r>
            <a:r>
              <a:rPr lang="en-GB" sz="1600" b="1" dirty="0">
                <a:solidFill>
                  <a:prstClr val="black"/>
                </a:solidFill>
                <a:latin typeface="Calibri"/>
              </a:rPr>
              <a:t> </a:t>
            </a:r>
            <a:r>
              <a:rPr lang="en-GB" sz="1600" b="1" dirty="0" err="1">
                <a:solidFill>
                  <a:prstClr val="black"/>
                </a:solidFill>
                <a:latin typeface="Calibri"/>
              </a:rPr>
              <a:t>netwerk</a:t>
            </a:r>
            <a:endParaRPr lang="en-GB" sz="1600" b="1" dirty="0">
              <a:solidFill>
                <a:prstClr val="black"/>
              </a:solidFill>
              <a:latin typeface="Calibri"/>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err="1">
                <a:ln>
                  <a:noFill/>
                </a:ln>
                <a:solidFill>
                  <a:prstClr val="black"/>
                </a:solidFill>
                <a:effectLst/>
                <a:uLnTx/>
                <a:uFillTx/>
                <a:latin typeface="Calibri"/>
                <a:ea typeface="+mn-ea"/>
                <a:cs typeface="+mn-cs"/>
              </a:rPr>
              <a:t>Ontwikkeling</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omslagkaart</a:t>
            </a:r>
            <a:r>
              <a:rPr kumimoji="0" lang="en-GB" sz="1600" b="0" i="0" u="none" strike="noStrike" kern="1200" cap="none" spc="0" normalizeH="0" baseline="0" noProof="0" dirty="0">
                <a:ln>
                  <a:noFill/>
                </a:ln>
                <a:solidFill>
                  <a:prstClr val="black"/>
                </a:solidFill>
                <a:effectLst/>
                <a:uLnTx/>
                <a:uFillTx/>
                <a:latin typeface="Calibri"/>
                <a:ea typeface="+mn-ea"/>
                <a:cs typeface="+mn-cs"/>
              </a:rPr>
              <a:t>’ op basis van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verziltingsrisicokaart</a:t>
            </a:r>
            <a:r>
              <a:rPr kumimoji="0" lang="en-GB" sz="1600" b="0" i="0" u="none" strike="noStrike" kern="1200" cap="none" spc="0" normalizeH="0" baseline="0" noProof="0" dirty="0">
                <a:ln>
                  <a:noFill/>
                </a:ln>
                <a:solidFill>
                  <a:prstClr val="black"/>
                </a:solidFill>
                <a:effectLst/>
                <a:uLnTx/>
                <a:uFillTx/>
                <a:latin typeface="Calibri"/>
                <a:ea typeface="+mn-ea"/>
                <a:cs typeface="+mn-cs"/>
              </a:rPr>
              <a:t> en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gebruiksfuncties</a:t>
            </a:r>
            <a:r>
              <a:rPr kumimoji="0" lang="en-GB" sz="1600" b="0" i="0" u="none" strike="noStrike" kern="1200" cap="none" spc="0" normalizeH="0" baseline="0" noProof="0" dirty="0">
                <a:ln>
                  <a:noFill/>
                </a:ln>
                <a:solidFill>
                  <a:prstClr val="black"/>
                </a:solidFill>
                <a:effectLst/>
                <a:uLnTx/>
                <a:uFillTx/>
                <a:latin typeface="Calibri"/>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Meta-analyse van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bestaande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projecten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voortbouwend</a:t>
            </a:r>
            <a:r>
              <a:rPr kumimoji="0" lang="en-GB" sz="1600" b="0" i="0" u="none" strike="noStrike" kern="1200" cap="none" spc="0" normalizeH="0" baseline="0" noProof="0" dirty="0">
                <a:ln>
                  <a:noFill/>
                </a:ln>
                <a:solidFill>
                  <a:prstClr val="black"/>
                </a:solidFill>
                <a:effectLst/>
                <a:uLnTx/>
                <a:uFillTx/>
                <a:latin typeface="Calibri"/>
                <a:ea typeface="+mn-ea"/>
                <a:cs typeface="+mn-cs"/>
              </a:rPr>
              <a:t> op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inventarisatie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1" u="none" strike="noStrike" kern="1200" cap="none" spc="0" normalizeH="0" baseline="0" noProof="0" dirty="0" err="1">
                <a:ln>
                  <a:noFill/>
                </a:ln>
                <a:solidFill>
                  <a:prstClr val="black"/>
                </a:solidFill>
                <a:effectLst/>
                <a:uLnTx/>
                <a:uFillTx/>
                <a:latin typeface="Calibri"/>
                <a:ea typeface="+mn-ea"/>
                <a:cs typeface="+mn-cs"/>
              </a:rPr>
              <a:t>zie</a:t>
            </a:r>
            <a:r>
              <a:rPr kumimoji="0" lang="en-GB" sz="1600" b="0" i="1" u="none" strike="noStrike" kern="1200" cap="none" spc="0" normalizeH="0" baseline="0" noProof="0" dirty="0">
                <a:ln>
                  <a:noFill/>
                </a:ln>
                <a:solidFill>
                  <a:prstClr val="black"/>
                </a:solidFill>
                <a:effectLst/>
                <a:uLnTx/>
                <a:uFillTx/>
                <a:latin typeface="Calibri"/>
                <a:ea typeface="+mn-ea"/>
                <a:cs typeface="+mn-cs"/>
              </a:rPr>
              <a:t> </a:t>
            </a:r>
            <a:r>
              <a:rPr kumimoji="0" lang="en-GB" sz="1600" b="0" i="1" u="none" strike="noStrike" kern="1200" cap="none" spc="0" normalizeH="0" baseline="0" noProof="0" dirty="0" err="1">
                <a:ln>
                  <a:noFill/>
                </a:ln>
                <a:solidFill>
                  <a:prstClr val="black"/>
                </a:solidFill>
                <a:effectLst/>
                <a:uLnTx/>
                <a:uFillTx/>
                <a:latin typeface="Calibri"/>
                <a:ea typeface="+mn-ea"/>
                <a:cs typeface="+mn-cs"/>
              </a:rPr>
              <a:t>bijlage</a:t>
            </a:r>
            <a:r>
              <a:rPr kumimoji="0" lang="en-GB" sz="1600" b="0" i="1" u="none" strike="noStrike" kern="1200" cap="none" spc="0" normalizeH="0" baseline="0" noProof="0" dirty="0">
                <a:ln>
                  <a:noFill/>
                </a:ln>
                <a:solidFill>
                  <a:prstClr val="black"/>
                </a:solidFill>
                <a:effectLst/>
                <a:uLnTx/>
                <a:uFillTx/>
                <a:latin typeface="Calibri"/>
                <a:ea typeface="+mn-ea"/>
                <a:cs typeface="+mn-cs"/>
              </a:rPr>
              <a:t> 2</a:t>
            </a:r>
            <a:r>
              <a:rPr kumimoji="0" lang="en-GB" sz="1600" b="0" i="0" u="none" strike="noStrike" kern="1200" cap="none" spc="0" normalizeH="0" baseline="0" noProof="0" dirty="0">
                <a:ln>
                  <a:noFill/>
                </a:ln>
                <a:solidFill>
                  <a:prstClr val="black"/>
                </a:solidFill>
                <a:effectLst/>
                <a:uLnTx/>
                <a:uFillTx/>
                <a:latin typeface="Calibri"/>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err="1">
                <a:ln>
                  <a:noFill/>
                </a:ln>
                <a:solidFill>
                  <a:prstClr val="black"/>
                </a:solidFill>
                <a:effectLst/>
                <a:uLnTx/>
                <a:uFillTx/>
                <a:latin typeface="Calibri"/>
                <a:ea typeface="+mn-ea"/>
                <a:cs typeface="+mn-cs"/>
              </a:rPr>
              <a:t>Gespreksronde</a:t>
            </a:r>
            <a:r>
              <a:rPr kumimoji="0" lang="en-GB" sz="1600" b="0" i="0" u="none" strike="noStrike" kern="1200" cap="none" spc="0" normalizeH="0" baseline="0" noProof="0" dirty="0">
                <a:ln>
                  <a:noFill/>
                </a:ln>
                <a:solidFill>
                  <a:prstClr val="black"/>
                </a:solidFill>
                <a:effectLst/>
                <a:uLnTx/>
                <a:uFillTx/>
                <a:latin typeface="Calibri"/>
                <a:ea typeface="+mn-ea"/>
                <a:cs typeface="+mn-cs"/>
              </a:rPr>
              <a:t> door het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gebied</a:t>
            </a:r>
            <a:r>
              <a:rPr kumimoji="0" lang="en-GB" sz="1600" b="0" i="0" u="none" strike="noStrike" kern="1200" cap="none" spc="0" normalizeH="0" baseline="0" noProof="0" dirty="0">
                <a:ln>
                  <a:noFill/>
                </a:ln>
                <a:solidFill>
                  <a:prstClr val="black"/>
                </a:solidFill>
                <a:effectLst/>
                <a:uLnTx/>
                <a:uFillTx/>
                <a:latin typeface="Calibri"/>
                <a:ea typeface="+mn-ea"/>
                <a:cs typeface="+mn-cs"/>
              </a:rPr>
              <a:t>; 15/20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locaties</a:t>
            </a:r>
            <a:r>
              <a:rPr kumimoji="0" lang="en-GB" sz="1600" b="0" i="0" u="none" strike="noStrike" kern="1200" cap="none" spc="0" normalizeH="0" baseline="0" noProof="0" dirty="0">
                <a:ln>
                  <a:noFill/>
                </a:ln>
                <a:solidFill>
                  <a:prstClr val="black"/>
                </a:solidFill>
                <a:effectLst/>
                <a:uLnTx/>
                <a:uFillTx/>
                <a:latin typeface="Calibri"/>
                <a:ea typeface="+mn-ea"/>
                <a:cs typeface="+mn-cs"/>
              </a:rPr>
              <a:t> met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ondernemers</a:t>
            </a:r>
            <a:r>
              <a:rPr kumimoji="0" lang="en-GB" sz="1600" b="0" i="0" u="none" strike="noStrike" kern="1200" cap="none" spc="0" normalizeH="0" baseline="0" noProof="0" dirty="0">
                <a:ln>
                  <a:noFill/>
                </a:ln>
                <a:solidFill>
                  <a:prstClr val="black"/>
                </a:solidFill>
                <a:effectLst/>
                <a:uLnTx/>
                <a:uFillTx/>
                <a:latin typeface="Calibri"/>
                <a:ea typeface="+mn-ea"/>
                <a:cs typeface="+mn-cs"/>
              </a:rPr>
              <a:t>/</a:t>
            </a:r>
            <a:r>
              <a:rPr kumimoji="0" lang="en-GB" sz="1600" b="0" i="0" u="none" strike="noStrike" kern="1200" cap="none" spc="0" normalizeH="0" baseline="0" noProof="0" dirty="0" err="1">
                <a:ln>
                  <a:noFill/>
                </a:ln>
                <a:solidFill>
                  <a:prstClr val="black"/>
                </a:solidFill>
                <a:effectLst/>
                <a:uLnTx/>
                <a:uFillTx/>
                <a:latin typeface="Calibri"/>
                <a:ea typeface="+mn-ea"/>
                <a:cs typeface="+mn-cs"/>
              </a:rPr>
              <a:t>beheerders</a:t>
            </a:r>
            <a:r>
              <a:rPr kumimoji="0" lang="en-GB" sz="1600" b="0" i="0" u="none" strike="noStrike" kern="1200" cap="none" spc="0" normalizeH="0" baseline="0" noProof="0" dirty="0">
                <a:ln>
                  <a:noFill/>
                </a:ln>
                <a:solidFill>
                  <a:prstClr val="black"/>
                </a:solidFill>
                <a:effectLst/>
                <a:uLnTx/>
                <a:uFillTx/>
                <a:latin typeface="Calibri"/>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err="1">
                <a:ln>
                  <a:noFill/>
                </a:ln>
                <a:solidFill>
                  <a:prstClr val="black"/>
                </a:solidFill>
                <a:effectLst/>
                <a:uLnTx/>
                <a:uFillTx/>
                <a:latin typeface="Calibri"/>
                <a:ea typeface="+mn-ea"/>
                <a:cs typeface="+mn-cs"/>
              </a:rPr>
              <a:t>Communicatie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t.a.v</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verzilting</a:t>
            </a:r>
            <a:r>
              <a:rPr kumimoji="0" lang="en-GB" sz="1600" b="0" i="0" u="none" strike="noStrike" kern="1200" cap="none" spc="0" normalizeH="0" baseline="0" noProof="0" dirty="0">
                <a:ln>
                  <a:noFill/>
                </a:ln>
                <a:solidFill>
                  <a:prstClr val="black"/>
                </a:solidFill>
                <a:effectLst/>
                <a:uLnTx/>
                <a:uFillTx/>
                <a:latin typeface="Calibri"/>
                <a:ea typeface="+mn-ea"/>
                <a:cs typeface="+mn-cs"/>
              </a:rPr>
              <a:t> en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succesvolle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voorbeelden</a:t>
            </a:r>
            <a:r>
              <a:rPr kumimoji="0" lang="en-GB" sz="1600" b="0" i="0" u="none" strike="noStrike" kern="1200" cap="none" spc="0" normalizeH="0" baseline="0" noProof="0" dirty="0">
                <a:ln>
                  <a:noFill/>
                </a:ln>
                <a:solidFill>
                  <a:prstClr val="black"/>
                </a:solidFill>
                <a:effectLst/>
                <a:uLnTx/>
                <a:uFillTx/>
                <a:latin typeface="Calibri"/>
                <a:ea typeface="+mn-ea"/>
                <a:cs typeface="+mn-cs"/>
              </a:rPr>
              <a:t> (locale/</a:t>
            </a:r>
            <a:r>
              <a:rPr kumimoji="0" lang="en-GB" sz="1600" b="0" i="0" u="none" strike="noStrike" kern="1200" cap="none" spc="0" normalizeH="0" baseline="0" noProof="0" dirty="0" err="1">
                <a:ln>
                  <a:noFill/>
                </a:ln>
                <a:solidFill>
                  <a:prstClr val="black"/>
                </a:solidFill>
                <a:effectLst/>
                <a:uLnTx/>
                <a:uFillTx/>
                <a:latin typeface="Calibri"/>
                <a:ea typeface="+mn-ea"/>
                <a:cs typeface="+mn-cs"/>
              </a:rPr>
              <a:t>regionale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pers</a:t>
            </a:r>
            <a:r>
              <a:rPr kumimoji="0" lang="en-GB" sz="16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2.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Innovatie</a:t>
            </a:r>
            <a:r>
              <a:rPr kumimoji="0" lang="en-GB" sz="1600" b="1" i="0" u="none" strike="noStrike" kern="1200" cap="none" spc="0" normalizeH="0" baseline="0" noProof="0" dirty="0">
                <a:ln>
                  <a:noFill/>
                </a:ln>
                <a:solidFill>
                  <a:prstClr val="black"/>
                </a:solidFill>
                <a:effectLst/>
                <a:uLnTx/>
                <a:uFillTx/>
                <a:latin typeface="Calibri"/>
                <a:ea typeface="+mn-ea"/>
                <a:cs typeface="+mn-cs"/>
              </a:rPr>
              <a:t> support</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Ronde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tafel</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gesprekken</a:t>
            </a:r>
            <a:r>
              <a:rPr kumimoji="0" lang="en-GB" sz="1600" b="0" i="0" u="none" strike="noStrike" kern="1200" cap="none" spc="0" normalizeH="0" baseline="0" noProof="0" dirty="0">
                <a:ln>
                  <a:noFill/>
                </a:ln>
                <a:solidFill>
                  <a:prstClr val="black"/>
                </a:solidFill>
                <a:effectLst/>
                <a:uLnTx/>
                <a:uFillTx/>
                <a:latin typeface="Calibri"/>
                <a:ea typeface="+mn-ea"/>
                <a:cs typeface="+mn-cs"/>
              </a:rPr>
              <a:t> met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ondernemers</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beheerders</a:t>
            </a:r>
            <a:r>
              <a:rPr kumimoji="0" lang="en-GB" sz="1600" b="0" i="0" u="none" strike="noStrike" kern="1200" cap="none" spc="0" normalizeH="0" baseline="0" noProof="0" dirty="0">
                <a:ln>
                  <a:noFill/>
                </a:ln>
                <a:solidFill>
                  <a:prstClr val="black"/>
                </a:solidFill>
                <a:effectLst/>
                <a:uLnTx/>
                <a:uFillTx/>
                <a:latin typeface="Calibri"/>
                <a:ea typeface="+mn-ea"/>
                <a:cs typeface="+mn-cs"/>
              </a:rPr>
              <a:t>, NGO’s en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ophalen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projectideeën</a:t>
            </a:r>
            <a:r>
              <a:rPr kumimoji="0" lang="en-GB" sz="1600" b="0" i="0" u="none" strike="noStrike" kern="1200" cap="none" spc="0" normalizeH="0" baseline="0" noProof="0" dirty="0">
                <a:ln>
                  <a:noFill/>
                </a:ln>
                <a:solidFill>
                  <a:prstClr val="black"/>
                </a:solidFill>
                <a:effectLst/>
                <a:uLnTx/>
                <a:uFillTx/>
                <a:latin typeface="Calibri"/>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err="1">
                <a:ln>
                  <a:noFill/>
                </a:ln>
                <a:solidFill>
                  <a:prstClr val="black"/>
                </a:solidFill>
                <a:effectLst/>
                <a:uLnTx/>
                <a:uFillTx/>
                <a:latin typeface="Calibri"/>
                <a:ea typeface="+mn-ea"/>
                <a:cs typeface="+mn-cs"/>
              </a:rPr>
              <a:t>Uitwerking</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ideeën</a:t>
            </a:r>
            <a:r>
              <a:rPr kumimoji="0" lang="en-GB" sz="1600" b="0" i="0" u="none" strike="noStrike" kern="1200" cap="none" spc="0" normalizeH="0" baseline="0" noProof="0" dirty="0">
                <a:ln>
                  <a:noFill/>
                </a:ln>
                <a:solidFill>
                  <a:prstClr val="black"/>
                </a:solidFill>
                <a:effectLst/>
                <a:uLnTx/>
                <a:uFillTx/>
                <a:latin typeface="Calibri"/>
                <a:ea typeface="+mn-ea"/>
                <a:cs typeface="+mn-cs"/>
              </a:rPr>
              <a:t> tot concrete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voorstellen</a:t>
            </a:r>
            <a:r>
              <a:rPr kumimoji="0" lang="en-GB" sz="1600" b="0" i="0" u="none" strike="noStrike" kern="1200" cap="none" spc="0" normalizeH="0" baseline="0" noProof="0" dirty="0">
                <a:ln>
                  <a:noFill/>
                </a:ln>
                <a:solidFill>
                  <a:prstClr val="black"/>
                </a:solidFill>
                <a:effectLst/>
                <a:uLnTx/>
                <a:uFillTx/>
                <a:latin typeface="Calibri"/>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err="1">
                <a:ln>
                  <a:noFill/>
                </a:ln>
                <a:solidFill>
                  <a:prstClr val="black"/>
                </a:solidFill>
                <a:effectLst/>
                <a:uLnTx/>
                <a:uFillTx/>
                <a:latin typeface="Calibri"/>
                <a:ea typeface="+mn-ea"/>
                <a:cs typeface="+mn-cs"/>
              </a:rPr>
              <a:t>Ontwikkelen</a:t>
            </a:r>
            <a:r>
              <a:rPr kumimoji="0" lang="en-GB" sz="1600" b="0" i="0" u="none" strike="noStrike" kern="1200" cap="none" spc="0" normalizeH="0" baseline="0" noProof="0" dirty="0">
                <a:ln>
                  <a:noFill/>
                </a:ln>
                <a:solidFill>
                  <a:prstClr val="black"/>
                </a:solidFill>
                <a:effectLst/>
                <a:uLnTx/>
                <a:uFillTx/>
                <a:latin typeface="Calibri"/>
                <a:ea typeface="+mn-ea"/>
                <a:cs typeface="+mn-cs"/>
              </a:rPr>
              <a:t> partnerships en business cases/</a:t>
            </a:r>
            <a:r>
              <a:rPr kumimoji="0" lang="en-GB" sz="1600" b="0" i="0" u="none" strike="noStrike" kern="1200" cap="none" spc="0" normalizeH="0" baseline="0" noProof="0" dirty="0" err="1">
                <a:ln>
                  <a:noFill/>
                </a:ln>
                <a:solidFill>
                  <a:prstClr val="black"/>
                </a:solidFill>
                <a:effectLst/>
                <a:uLnTx/>
                <a:uFillTx/>
                <a:latin typeface="Calibri"/>
                <a:ea typeface="+mn-ea"/>
                <a:cs typeface="+mn-cs"/>
              </a:rPr>
              <a:t>projectplan</a:t>
            </a:r>
            <a:r>
              <a:rPr kumimoji="0" lang="en-GB" sz="1600" b="0" i="0" u="none" strike="noStrike" kern="1200" cap="none" spc="0" normalizeH="0" baseline="0" noProof="0" dirty="0">
                <a:ln>
                  <a:noFill/>
                </a:ln>
                <a:solidFill>
                  <a:prstClr val="black"/>
                </a:solidFill>
                <a:effectLst/>
                <a:uLnTx/>
                <a:uFillTx/>
                <a:latin typeface="Calibri"/>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3. Projecten en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kennisontwikkeling</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verzilting</a:t>
            </a:r>
            <a:endParaRPr kumimoji="0" lang="en-GB"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err="1">
                <a:ln>
                  <a:noFill/>
                </a:ln>
                <a:solidFill>
                  <a:prstClr val="black"/>
                </a:solidFill>
                <a:effectLst/>
                <a:uLnTx/>
                <a:uFillTx/>
                <a:latin typeface="Calibri"/>
                <a:ea typeface="+mn-ea"/>
                <a:cs typeface="+mn-cs"/>
              </a:rPr>
              <a:t>Stimuleren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synergie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tussen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projecten</a:t>
            </a:r>
            <a:r>
              <a:rPr kumimoji="0" lang="en-GB" sz="1600" b="0" i="0" u="none" strike="noStrike" kern="1200" cap="none" spc="0" normalizeH="0" baseline="0" noProof="0" dirty="0">
                <a:ln>
                  <a:noFill/>
                </a:ln>
                <a:solidFill>
                  <a:prstClr val="black"/>
                </a:solidFill>
                <a:effectLst/>
                <a:uLnTx/>
                <a:uFillTx/>
                <a:latin typeface="Calibri"/>
                <a:ea typeface="+mn-ea"/>
                <a:cs typeface="+mn-cs"/>
              </a:rPr>
              <a:t> en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invullen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witte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vlekken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bijvoorbeeld</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t.a.v</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zouttolerantie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gewassen</a:t>
            </a:r>
            <a:r>
              <a:rPr kumimoji="0" lang="en-GB" sz="1600" b="0" i="0" u="none" strike="noStrike" kern="1200" cap="none" spc="0" normalizeH="0" baseline="0" noProof="0" dirty="0">
                <a:ln>
                  <a:noFill/>
                </a:ln>
                <a:solidFill>
                  <a:prstClr val="black"/>
                </a:solidFill>
                <a:effectLst/>
                <a:uLnTx/>
                <a:uFillTx/>
                <a:latin typeface="Calibri"/>
                <a:ea typeface="+mn-ea"/>
                <a:cs typeface="+mn-cs"/>
              </a:rPr>
              <a:t>/</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zilte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teelten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bodemkwaliteit</a:t>
            </a:r>
            <a:r>
              <a:rPr kumimoji="0" lang="en-GB" sz="1600" b="0" i="0" u="none" strike="noStrike" kern="1200" cap="none" spc="0" normalizeH="0" baseline="0" noProof="0" dirty="0">
                <a:ln>
                  <a:noFill/>
                </a:ln>
                <a:solidFill>
                  <a:prstClr val="black"/>
                </a:solidFill>
                <a:effectLst/>
                <a:uLnTx/>
                <a:uFillTx/>
                <a:latin typeface="Calibri"/>
                <a:ea typeface="+mn-ea"/>
                <a:cs typeface="+mn-cs"/>
              </a:rPr>
              <a:t> &amp;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zout</a:t>
            </a:r>
            <a:r>
              <a:rPr kumimoji="0" lang="en-GB" sz="1600" b="0" i="0" u="none" strike="noStrike" kern="1200" cap="none" spc="0" normalizeH="0" baseline="0" noProof="0" dirty="0">
                <a:ln>
                  <a:noFill/>
                </a:ln>
                <a:solidFill>
                  <a:prstClr val="black"/>
                </a:solidFill>
                <a:effectLst/>
                <a:uLnTx/>
                <a:uFillTx/>
                <a:latin typeface="Calibri"/>
                <a:ea typeface="+mn-ea"/>
                <a:cs typeface="+mn-cs"/>
              </a:rPr>
              <a:t>, slim waterbeheer,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opslibbing</a:t>
            </a:r>
            <a:r>
              <a:rPr kumimoji="0" lang="en-GB" sz="1600" b="0" i="0" u="none" strike="noStrike" kern="1200" cap="none" spc="0" normalizeH="0" baseline="0" noProof="0" dirty="0">
                <a:ln>
                  <a:noFill/>
                </a:ln>
                <a:solidFill>
                  <a:prstClr val="black"/>
                </a:solidFill>
                <a:effectLst/>
                <a:uLnTx/>
                <a:uFillTx/>
                <a:latin typeface="Calibri"/>
                <a:ea typeface="+mn-ea"/>
                <a:cs typeface="+mn-cs"/>
              </a:rPr>
              <a:t> en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brakke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natuur</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deels</a:t>
            </a:r>
            <a:r>
              <a:rPr kumimoji="0" lang="en-GB" sz="1600" b="0" i="0" u="none" strike="noStrike" kern="1200" cap="none" spc="0" normalizeH="0" baseline="0" noProof="0" dirty="0">
                <a:ln>
                  <a:noFill/>
                </a:ln>
                <a:solidFill>
                  <a:prstClr val="black"/>
                </a:solidFill>
                <a:effectLst/>
                <a:uLnTx/>
                <a:uFillTx/>
                <a:latin typeface="Calibri"/>
                <a:ea typeface="+mn-ea"/>
                <a:cs typeface="+mn-cs"/>
              </a:rPr>
              <a:t> locale en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deels</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regionale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projecten</a:t>
            </a:r>
            <a:r>
              <a:rPr kumimoji="0" lang="en-GB" sz="1600" b="0" i="0" u="none" strike="noStrike" kern="1200" cap="none" spc="0" normalizeH="0" baseline="0" noProof="0" dirty="0">
                <a:ln>
                  <a:noFill/>
                </a:ln>
                <a:solidFill>
                  <a:prstClr val="black"/>
                </a:solidFill>
                <a:effectLst/>
                <a:uLnTx/>
                <a:uFillTx/>
                <a:latin typeface="Calibri"/>
                <a:ea typeface="+mn-ea"/>
                <a:cs typeface="+mn-cs"/>
              </a:rPr>
              <a:t>)</a:t>
            </a:r>
            <a:r>
              <a:rPr lang="en-GB" sz="1600" dirty="0">
                <a:solidFill>
                  <a:prstClr val="black"/>
                </a:solidFill>
                <a:latin typeface="Calibri"/>
              </a:rPr>
              <a:t>;</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err="1">
                <a:ln>
                  <a:noFill/>
                </a:ln>
                <a:solidFill>
                  <a:prstClr val="black"/>
                </a:solidFill>
                <a:effectLst/>
                <a:uLnTx/>
                <a:uFillTx/>
                <a:latin typeface="Calibri"/>
                <a:ea typeface="+mn-ea"/>
                <a:cs typeface="+mn-cs"/>
              </a:rPr>
              <a:t>Kennisontwikkeling</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vindt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plaats</a:t>
            </a:r>
            <a:r>
              <a:rPr kumimoji="0" lang="en-GB" sz="1600" b="0" i="0" u="none" strike="noStrike" kern="1200" cap="none" spc="0" normalizeH="0" baseline="0" noProof="0" dirty="0">
                <a:ln>
                  <a:noFill/>
                </a:ln>
                <a:solidFill>
                  <a:prstClr val="black"/>
                </a:solidFill>
                <a:effectLst/>
                <a:uLnTx/>
                <a:uFillTx/>
                <a:latin typeface="Calibri"/>
                <a:ea typeface="+mn-ea"/>
                <a:cs typeface="+mn-cs"/>
              </a:rPr>
              <a:t> in de pilot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projecten</a:t>
            </a:r>
            <a:r>
              <a:rPr kumimoji="0" lang="en-GB" sz="1600" b="0" i="0" u="none" strike="noStrike" kern="1200" cap="none" spc="0" normalizeH="0" baseline="0" noProof="0" dirty="0">
                <a:ln>
                  <a:noFill/>
                </a:ln>
                <a:solidFill>
                  <a:prstClr val="black"/>
                </a:solidFill>
                <a:effectLst/>
                <a:uLnTx/>
                <a:uFillTx/>
                <a:latin typeface="Calibri"/>
                <a:ea typeface="+mn-ea"/>
                <a:cs typeface="+mn-cs"/>
              </a:rPr>
              <a:t> en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versterken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deze</a:t>
            </a:r>
            <a:r>
              <a:rPr kumimoji="0" lang="en-GB" sz="16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4.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Overheden</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faciliteren</a:t>
            </a:r>
            <a:r>
              <a:rPr kumimoji="0" lang="en-GB" sz="1600" b="1" i="0" u="none" strike="noStrike" kern="1200" cap="none" spc="0" normalizeH="0" baseline="0" noProof="0" dirty="0">
                <a:ln>
                  <a:noFill/>
                </a:ln>
                <a:solidFill>
                  <a:prstClr val="black"/>
                </a:solidFill>
                <a:effectLst/>
                <a:uLnTx/>
                <a:uFillTx/>
                <a:latin typeface="Calibri"/>
                <a:ea typeface="+mn-ea"/>
                <a:cs typeface="+mn-cs"/>
              </a:rPr>
              <a:t> en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coördineren</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gebiedsspecifieke</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err="1">
                <a:ln>
                  <a:noFill/>
                </a:ln>
                <a:solidFill>
                  <a:prstClr val="black"/>
                </a:solidFill>
                <a:effectLst/>
                <a:uLnTx/>
                <a:uFillTx/>
                <a:latin typeface="Calibri"/>
                <a:ea typeface="+mn-ea"/>
                <a:cs typeface="+mn-cs"/>
              </a:rPr>
              <a:t>samenwerking</a:t>
            </a:r>
            <a:r>
              <a:rPr kumimoji="0" lang="en-GB" sz="1600" b="1" i="0" u="none" strike="noStrike" kern="1200" cap="none" spc="0" normalizeH="0" baseline="0" noProof="0" dirty="0">
                <a:ln>
                  <a:noFill/>
                </a:ln>
                <a:solidFill>
                  <a:prstClr val="black"/>
                </a:solidFill>
                <a:effectLst/>
                <a:uLnTx/>
                <a:uFillTx/>
                <a:latin typeface="Calibri"/>
                <a:ea typeface="+mn-ea"/>
                <a:cs typeface="+mn-cs"/>
              </a:rPr>
              <a:t>.</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AutoShape 13" descr="data:image/png;base64,iVBORw0KGgoAAAANSUhEUgAAABQAAAAUCAYAAACNiR0NAAAAAXNSR0IB2cksfwAAAAlwSFlzAAAOxAAADsQBlSsOGwAAAHFJREFUOI3t1KENwDAMBMAHkTxEYHg36CCdJl4jm2SBbFBa2CGeFdVqqBNU5ZFlcHr0AZMT3kNEdAQiqQaKiB7MOSK5sBMNVQpIqjWMSNiwuxtWFFjDmVngAhf4M/BEcyM3rh4kqVWKTZAn3cB+H6N5ANDLIA/wVpxUAAAAAElFTkSuQmCC"/>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AutoShape 14" descr="data:image/png;base64,iVBORw0KGgoAAAANSUhEUgAAABQAAAAUCAYAAACNiR0NAAAAAXNSR0IB2cksfwAAAAlwSFlzAAAOxAAADsQBlSsOGwAAAGZJREFUOI3t1LENgDAMBMAvLP0oWYS98ABmp6zBKN/RQBQoKGIqlG9sWdbJlQ0fx66GpGcgSd5Akr5JaxnEKoAgIcnbhQXAkrgwzmqvWwOZ4AQn+DOwJpD9CUryINsLGsntwfaDbA4UQBrHRWb9Bw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AutoShape 15" descr="data:image/png;base64,iVBORw0KGgoAAAANSUhEUgAAABQAAAAUCAYAAACNiR0NAAAAAXNSR0IB2cksfwAAAAlwSFlzAAAOxAAADsQBlSsOGwAAAHJJREFUOI1jYaAyYIEx2NnZGygx6OfPnw1wA9nZ2Rt6G2Pr1VVkyDLswNHLDD3TtjD8/PmzAe5CdRUZBhcHA7Jd2DNtCwPchdQEowaOGjhq4DAz8MDRy2QbcvPOE1QDf/782dAzbQu8CCIHoBSwyAKUAgAHNSSfyRwghQ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6257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kstvak 4"/>
          <p:cNvSpPr txBox="1"/>
          <p:nvPr/>
        </p:nvSpPr>
        <p:spPr>
          <a:xfrm>
            <a:off x="193040" y="261556"/>
            <a:ext cx="63837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3CADB2"/>
                </a:solidFill>
                <a:effectLst/>
                <a:uLnTx/>
                <a:uFillTx/>
                <a:latin typeface="Impact"/>
                <a:ea typeface="+mn-ea"/>
                <a:cs typeface="Impact"/>
              </a:rPr>
              <a:t>Innovatie support</a:t>
            </a:r>
          </a:p>
        </p:txBody>
      </p:sp>
      <p:sp>
        <p:nvSpPr>
          <p:cNvPr id="28" name="AutoShape 13" descr="data:image/png;base64,iVBORw0KGgoAAAANSUhEUgAAABQAAAAUCAYAAACNiR0NAAAAAXNSR0IB2cksfwAAAAlwSFlzAAAOxAAADsQBlSsOGwAAAHFJREFUOI3t1KENwDAMBMAHkTxEYHg36CCdJl4jm2SBbFBa2CGeFdVqqBNU5ZFlcHr0AZMT3kNEdAQiqQaKiB7MOSK5sBMNVQpIqjWMSNiwuxtWFFjDmVngAhf4M/BEcyM3rh4kqVWKTZAn3cB+H6N5ANDLIA/wVpxUAAAAAElFTkSuQmCC"/>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AutoShape 14" descr="data:image/png;base64,iVBORw0KGgoAAAANSUhEUgAAABQAAAAUCAYAAACNiR0NAAAAAXNSR0IB2cksfwAAAAlwSFlzAAAOxAAADsQBlSsOGwAAAGZJREFUOI3t1LENgDAMBMAvLP0oWYS98ABmp6zBKN/RQBQoKGIqlG9sWdbJlQ0fx66GpGcgSd5Akr5JaxnEKoAgIcnbhQXAkrgwzmqvWwOZ4AQn+DOwJpD9CUryINsLGsntwfaDbA4UQBrHRWb9Bw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AutoShape 15" descr="data:image/png;base64,iVBORw0KGgoAAAANSUhEUgAAABQAAAAUCAYAAACNiR0NAAAAAXNSR0IB2cksfwAAAAlwSFlzAAAOxAAADsQBlSsOGwAAAHJJREFUOI1jYaAyYIEx2NnZGygx6OfPnw1wA9nZ2Rt6G2Pr1VVkyDLswNHLDD3TtjD8/PmzAe5CdRUZBhcHA7Jd2DNtCwPchdQEowaOGjhq4DAz8MDRy2QbcvPOE1QDf/782dAzbQu8CCIHoBSwyAKUAgAHNSSfyRwghQ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3">
            <a:extLst>
              <a:ext uri="{FF2B5EF4-FFF2-40B4-BE49-F238E27FC236}">
                <a16:creationId xmlns:a16="http://schemas.microsoft.com/office/drawing/2014/main" id="{294B7FE4-ED7E-46E7-BC34-AF47E5FDAB0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423072" y="1298580"/>
            <a:ext cx="8057353" cy="3401390"/>
          </a:xfrm>
          <a:prstGeom prst="rect">
            <a:avLst/>
          </a:prstGeom>
          <a:ln>
            <a:solidFill>
              <a:schemeClr val="accent1"/>
            </a:solidFill>
          </a:ln>
        </p:spPr>
      </p:pic>
      <p:sp>
        <p:nvSpPr>
          <p:cNvPr id="8" name="Title 1">
            <a:extLst>
              <a:ext uri="{FF2B5EF4-FFF2-40B4-BE49-F238E27FC236}">
                <a16:creationId xmlns:a16="http://schemas.microsoft.com/office/drawing/2014/main" id="{F130D782-89FC-468E-810B-4C633B40CA14}"/>
              </a:ext>
            </a:extLst>
          </p:cNvPr>
          <p:cNvSpPr>
            <a:spLocks noGrp="1"/>
          </p:cNvSpPr>
          <p:nvPr>
            <p:ph type="title"/>
          </p:nvPr>
        </p:nvSpPr>
        <p:spPr>
          <a:xfrm>
            <a:off x="291769" y="710397"/>
            <a:ext cx="7886700" cy="708762"/>
          </a:xfrm>
        </p:spPr>
        <p:txBody>
          <a:bodyPr>
            <a:normAutofit/>
          </a:bodyPr>
          <a:lstStyle/>
          <a:p>
            <a:pPr algn="l"/>
            <a:r>
              <a:rPr lang="en-GB" sz="1800" b="1" dirty="0"/>
              <a:t>Support bij </a:t>
            </a:r>
            <a:r>
              <a:rPr lang="en-GB" sz="1800" b="1" dirty="0" err="1"/>
              <a:t>ontwikkeling</a:t>
            </a:r>
            <a:r>
              <a:rPr lang="en-GB" sz="1800" b="1" dirty="0"/>
              <a:t> van </a:t>
            </a:r>
            <a:r>
              <a:rPr lang="en-GB" sz="1800" b="1" dirty="0" err="1"/>
              <a:t>projecten</a:t>
            </a:r>
            <a:r>
              <a:rPr lang="en-GB" sz="1800" b="1" dirty="0"/>
              <a:t>: op </a:t>
            </a:r>
            <a:r>
              <a:rPr lang="en-GB" sz="1800" b="1" dirty="0" err="1"/>
              <a:t>maat</a:t>
            </a:r>
            <a:r>
              <a:rPr lang="en-GB" sz="1800" b="1" dirty="0"/>
              <a:t> </a:t>
            </a:r>
            <a:r>
              <a:rPr lang="en-GB" sz="1800" b="1" dirty="0" err="1"/>
              <a:t>voor</a:t>
            </a:r>
            <a:r>
              <a:rPr lang="en-GB" sz="1800" b="1" dirty="0"/>
              <a:t> </a:t>
            </a:r>
            <a:r>
              <a:rPr lang="en-GB" sz="1800" b="1" dirty="0" err="1"/>
              <a:t>elke</a:t>
            </a:r>
            <a:r>
              <a:rPr lang="en-GB" sz="1800" b="1" dirty="0"/>
              <a:t> </a:t>
            </a:r>
            <a:r>
              <a:rPr lang="en-GB" sz="1800" b="1" dirty="0" err="1"/>
              <a:t>fase</a:t>
            </a:r>
            <a:endParaRPr lang="en-GB" sz="1800" b="1" dirty="0"/>
          </a:p>
        </p:txBody>
      </p:sp>
      <p:sp>
        <p:nvSpPr>
          <p:cNvPr id="14" name="TextBox 14">
            <a:extLst>
              <a:ext uri="{FF2B5EF4-FFF2-40B4-BE49-F238E27FC236}">
                <a16:creationId xmlns:a16="http://schemas.microsoft.com/office/drawing/2014/main" id="{8EDAFE7A-8D1D-4FE8-A535-757DBD59846D}"/>
              </a:ext>
            </a:extLst>
          </p:cNvPr>
          <p:cNvSpPr txBox="1"/>
          <p:nvPr/>
        </p:nvSpPr>
        <p:spPr>
          <a:xfrm>
            <a:off x="423072" y="4418038"/>
            <a:ext cx="337761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a:ea typeface="+mn-ea"/>
                <a:cs typeface="+mn-cs"/>
              </a:rPr>
              <a:t>Globale</a:t>
            </a:r>
            <a:r>
              <a:rPr kumimoji="0" lang="en-GB" sz="1800" b="0" i="0" u="none" strike="noStrike" kern="1200" cap="none" spc="0" normalizeH="0" baseline="0" noProof="0" dirty="0">
                <a:ln>
                  <a:noFill/>
                </a:ln>
                <a:solidFill>
                  <a:prstClr val="black"/>
                </a:solidFill>
                <a:effectLst/>
                <a:uLnTx/>
                <a:uFillTx/>
                <a:latin typeface="Calibri"/>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a:ea typeface="+mn-ea"/>
                <a:cs typeface="+mn-cs"/>
              </a:rPr>
              <a:t>financieringsbasis</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0" name="Groep 19">
            <a:extLst>
              <a:ext uri="{FF2B5EF4-FFF2-40B4-BE49-F238E27FC236}">
                <a16:creationId xmlns:a16="http://schemas.microsoft.com/office/drawing/2014/main" id="{B3176427-FD76-4ECA-B1FE-F806482E294B}"/>
              </a:ext>
            </a:extLst>
          </p:cNvPr>
          <p:cNvGrpSpPr/>
          <p:nvPr/>
        </p:nvGrpSpPr>
        <p:grpSpPr>
          <a:xfrm>
            <a:off x="423072" y="4754449"/>
            <a:ext cx="8057353" cy="850019"/>
            <a:chOff x="514838" y="4971025"/>
            <a:chExt cx="6784323" cy="850019"/>
          </a:xfrm>
        </p:grpSpPr>
        <p:sp>
          <p:nvSpPr>
            <p:cNvPr id="21" name="Rectangle 4">
              <a:extLst>
                <a:ext uri="{FF2B5EF4-FFF2-40B4-BE49-F238E27FC236}">
                  <a16:creationId xmlns:a16="http://schemas.microsoft.com/office/drawing/2014/main" id="{0E3B631A-5853-45F1-A78B-DC93B28B3826}"/>
                </a:ext>
              </a:extLst>
            </p:cNvPr>
            <p:cNvSpPr/>
            <p:nvPr/>
          </p:nvSpPr>
          <p:spPr>
            <a:xfrm>
              <a:off x="523192" y="4971025"/>
              <a:ext cx="6775969" cy="837987"/>
            </a:xfrm>
            <a:prstGeom prst="rect">
              <a:avLst/>
            </a:prstGeom>
            <a:solidFill>
              <a:schemeClr val="accent1">
                <a:lumMod val="20000"/>
                <a:lumOff val="80000"/>
              </a:schemeClr>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Freeform: Shape 11">
              <a:extLst>
                <a:ext uri="{FF2B5EF4-FFF2-40B4-BE49-F238E27FC236}">
                  <a16:creationId xmlns:a16="http://schemas.microsoft.com/office/drawing/2014/main" id="{9269D04D-8C4C-404A-942A-2EFADC12CD58}"/>
                </a:ext>
              </a:extLst>
            </p:cNvPr>
            <p:cNvSpPr/>
            <p:nvPr/>
          </p:nvSpPr>
          <p:spPr>
            <a:xfrm>
              <a:off x="568987" y="4986413"/>
              <a:ext cx="6049247" cy="834631"/>
            </a:xfrm>
            <a:custGeom>
              <a:avLst/>
              <a:gdLst>
                <a:gd name="connsiteX0" fmla="*/ 0 w 6156251"/>
                <a:gd name="connsiteY0" fmla="*/ 0 h 1754373"/>
                <a:gd name="connsiteX1" fmla="*/ 925032 w 6156251"/>
                <a:gd name="connsiteY1" fmla="*/ 0 h 1754373"/>
                <a:gd name="connsiteX2" fmla="*/ 6156251 w 6156251"/>
                <a:gd name="connsiteY2" fmla="*/ 1754373 h 1754373"/>
                <a:gd name="connsiteX3" fmla="*/ 10632 w 6156251"/>
                <a:gd name="connsiteY3" fmla="*/ 1743740 h 1754373"/>
              </a:gdLst>
              <a:ahLst/>
              <a:cxnLst>
                <a:cxn ang="0">
                  <a:pos x="connsiteX0" y="connsiteY0"/>
                </a:cxn>
                <a:cxn ang="0">
                  <a:pos x="connsiteX1" y="connsiteY1"/>
                </a:cxn>
                <a:cxn ang="0">
                  <a:pos x="connsiteX2" y="connsiteY2"/>
                </a:cxn>
                <a:cxn ang="0">
                  <a:pos x="connsiteX3" y="connsiteY3"/>
                </a:cxn>
              </a:cxnLst>
              <a:rect l="l" t="t" r="r" b="b"/>
              <a:pathLst>
                <a:path w="6156251" h="1754373">
                  <a:moveTo>
                    <a:pt x="0" y="0"/>
                  </a:moveTo>
                  <a:lnTo>
                    <a:pt x="925032" y="0"/>
                  </a:lnTo>
                  <a:lnTo>
                    <a:pt x="6156251" y="1754373"/>
                  </a:lnTo>
                  <a:lnTo>
                    <a:pt x="10632" y="1743740"/>
                  </a:lnTo>
                </a:path>
              </a:pathLst>
            </a:cu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12">
              <a:extLst>
                <a:ext uri="{FF2B5EF4-FFF2-40B4-BE49-F238E27FC236}">
                  <a16:creationId xmlns:a16="http://schemas.microsoft.com/office/drawing/2014/main" id="{7D84FD8C-E896-4C75-B032-BE3CE92C4516}"/>
                </a:ext>
              </a:extLst>
            </p:cNvPr>
            <p:cNvSpPr txBox="1"/>
            <p:nvPr/>
          </p:nvSpPr>
          <p:spPr>
            <a:xfrm>
              <a:off x="514838" y="5445231"/>
              <a:ext cx="2000281" cy="369332"/>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black"/>
                  </a:solidFill>
                  <a:effectLst/>
                  <a:uLnTx/>
                  <a:uFillTx/>
                  <a:latin typeface="Calibri"/>
                  <a:ea typeface="+mn-ea"/>
                  <a:cs typeface="+mn-cs"/>
                </a:rPr>
                <a:t>Overheid</a:t>
              </a: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13">
              <a:extLst>
                <a:ext uri="{FF2B5EF4-FFF2-40B4-BE49-F238E27FC236}">
                  <a16:creationId xmlns:a16="http://schemas.microsoft.com/office/drawing/2014/main" id="{751E458E-CDFC-40F7-AD7A-7D0B5704AA04}"/>
                </a:ext>
              </a:extLst>
            </p:cNvPr>
            <p:cNvSpPr txBox="1"/>
            <p:nvPr/>
          </p:nvSpPr>
          <p:spPr>
            <a:xfrm>
              <a:off x="5209676" y="4974381"/>
              <a:ext cx="2050873" cy="369332"/>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black"/>
                  </a:solidFill>
                  <a:effectLst/>
                  <a:uLnTx/>
                  <a:uFillTx/>
                  <a:latin typeface="Calibri"/>
                  <a:ea typeface="+mn-ea"/>
                  <a:cs typeface="+mn-cs"/>
                </a:rPr>
                <a:t>Privaat</a:t>
              </a: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651591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kstvak 4"/>
          <p:cNvSpPr txBox="1"/>
          <p:nvPr/>
        </p:nvSpPr>
        <p:spPr>
          <a:xfrm>
            <a:off x="193040" y="261556"/>
            <a:ext cx="63837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3CADB2"/>
                </a:solidFill>
                <a:effectLst/>
                <a:uLnTx/>
                <a:uFillTx/>
                <a:latin typeface="Impact"/>
                <a:ea typeface="+mn-ea"/>
                <a:cs typeface="Impact"/>
              </a:rPr>
              <a:t>Inschatting investering komende 4 jaar</a:t>
            </a:r>
          </a:p>
        </p:txBody>
      </p:sp>
      <p:sp>
        <p:nvSpPr>
          <p:cNvPr id="11" name="Tekstvak 10"/>
          <p:cNvSpPr txBox="1"/>
          <p:nvPr/>
        </p:nvSpPr>
        <p:spPr>
          <a:xfrm>
            <a:off x="121920" y="1149300"/>
            <a:ext cx="887984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AutoShape 13" descr="data:image/png;base64,iVBORw0KGgoAAAANSUhEUgAAABQAAAAUCAYAAACNiR0NAAAAAXNSR0IB2cksfwAAAAlwSFlzAAAOxAAADsQBlSsOGwAAAHFJREFUOI3t1KENwDAMBMAHkTxEYHg36CCdJl4jm2SBbFBa2CGeFdVqqBNU5ZFlcHr0AZMT3kNEdAQiqQaKiB7MOSK5sBMNVQpIqjWMSNiwuxtWFFjDmVngAhf4M/BEcyM3rh4kqVWKTZAn3cB+H6N5ANDLIA/wVpxUAAAAAElFTkSuQmCC"/>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AutoShape 14" descr="data:image/png;base64,iVBORw0KGgoAAAANSUhEUgAAABQAAAAUCAYAAACNiR0NAAAAAXNSR0IB2cksfwAAAAlwSFlzAAAOxAAADsQBlSsOGwAAAGZJREFUOI3t1LENgDAMBMAvLP0oWYS98ABmp6zBKN/RQBQoKGIqlG9sWdbJlQ0fx66GpGcgSd5Akr5JaxnEKoAgIcnbhQXAkrgwzmqvWwOZ4AQn+DOwJpD9CUryINsLGsntwfaDbA4UQBrHRWb9Bw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AutoShape 15" descr="data:image/png;base64,iVBORw0KGgoAAAANSUhEUgAAABQAAAAUCAYAAACNiR0NAAAAAXNSR0IB2cksfwAAAAlwSFlzAAAOxAAADsQBlSsOGwAAAHJJREFUOI1jYaAyYIEx2NnZGygx6OfPnw1wA9nZ2Rt6G2Pr1VVkyDLswNHLDD3TtjD8/PmzAe5CdRUZBhcHA7Jd2DNtCwPchdQEowaOGjhq4DAz8MDRy2QbcvPOE1QDf/782dAzbQu8CCIHoBSwyAKUAgAHNSSfyRwghQ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2" name="Tabel 1">
            <a:extLst>
              <a:ext uri="{FF2B5EF4-FFF2-40B4-BE49-F238E27FC236}">
                <a16:creationId xmlns:a16="http://schemas.microsoft.com/office/drawing/2014/main" id="{52D0F4F3-CBA4-4C4E-904F-A899D87250B2}"/>
              </a:ext>
            </a:extLst>
          </p:cNvPr>
          <p:cNvGraphicFramePr>
            <a:graphicFrameLocks noGrp="1"/>
          </p:cNvGraphicFramePr>
          <p:nvPr>
            <p:extLst>
              <p:ext uri="{D42A27DB-BD31-4B8C-83A1-F6EECF244321}">
                <p14:modId xmlns:p14="http://schemas.microsoft.com/office/powerpoint/2010/main" val="310393824"/>
              </p:ext>
            </p:extLst>
          </p:nvPr>
        </p:nvGraphicFramePr>
        <p:xfrm>
          <a:off x="300740" y="1056790"/>
          <a:ext cx="6731190" cy="2595880"/>
        </p:xfrm>
        <a:graphic>
          <a:graphicData uri="http://schemas.openxmlformats.org/drawingml/2006/table">
            <a:tbl>
              <a:tblPr firstRow="1" bandRow="1">
                <a:tableStyleId>{5C22544A-7EE6-4342-B048-85BDC9FD1C3A}</a:tableStyleId>
              </a:tblPr>
              <a:tblGrid>
                <a:gridCol w="3303337">
                  <a:extLst>
                    <a:ext uri="{9D8B030D-6E8A-4147-A177-3AD203B41FA5}">
                      <a16:colId xmlns:a16="http://schemas.microsoft.com/office/drawing/2014/main" val="2466372940"/>
                    </a:ext>
                  </a:extLst>
                </a:gridCol>
                <a:gridCol w="673834">
                  <a:extLst>
                    <a:ext uri="{9D8B030D-6E8A-4147-A177-3AD203B41FA5}">
                      <a16:colId xmlns:a16="http://schemas.microsoft.com/office/drawing/2014/main" val="1953313381"/>
                    </a:ext>
                  </a:extLst>
                </a:gridCol>
                <a:gridCol w="685452">
                  <a:extLst>
                    <a:ext uri="{9D8B030D-6E8A-4147-A177-3AD203B41FA5}">
                      <a16:colId xmlns:a16="http://schemas.microsoft.com/office/drawing/2014/main" val="1426274672"/>
                    </a:ext>
                  </a:extLst>
                </a:gridCol>
                <a:gridCol w="638981">
                  <a:extLst>
                    <a:ext uri="{9D8B030D-6E8A-4147-A177-3AD203B41FA5}">
                      <a16:colId xmlns:a16="http://schemas.microsoft.com/office/drawing/2014/main" val="2275523957"/>
                    </a:ext>
                  </a:extLst>
                </a:gridCol>
                <a:gridCol w="560705">
                  <a:extLst>
                    <a:ext uri="{9D8B030D-6E8A-4147-A177-3AD203B41FA5}">
                      <a16:colId xmlns:a16="http://schemas.microsoft.com/office/drawing/2014/main" val="3515657362"/>
                    </a:ext>
                  </a:extLst>
                </a:gridCol>
                <a:gridCol w="868881">
                  <a:extLst>
                    <a:ext uri="{9D8B030D-6E8A-4147-A177-3AD203B41FA5}">
                      <a16:colId xmlns:a16="http://schemas.microsoft.com/office/drawing/2014/main" val="2676397707"/>
                    </a:ext>
                  </a:extLst>
                </a:gridCol>
              </a:tblGrid>
              <a:tr h="370840">
                <a:tc>
                  <a:txBody>
                    <a:bodyPr/>
                    <a:lstStyle/>
                    <a:p>
                      <a:r>
                        <a:rPr lang="nl-NL" dirty="0"/>
                        <a:t>Inzet en financiën </a:t>
                      </a:r>
                      <a:r>
                        <a:rPr lang="nl-NL" b="0" dirty="0"/>
                        <a:t>(x 1.000 euro)</a:t>
                      </a:r>
                    </a:p>
                  </a:txBody>
                  <a:tcPr/>
                </a:tc>
                <a:tc>
                  <a:txBody>
                    <a:bodyPr/>
                    <a:lstStyle/>
                    <a:p>
                      <a:r>
                        <a:rPr lang="nl-NL" dirty="0" err="1"/>
                        <a:t>Jr</a:t>
                      </a:r>
                      <a:r>
                        <a:rPr lang="nl-NL" dirty="0"/>
                        <a:t> 1</a:t>
                      </a:r>
                    </a:p>
                  </a:txBody>
                  <a:tcPr/>
                </a:tc>
                <a:tc>
                  <a:txBody>
                    <a:bodyPr/>
                    <a:lstStyle/>
                    <a:p>
                      <a:r>
                        <a:rPr lang="nl-NL" dirty="0" err="1"/>
                        <a:t>Jr</a:t>
                      </a:r>
                      <a:r>
                        <a:rPr lang="nl-NL" dirty="0"/>
                        <a:t> 2</a:t>
                      </a:r>
                    </a:p>
                  </a:txBody>
                  <a:tcPr/>
                </a:tc>
                <a:tc>
                  <a:txBody>
                    <a:bodyPr/>
                    <a:lstStyle/>
                    <a:p>
                      <a:r>
                        <a:rPr lang="nl-NL" dirty="0" err="1"/>
                        <a:t>Jr</a:t>
                      </a:r>
                      <a:r>
                        <a:rPr lang="nl-NL" dirty="0"/>
                        <a:t> 3</a:t>
                      </a:r>
                    </a:p>
                  </a:txBody>
                  <a:tcPr/>
                </a:tc>
                <a:tc>
                  <a:txBody>
                    <a:bodyPr/>
                    <a:lstStyle/>
                    <a:p>
                      <a:r>
                        <a:rPr lang="nl-NL" dirty="0" err="1"/>
                        <a:t>Jr</a:t>
                      </a:r>
                      <a:r>
                        <a:rPr lang="nl-NL" dirty="0"/>
                        <a:t> 4</a:t>
                      </a:r>
                    </a:p>
                  </a:txBody>
                  <a:tcPr/>
                </a:tc>
                <a:tc>
                  <a:txBody>
                    <a:bodyPr/>
                    <a:lstStyle/>
                    <a:p>
                      <a:r>
                        <a:rPr lang="nl-NL" dirty="0"/>
                        <a:t>Totaal</a:t>
                      </a:r>
                    </a:p>
                  </a:txBody>
                  <a:tcPr/>
                </a:tc>
                <a:extLst>
                  <a:ext uri="{0D108BD9-81ED-4DB2-BD59-A6C34878D82A}">
                    <a16:rowId xmlns:a16="http://schemas.microsoft.com/office/drawing/2014/main" val="274274511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0" dirty="0">
                          <a:solidFill>
                            <a:prstClr val="black"/>
                          </a:solidFill>
                          <a:latin typeface="+mn-lt"/>
                        </a:rPr>
                        <a:t>1. </a:t>
                      </a:r>
                      <a:r>
                        <a:rPr lang="en-GB" b="0" dirty="0" err="1">
                          <a:solidFill>
                            <a:prstClr val="black"/>
                          </a:solidFill>
                          <a:latin typeface="+mn-lt"/>
                        </a:rPr>
                        <a:t>Bewustwording</a:t>
                      </a:r>
                      <a:r>
                        <a:rPr lang="en-GB" b="0" dirty="0">
                          <a:solidFill>
                            <a:prstClr val="black"/>
                          </a:solidFill>
                          <a:latin typeface="+mn-lt"/>
                        </a:rPr>
                        <a:t> &amp; </a:t>
                      </a:r>
                      <a:r>
                        <a:rPr lang="en-GB" b="0" dirty="0" err="1">
                          <a:solidFill>
                            <a:prstClr val="black"/>
                          </a:solidFill>
                          <a:latin typeface="+mn-lt"/>
                        </a:rPr>
                        <a:t>netwerk</a:t>
                      </a:r>
                      <a:endParaRPr lang="en-GB" b="0" dirty="0">
                        <a:solidFill>
                          <a:prstClr val="black"/>
                        </a:solidFill>
                        <a:latin typeface="+mn-lt"/>
                      </a:endParaRPr>
                    </a:p>
                  </a:txBody>
                  <a:tcPr/>
                </a:tc>
                <a:tc>
                  <a:txBody>
                    <a:bodyPr/>
                    <a:lstStyle/>
                    <a:p>
                      <a:r>
                        <a:rPr lang="nl-NL" dirty="0"/>
                        <a:t>150</a:t>
                      </a:r>
                    </a:p>
                  </a:txBody>
                  <a:tcPr>
                    <a:solidFill>
                      <a:srgbClr val="6EB82A"/>
                    </a:solidFill>
                  </a:tcPr>
                </a:tc>
                <a:tc>
                  <a:txBody>
                    <a:bodyPr/>
                    <a:lstStyle/>
                    <a:p>
                      <a:r>
                        <a:rPr lang="nl-NL" dirty="0"/>
                        <a:t>150</a:t>
                      </a:r>
                    </a:p>
                  </a:txBody>
                  <a:tcPr>
                    <a:solidFill>
                      <a:srgbClr val="6EB82A"/>
                    </a:solidFill>
                  </a:tcPr>
                </a:tc>
                <a:tc>
                  <a:txBody>
                    <a:bodyPr/>
                    <a:lstStyle/>
                    <a:p>
                      <a:r>
                        <a:rPr lang="nl-NL" dirty="0"/>
                        <a:t>150</a:t>
                      </a:r>
                    </a:p>
                  </a:txBody>
                  <a:tcPr>
                    <a:solidFill>
                      <a:srgbClr val="6EB82A"/>
                    </a:solidFill>
                  </a:tcPr>
                </a:tc>
                <a:tc>
                  <a:txBody>
                    <a:bodyPr/>
                    <a:lstStyle/>
                    <a:p>
                      <a:r>
                        <a:rPr lang="nl-NL" dirty="0"/>
                        <a:t>150</a:t>
                      </a:r>
                    </a:p>
                  </a:txBody>
                  <a:tcPr>
                    <a:solidFill>
                      <a:srgbClr val="6EB82A"/>
                    </a:solidFill>
                  </a:tcPr>
                </a:tc>
                <a:tc>
                  <a:txBody>
                    <a:bodyPr/>
                    <a:lstStyle/>
                    <a:p>
                      <a:endParaRPr lang="nl-NL" dirty="0"/>
                    </a:p>
                  </a:txBody>
                  <a:tcPr>
                    <a:solidFill>
                      <a:srgbClr val="6EB82A"/>
                    </a:solidFill>
                  </a:tcPr>
                </a:tc>
                <a:extLst>
                  <a:ext uri="{0D108BD9-81ED-4DB2-BD59-A6C34878D82A}">
                    <a16:rowId xmlns:a16="http://schemas.microsoft.com/office/drawing/2014/main" val="4128348561"/>
                  </a:ext>
                </a:extLst>
              </a:tr>
              <a:tr h="37084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err="1">
                          <a:solidFill>
                            <a:prstClr val="black"/>
                          </a:solidFill>
                          <a:latin typeface="+mn-lt"/>
                        </a:rPr>
                        <a:t>Omslagkaart</a:t>
                      </a:r>
                      <a:r>
                        <a:rPr lang="en-GB" b="0" dirty="0">
                          <a:solidFill>
                            <a:prstClr val="black"/>
                          </a:solidFill>
                          <a:latin typeface="+mn-lt"/>
                        </a:rPr>
                        <a:t> </a:t>
                      </a:r>
                      <a:r>
                        <a:rPr lang="en-GB" b="0" dirty="0" err="1">
                          <a:solidFill>
                            <a:prstClr val="black"/>
                          </a:solidFill>
                          <a:latin typeface="+mn-lt"/>
                        </a:rPr>
                        <a:t>en</a:t>
                      </a:r>
                      <a:r>
                        <a:rPr lang="en-GB" b="0" dirty="0">
                          <a:solidFill>
                            <a:prstClr val="black"/>
                          </a:solidFill>
                          <a:latin typeface="+mn-lt"/>
                        </a:rPr>
                        <a:t> meta-analyse</a:t>
                      </a:r>
                    </a:p>
                  </a:txBody>
                  <a:tcPr/>
                </a:tc>
                <a:tc>
                  <a:txBody>
                    <a:bodyPr/>
                    <a:lstStyle/>
                    <a:p>
                      <a:r>
                        <a:rPr lang="nl-NL" dirty="0"/>
                        <a:t>200</a:t>
                      </a:r>
                    </a:p>
                  </a:txBody>
                  <a:tcPr>
                    <a:solidFill>
                      <a:srgbClr val="6EB82A"/>
                    </a:solidFill>
                  </a:tcPr>
                </a:tc>
                <a:tc>
                  <a:txBody>
                    <a:bodyPr/>
                    <a:lstStyle/>
                    <a:p>
                      <a:endParaRPr lang="nl-NL" dirty="0"/>
                    </a:p>
                  </a:txBody>
                  <a:tcPr>
                    <a:solidFill>
                      <a:srgbClr val="6EB82A"/>
                    </a:solidFill>
                  </a:tcPr>
                </a:tc>
                <a:tc>
                  <a:txBody>
                    <a:bodyPr/>
                    <a:lstStyle/>
                    <a:p>
                      <a:endParaRPr lang="nl-NL" dirty="0"/>
                    </a:p>
                  </a:txBody>
                  <a:tcPr>
                    <a:solidFill>
                      <a:srgbClr val="6EB82A"/>
                    </a:solidFill>
                  </a:tcPr>
                </a:tc>
                <a:tc>
                  <a:txBody>
                    <a:bodyPr/>
                    <a:lstStyle/>
                    <a:p>
                      <a:endParaRPr lang="nl-NL" dirty="0"/>
                    </a:p>
                  </a:txBody>
                  <a:tcPr>
                    <a:solidFill>
                      <a:srgbClr val="6EB82A"/>
                    </a:solidFill>
                  </a:tcPr>
                </a:tc>
                <a:tc>
                  <a:txBody>
                    <a:bodyPr/>
                    <a:lstStyle/>
                    <a:p>
                      <a:endParaRPr lang="nl-NL" dirty="0"/>
                    </a:p>
                  </a:txBody>
                  <a:tcPr>
                    <a:solidFill>
                      <a:srgbClr val="6EB82A"/>
                    </a:solidFill>
                  </a:tcPr>
                </a:tc>
                <a:extLst>
                  <a:ext uri="{0D108BD9-81ED-4DB2-BD59-A6C34878D82A}">
                    <a16:rowId xmlns:a16="http://schemas.microsoft.com/office/drawing/2014/main" val="12388465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0" dirty="0">
                          <a:solidFill>
                            <a:prstClr val="black"/>
                          </a:solidFill>
                          <a:latin typeface="+mn-lt"/>
                        </a:rPr>
                        <a:t>2. </a:t>
                      </a:r>
                      <a:r>
                        <a:rPr lang="en-GB" b="0" dirty="0" err="1">
                          <a:solidFill>
                            <a:prstClr val="black"/>
                          </a:solidFill>
                          <a:latin typeface="+mn-lt"/>
                        </a:rPr>
                        <a:t>Innovatie</a:t>
                      </a:r>
                      <a:r>
                        <a:rPr lang="en-GB" b="0" dirty="0">
                          <a:solidFill>
                            <a:prstClr val="black"/>
                          </a:solidFill>
                          <a:latin typeface="+mn-lt"/>
                        </a:rPr>
                        <a:t> support</a:t>
                      </a:r>
                    </a:p>
                  </a:txBody>
                  <a:tcPr/>
                </a:tc>
                <a:tc>
                  <a:txBody>
                    <a:bodyPr/>
                    <a:lstStyle/>
                    <a:p>
                      <a:r>
                        <a:rPr lang="nl-NL" dirty="0"/>
                        <a:t>100</a:t>
                      </a:r>
                    </a:p>
                  </a:txBody>
                  <a:tcPr>
                    <a:solidFill>
                      <a:srgbClr val="6EB82A"/>
                    </a:solidFill>
                  </a:tcPr>
                </a:tc>
                <a:tc>
                  <a:txBody>
                    <a:bodyPr/>
                    <a:lstStyle/>
                    <a:p>
                      <a:r>
                        <a:rPr lang="nl-NL" dirty="0"/>
                        <a:t>150</a:t>
                      </a:r>
                    </a:p>
                  </a:txBody>
                  <a:tcPr>
                    <a:solidFill>
                      <a:srgbClr val="6EB82A"/>
                    </a:solidFill>
                  </a:tcPr>
                </a:tc>
                <a:tc>
                  <a:txBody>
                    <a:bodyPr/>
                    <a:lstStyle/>
                    <a:p>
                      <a:r>
                        <a:rPr lang="nl-NL" dirty="0"/>
                        <a:t>100</a:t>
                      </a:r>
                    </a:p>
                  </a:txBody>
                  <a:tcPr>
                    <a:solidFill>
                      <a:srgbClr val="6EB82A"/>
                    </a:solidFill>
                  </a:tcPr>
                </a:tc>
                <a:tc>
                  <a:txBody>
                    <a:bodyPr/>
                    <a:lstStyle/>
                    <a:p>
                      <a:r>
                        <a:rPr lang="nl-NL" dirty="0"/>
                        <a:t>50</a:t>
                      </a:r>
                    </a:p>
                  </a:txBody>
                  <a:tcPr>
                    <a:solidFill>
                      <a:srgbClr val="6EB82A"/>
                    </a:solidFill>
                  </a:tcPr>
                </a:tc>
                <a:tc>
                  <a:txBody>
                    <a:bodyPr/>
                    <a:lstStyle/>
                    <a:p>
                      <a:endParaRPr lang="nl-NL" dirty="0"/>
                    </a:p>
                  </a:txBody>
                  <a:tcPr>
                    <a:solidFill>
                      <a:srgbClr val="6EB82A"/>
                    </a:solidFill>
                  </a:tcPr>
                </a:tc>
                <a:extLst>
                  <a:ext uri="{0D108BD9-81ED-4DB2-BD59-A6C34878D82A}">
                    <a16:rowId xmlns:a16="http://schemas.microsoft.com/office/drawing/2014/main" val="304870564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3. Projecten </a:t>
                      </a:r>
                      <a:r>
                        <a:rPr kumimoji="0" lang="en-GB" sz="1800" b="0" i="0" u="none" strike="noStrike" kern="1200" cap="none" spc="0" normalizeH="0" baseline="0" noProof="0" dirty="0" err="1">
                          <a:ln>
                            <a:noFill/>
                          </a:ln>
                          <a:solidFill>
                            <a:prstClr val="black"/>
                          </a:solidFill>
                          <a:effectLst/>
                          <a:uLnTx/>
                          <a:uFillTx/>
                          <a:latin typeface="+mn-lt"/>
                          <a:ea typeface="+mn-ea"/>
                          <a:cs typeface="+mn-cs"/>
                        </a:rPr>
                        <a:t>en</a:t>
                      </a:r>
                      <a:r>
                        <a:rPr kumimoji="0" lang="en-GB" sz="1800" b="0" i="0" u="none" strike="noStrike" kern="1200" cap="none" spc="0" normalizeH="0" baseline="0" noProof="0" dirty="0">
                          <a:ln>
                            <a:noFill/>
                          </a:ln>
                          <a:solidFill>
                            <a:prstClr val="black"/>
                          </a:solidFill>
                          <a:effectLst/>
                          <a:uLnTx/>
                          <a:uFillTx/>
                          <a:latin typeface="+mn-lt"/>
                          <a:ea typeface="+mn-ea"/>
                          <a:cs typeface="+mn-cs"/>
                        </a:rPr>
                        <a:t> </a:t>
                      </a:r>
                      <a:r>
                        <a:rPr kumimoji="0" lang="en-GB" sz="1800" b="0" i="0" u="none" strike="noStrike" kern="1200" cap="none" spc="0" normalizeH="0" baseline="0" noProof="0" dirty="0" err="1">
                          <a:ln>
                            <a:noFill/>
                          </a:ln>
                          <a:solidFill>
                            <a:prstClr val="black"/>
                          </a:solidFill>
                          <a:effectLst/>
                          <a:uLnTx/>
                          <a:uFillTx/>
                          <a:latin typeface="+mn-lt"/>
                          <a:ea typeface="+mn-ea"/>
                          <a:cs typeface="+mn-cs"/>
                        </a:rPr>
                        <a:t>kennis</a:t>
                      </a:r>
                      <a:r>
                        <a:rPr kumimoji="0" lang="en-GB" sz="1800" b="0" i="0" u="none" strike="noStrike" kern="1200" cap="none" spc="0" normalizeH="0" baseline="0" noProof="0" dirty="0">
                          <a:ln>
                            <a:noFill/>
                          </a:ln>
                          <a:solidFill>
                            <a:prstClr val="black"/>
                          </a:solidFill>
                          <a:effectLst/>
                          <a:uLnTx/>
                          <a:uFillTx/>
                          <a:latin typeface="+mn-lt"/>
                          <a:ea typeface="+mn-ea"/>
                          <a:cs typeface="+mn-cs"/>
                        </a:rPr>
                        <a:t>*</a:t>
                      </a:r>
                    </a:p>
                  </a:txBody>
                  <a:tcPr/>
                </a:tc>
                <a:tc>
                  <a:txBody>
                    <a:bodyPr/>
                    <a:lstStyle/>
                    <a:p>
                      <a:r>
                        <a:rPr lang="nl-NL" dirty="0"/>
                        <a:t>25</a:t>
                      </a:r>
                    </a:p>
                  </a:txBody>
                  <a:tcPr>
                    <a:solidFill>
                      <a:srgbClr val="6EB82A"/>
                    </a:solidFill>
                  </a:tcPr>
                </a:tc>
                <a:tc>
                  <a:txBody>
                    <a:bodyPr/>
                    <a:lstStyle/>
                    <a:p>
                      <a:r>
                        <a:rPr lang="nl-NL" dirty="0"/>
                        <a:t>25</a:t>
                      </a:r>
                    </a:p>
                  </a:txBody>
                  <a:tcPr>
                    <a:solidFill>
                      <a:srgbClr val="6EB82A"/>
                    </a:solidFill>
                  </a:tcPr>
                </a:tc>
                <a:tc>
                  <a:txBody>
                    <a:bodyPr/>
                    <a:lstStyle/>
                    <a:p>
                      <a:endParaRPr lang="nl-NL" dirty="0"/>
                    </a:p>
                  </a:txBody>
                  <a:tcPr>
                    <a:solidFill>
                      <a:srgbClr val="6EB82A"/>
                    </a:solidFill>
                  </a:tcPr>
                </a:tc>
                <a:tc>
                  <a:txBody>
                    <a:bodyPr/>
                    <a:lstStyle/>
                    <a:p>
                      <a:endParaRPr lang="nl-NL" dirty="0"/>
                    </a:p>
                  </a:txBody>
                  <a:tcPr>
                    <a:solidFill>
                      <a:srgbClr val="6EB82A"/>
                    </a:solidFill>
                  </a:tcPr>
                </a:tc>
                <a:tc>
                  <a:txBody>
                    <a:bodyPr/>
                    <a:lstStyle/>
                    <a:p>
                      <a:endParaRPr lang="nl-NL" dirty="0"/>
                    </a:p>
                  </a:txBody>
                  <a:tcPr>
                    <a:solidFill>
                      <a:srgbClr val="6EB82A"/>
                    </a:solidFill>
                  </a:tcPr>
                </a:tc>
                <a:extLst>
                  <a:ext uri="{0D108BD9-81ED-4DB2-BD59-A6C34878D82A}">
                    <a16:rowId xmlns:a16="http://schemas.microsoft.com/office/drawing/2014/main" val="3020595318"/>
                  </a:ext>
                </a:extLst>
              </a:tr>
              <a:tr h="370840">
                <a:tc>
                  <a:txBody>
                    <a:bodyPr/>
                    <a:lstStyle/>
                    <a:p>
                      <a:r>
                        <a:rPr lang="nl-NL" b="0" dirty="0"/>
                        <a:t>4. </a:t>
                      </a:r>
                      <a:r>
                        <a:rPr lang="nl-NL" b="0" dirty="0" err="1"/>
                        <a:t>Facilitatie</a:t>
                      </a:r>
                      <a:r>
                        <a:rPr lang="nl-NL" b="0" dirty="0"/>
                        <a:t> &amp; coördinatie*</a:t>
                      </a:r>
                    </a:p>
                  </a:txBody>
                  <a:tcPr/>
                </a:tc>
                <a:tc>
                  <a:txBody>
                    <a:bodyPr/>
                    <a:lstStyle/>
                    <a:p>
                      <a:r>
                        <a:rPr lang="nl-NL" dirty="0"/>
                        <a:t>25</a:t>
                      </a:r>
                    </a:p>
                  </a:txBody>
                  <a:tcPr>
                    <a:solidFill>
                      <a:srgbClr val="6EB82A"/>
                    </a:solidFill>
                  </a:tcPr>
                </a:tc>
                <a:tc>
                  <a:txBody>
                    <a:bodyPr/>
                    <a:lstStyle/>
                    <a:p>
                      <a:r>
                        <a:rPr lang="nl-NL" dirty="0"/>
                        <a:t>25</a:t>
                      </a:r>
                    </a:p>
                  </a:txBody>
                  <a:tcPr>
                    <a:solidFill>
                      <a:srgbClr val="6EB82A"/>
                    </a:solidFill>
                  </a:tcPr>
                </a:tc>
                <a:tc>
                  <a:txBody>
                    <a:bodyPr/>
                    <a:lstStyle/>
                    <a:p>
                      <a:endParaRPr lang="nl-NL" dirty="0"/>
                    </a:p>
                  </a:txBody>
                  <a:tcPr>
                    <a:solidFill>
                      <a:srgbClr val="6EB82A"/>
                    </a:solidFill>
                  </a:tcPr>
                </a:tc>
                <a:tc>
                  <a:txBody>
                    <a:bodyPr/>
                    <a:lstStyle/>
                    <a:p>
                      <a:endParaRPr lang="nl-NL" dirty="0"/>
                    </a:p>
                  </a:txBody>
                  <a:tcPr>
                    <a:solidFill>
                      <a:srgbClr val="6EB82A"/>
                    </a:solidFill>
                  </a:tcPr>
                </a:tc>
                <a:tc>
                  <a:txBody>
                    <a:bodyPr/>
                    <a:lstStyle/>
                    <a:p>
                      <a:endParaRPr lang="nl-NL" dirty="0"/>
                    </a:p>
                  </a:txBody>
                  <a:tcPr>
                    <a:solidFill>
                      <a:srgbClr val="6EB82A"/>
                    </a:solidFill>
                  </a:tcPr>
                </a:tc>
                <a:extLst>
                  <a:ext uri="{0D108BD9-81ED-4DB2-BD59-A6C34878D82A}">
                    <a16:rowId xmlns:a16="http://schemas.microsoft.com/office/drawing/2014/main" val="3291330171"/>
                  </a:ext>
                </a:extLst>
              </a:tr>
              <a:tr h="370840">
                <a:tc>
                  <a:txBody>
                    <a:bodyPr/>
                    <a:lstStyle/>
                    <a:p>
                      <a:pPr algn="r"/>
                      <a:r>
                        <a:rPr lang="nl-NL" b="0" dirty="0"/>
                        <a:t>Totaal</a:t>
                      </a:r>
                    </a:p>
                  </a:txBody>
                  <a:tcPr/>
                </a:tc>
                <a:tc>
                  <a:txBody>
                    <a:bodyPr/>
                    <a:lstStyle/>
                    <a:p>
                      <a:r>
                        <a:rPr lang="nl-NL" dirty="0"/>
                        <a:t>500</a:t>
                      </a:r>
                    </a:p>
                  </a:txBody>
                  <a:tcPr>
                    <a:solidFill>
                      <a:srgbClr val="6EB82A"/>
                    </a:solidFill>
                  </a:tcPr>
                </a:tc>
                <a:tc>
                  <a:txBody>
                    <a:bodyPr/>
                    <a:lstStyle/>
                    <a:p>
                      <a:r>
                        <a:rPr lang="nl-NL" dirty="0"/>
                        <a:t>350</a:t>
                      </a:r>
                    </a:p>
                  </a:txBody>
                  <a:tcPr>
                    <a:solidFill>
                      <a:srgbClr val="6EB82A"/>
                    </a:solidFill>
                  </a:tcPr>
                </a:tc>
                <a:tc>
                  <a:txBody>
                    <a:bodyPr/>
                    <a:lstStyle/>
                    <a:p>
                      <a:r>
                        <a:rPr lang="nl-NL" dirty="0"/>
                        <a:t>250</a:t>
                      </a:r>
                    </a:p>
                  </a:txBody>
                  <a:tcPr>
                    <a:solidFill>
                      <a:srgbClr val="6EB82A"/>
                    </a:solidFill>
                  </a:tcPr>
                </a:tc>
                <a:tc>
                  <a:txBody>
                    <a:bodyPr/>
                    <a:lstStyle/>
                    <a:p>
                      <a:r>
                        <a:rPr lang="nl-NL" dirty="0"/>
                        <a:t>200</a:t>
                      </a:r>
                    </a:p>
                  </a:txBody>
                  <a:tcPr>
                    <a:solidFill>
                      <a:srgbClr val="6EB82A"/>
                    </a:solidFill>
                  </a:tcPr>
                </a:tc>
                <a:tc>
                  <a:txBody>
                    <a:bodyPr/>
                    <a:lstStyle/>
                    <a:p>
                      <a:endParaRPr lang="nl-NL" dirty="0"/>
                    </a:p>
                  </a:txBody>
                  <a:tcPr>
                    <a:solidFill>
                      <a:srgbClr val="6EB82A"/>
                    </a:solidFill>
                  </a:tcPr>
                </a:tc>
                <a:extLst>
                  <a:ext uri="{0D108BD9-81ED-4DB2-BD59-A6C34878D82A}">
                    <a16:rowId xmlns:a16="http://schemas.microsoft.com/office/drawing/2014/main" val="1874799642"/>
                  </a:ext>
                </a:extLst>
              </a:tr>
            </a:tbl>
          </a:graphicData>
        </a:graphic>
      </p:graphicFrame>
      <p:sp>
        <p:nvSpPr>
          <p:cNvPr id="9" name="Tekstvak 10">
            <a:extLst>
              <a:ext uri="{FF2B5EF4-FFF2-40B4-BE49-F238E27FC236}">
                <a16:creationId xmlns:a16="http://schemas.microsoft.com/office/drawing/2014/main" id="{BBDBE778-9880-43E4-89B7-C52E2B38473A}"/>
              </a:ext>
            </a:extLst>
          </p:cNvPr>
          <p:cNvSpPr txBox="1"/>
          <p:nvPr/>
        </p:nvSpPr>
        <p:spPr>
          <a:xfrm>
            <a:off x="264160" y="3787422"/>
            <a:ext cx="8737600"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Personele</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invulling</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mbt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onderdeel</a:t>
            </a:r>
            <a:r>
              <a:rPr kumimoji="0" lang="en-GB" sz="1600" b="0" i="0" u="none" strike="noStrike" kern="1200" cap="none" spc="0" normalizeH="0" baseline="0" noProof="0" dirty="0">
                <a:ln>
                  <a:noFill/>
                </a:ln>
                <a:solidFill>
                  <a:prstClr val="black"/>
                </a:solidFill>
                <a:effectLst/>
                <a:uLnTx/>
                <a:uFillTx/>
                <a:latin typeface="Calibri"/>
                <a:ea typeface="+mn-ea"/>
                <a:cs typeface="+mn-cs"/>
              </a:rPr>
              <a:t> 1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zal</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ook</a:t>
            </a:r>
            <a:r>
              <a:rPr kumimoji="0" lang="en-GB" sz="1600" b="0" i="0" u="none" strike="noStrike" kern="1200" cap="none" spc="0" normalizeH="0" baseline="0" noProof="0" dirty="0">
                <a:ln>
                  <a:noFill/>
                </a:ln>
                <a:solidFill>
                  <a:prstClr val="black"/>
                </a:solidFill>
                <a:effectLst/>
                <a:uLnTx/>
                <a:uFillTx/>
                <a:latin typeface="Calibri"/>
                <a:ea typeface="+mn-ea"/>
                <a:cs typeface="+mn-cs"/>
              </a:rPr>
              <a:t> taken van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onderdelen</a:t>
            </a:r>
            <a:r>
              <a:rPr kumimoji="0" lang="en-GB" sz="1600" b="0" i="0" u="none" strike="noStrike" kern="1200" cap="none" spc="0" normalizeH="0" baseline="0" noProof="0" dirty="0">
                <a:ln>
                  <a:noFill/>
                </a:ln>
                <a:solidFill>
                  <a:prstClr val="black"/>
                </a:solidFill>
                <a:effectLst/>
                <a:uLnTx/>
                <a:uFillTx/>
                <a:latin typeface="Calibri"/>
                <a:ea typeface="+mn-ea"/>
                <a:cs typeface="+mn-cs"/>
              </a:rPr>
              <a:t> 3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en</a:t>
            </a:r>
            <a:r>
              <a:rPr kumimoji="0" lang="en-GB" sz="1600" b="0" i="0" u="none" strike="noStrike" kern="1200" cap="none" spc="0" normalizeH="0" baseline="0" noProof="0" dirty="0">
                <a:ln>
                  <a:noFill/>
                </a:ln>
                <a:solidFill>
                  <a:prstClr val="black"/>
                </a:solidFill>
                <a:effectLst/>
                <a:uLnTx/>
                <a:uFillTx/>
                <a:latin typeface="Calibri"/>
                <a:ea typeface="+mn-ea"/>
                <a:cs typeface="+mn-cs"/>
              </a:rPr>
              <a:t> 4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uitvoeren</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	De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eerste</a:t>
            </a:r>
            <a:r>
              <a:rPr kumimoji="0" lang="en-GB" sz="1600" b="0" i="0" u="none" strike="noStrike" kern="1200" cap="none" spc="0" normalizeH="0" baseline="0" noProof="0" dirty="0">
                <a:ln>
                  <a:noFill/>
                </a:ln>
                <a:solidFill>
                  <a:prstClr val="black"/>
                </a:solidFill>
                <a:effectLst/>
                <a:uLnTx/>
                <a:uFillTx/>
                <a:latin typeface="Calibri"/>
                <a:ea typeface="+mn-ea"/>
                <a:cs typeface="+mn-cs"/>
              </a:rPr>
              <a:t> twee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jaar</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zal</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daarvoor</a:t>
            </a:r>
            <a:r>
              <a:rPr kumimoji="0" lang="en-GB" sz="1600" b="0" i="0" u="none" strike="noStrike" kern="1200" cap="none" spc="0" normalizeH="0" baseline="0" noProof="0" dirty="0">
                <a:ln>
                  <a:noFill/>
                </a:ln>
                <a:solidFill>
                  <a:prstClr val="black"/>
                </a:solidFill>
                <a:effectLst/>
                <a:uLnTx/>
                <a:uFillTx/>
                <a:latin typeface="Calibri"/>
                <a:ea typeface="+mn-ea"/>
                <a:cs typeface="+mn-cs"/>
              </a:rPr>
              <a:t> extra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ondersteuning</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nodig</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zijn</a:t>
            </a:r>
            <a:r>
              <a:rPr kumimoji="0" lang="en-GB" sz="16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prstClr val="black"/>
                </a:solidFill>
                <a:effectLst/>
                <a:uLnTx/>
                <a:uFillTx/>
                <a:latin typeface="Calibri"/>
                <a:ea typeface="+mn-ea"/>
                <a:cs typeface="+mn-cs"/>
              </a:rPr>
              <a:t>	NB.	Budget </a:t>
            </a:r>
            <a:r>
              <a:rPr kumimoji="0" lang="en-GB" sz="1600" b="0" i="1" u="none" strike="noStrike" kern="1200" cap="none" spc="0" normalizeH="0" baseline="0" noProof="0" dirty="0" err="1">
                <a:ln>
                  <a:noFill/>
                </a:ln>
                <a:solidFill>
                  <a:prstClr val="black"/>
                </a:solidFill>
                <a:effectLst/>
                <a:uLnTx/>
                <a:uFillTx/>
                <a:latin typeface="Calibri"/>
                <a:ea typeface="+mn-ea"/>
                <a:cs typeface="+mn-cs"/>
              </a:rPr>
              <a:t>voor</a:t>
            </a:r>
            <a:r>
              <a:rPr kumimoji="0" lang="en-GB" sz="1600" b="0" i="1" u="none" strike="noStrike" kern="1200" cap="none" spc="0" normalizeH="0" baseline="0" noProof="0" dirty="0">
                <a:ln>
                  <a:noFill/>
                </a:ln>
                <a:solidFill>
                  <a:prstClr val="black"/>
                </a:solidFill>
                <a:effectLst/>
                <a:uLnTx/>
                <a:uFillTx/>
                <a:latin typeface="Calibri"/>
                <a:ea typeface="+mn-ea"/>
                <a:cs typeface="+mn-cs"/>
              </a:rPr>
              <a:t> </a:t>
            </a:r>
            <a:r>
              <a:rPr kumimoji="0" lang="en-GB" sz="1600" b="0" i="1" u="none" strike="noStrike" kern="1200" cap="none" spc="0" normalizeH="0" baseline="0" noProof="0" dirty="0" err="1">
                <a:ln>
                  <a:noFill/>
                </a:ln>
                <a:solidFill>
                  <a:prstClr val="black"/>
                </a:solidFill>
                <a:effectLst/>
                <a:uLnTx/>
                <a:uFillTx/>
                <a:latin typeface="Calibri"/>
                <a:ea typeface="+mn-ea"/>
                <a:cs typeface="+mn-cs"/>
              </a:rPr>
              <a:t>individuele</a:t>
            </a:r>
            <a:r>
              <a:rPr kumimoji="0" lang="en-GB" sz="1600" b="0" i="1" u="none" strike="noStrike" kern="1200" cap="none" spc="0" normalizeH="0" baseline="0" noProof="0" dirty="0">
                <a:ln>
                  <a:noFill/>
                </a:ln>
                <a:solidFill>
                  <a:prstClr val="black"/>
                </a:solidFill>
                <a:effectLst/>
                <a:uLnTx/>
                <a:uFillTx/>
                <a:latin typeface="Calibri"/>
                <a:ea typeface="+mn-ea"/>
                <a:cs typeface="+mn-cs"/>
              </a:rPr>
              <a:t> </a:t>
            </a:r>
            <a:r>
              <a:rPr kumimoji="0" lang="en-GB" sz="1600" b="0" i="1" u="none" strike="noStrike" kern="1200" cap="none" spc="0" normalizeH="0" baseline="0" noProof="0" dirty="0" err="1">
                <a:ln>
                  <a:noFill/>
                </a:ln>
                <a:solidFill>
                  <a:prstClr val="black"/>
                </a:solidFill>
                <a:effectLst/>
                <a:uLnTx/>
                <a:uFillTx/>
                <a:latin typeface="Calibri"/>
                <a:ea typeface="+mn-ea"/>
                <a:cs typeface="+mn-cs"/>
              </a:rPr>
              <a:t>projecten</a:t>
            </a:r>
            <a:r>
              <a:rPr kumimoji="0" lang="en-GB" sz="1600" b="0" i="1" u="none" strike="noStrike" kern="1200" cap="none" spc="0" normalizeH="0" baseline="0" noProof="0" dirty="0">
                <a:ln>
                  <a:noFill/>
                </a:ln>
                <a:solidFill>
                  <a:prstClr val="black"/>
                </a:solidFill>
                <a:effectLst/>
                <a:uLnTx/>
                <a:uFillTx/>
                <a:latin typeface="Calibri"/>
                <a:ea typeface="+mn-ea"/>
                <a:cs typeface="+mn-cs"/>
              </a:rPr>
              <a:t> is </a:t>
            </a:r>
            <a:r>
              <a:rPr kumimoji="0" lang="en-GB" sz="1600" b="0" i="1" u="none" strike="noStrike" kern="1200" cap="none" spc="0" normalizeH="0" baseline="0" noProof="0" dirty="0" err="1">
                <a:ln>
                  <a:noFill/>
                </a:ln>
                <a:solidFill>
                  <a:prstClr val="black"/>
                </a:solidFill>
                <a:effectLst/>
                <a:uLnTx/>
                <a:uFillTx/>
                <a:latin typeface="Calibri"/>
                <a:ea typeface="+mn-ea"/>
                <a:cs typeface="+mn-cs"/>
              </a:rPr>
              <a:t>niet</a:t>
            </a:r>
            <a:r>
              <a:rPr kumimoji="0" lang="en-GB" sz="1600" b="0" i="1" u="none" strike="noStrike" kern="1200" cap="none" spc="0" normalizeH="0" baseline="0" noProof="0" dirty="0">
                <a:ln>
                  <a:noFill/>
                </a:ln>
                <a:solidFill>
                  <a:prstClr val="black"/>
                </a:solidFill>
                <a:effectLst/>
                <a:uLnTx/>
                <a:uFillTx/>
                <a:latin typeface="Calibri"/>
                <a:ea typeface="+mn-ea"/>
                <a:cs typeface="+mn-cs"/>
              </a:rPr>
              <a:t> </a:t>
            </a:r>
            <a:r>
              <a:rPr kumimoji="0" lang="en-GB" sz="1600" b="0" i="1" u="none" strike="noStrike" kern="1200" cap="none" spc="0" normalizeH="0" baseline="0" noProof="0" dirty="0" err="1">
                <a:ln>
                  <a:noFill/>
                </a:ln>
                <a:solidFill>
                  <a:prstClr val="black"/>
                </a:solidFill>
                <a:effectLst/>
                <a:uLnTx/>
                <a:uFillTx/>
                <a:latin typeface="Calibri"/>
                <a:ea typeface="+mn-ea"/>
                <a:cs typeface="+mn-cs"/>
              </a:rPr>
              <a:t>begroot</a:t>
            </a:r>
            <a:r>
              <a:rPr kumimoji="0" lang="en-GB" sz="1600" b="0" i="1" u="none" strike="noStrike" kern="1200" cap="none" spc="0" normalizeH="0" baseline="0" noProof="0" dirty="0">
                <a:ln>
                  <a:noFill/>
                </a:ln>
                <a:solidFill>
                  <a:prstClr val="black"/>
                </a:solidFill>
                <a:effectLst/>
                <a:uLnTx/>
                <a:uFillTx/>
                <a:latin typeface="Calibri"/>
                <a:ea typeface="+mn-ea"/>
                <a:cs typeface="+mn-cs"/>
              </a:rPr>
              <a:t>, financiering </a:t>
            </a:r>
            <a:r>
              <a:rPr kumimoji="0" lang="en-GB" sz="1600" b="0" i="1" u="none" strike="noStrike" kern="1200" cap="none" spc="0" normalizeH="0" baseline="0" noProof="0" dirty="0" err="1">
                <a:ln>
                  <a:noFill/>
                </a:ln>
                <a:solidFill>
                  <a:prstClr val="black"/>
                </a:solidFill>
                <a:effectLst/>
                <a:uLnTx/>
                <a:uFillTx/>
                <a:latin typeface="Calibri"/>
                <a:ea typeface="+mn-ea"/>
                <a:cs typeface="+mn-cs"/>
              </a:rPr>
              <a:t>zal</a:t>
            </a:r>
            <a:r>
              <a:rPr kumimoji="0" lang="en-GB" sz="1600" b="0" i="1" u="none" strike="noStrike" kern="1200" cap="none" spc="0" normalizeH="0" baseline="0" noProof="0" dirty="0">
                <a:ln>
                  <a:noFill/>
                </a:ln>
                <a:solidFill>
                  <a:prstClr val="black"/>
                </a:solidFill>
                <a:effectLst/>
                <a:uLnTx/>
                <a:uFillTx/>
                <a:latin typeface="Calibri"/>
                <a:ea typeface="+mn-ea"/>
                <a:cs typeface="+mn-cs"/>
              </a:rPr>
              <a:t> </a:t>
            </a:r>
            <a:r>
              <a:rPr kumimoji="0" lang="en-GB" sz="1600" b="0" i="1" u="none" strike="noStrike" kern="1200" cap="none" spc="0" normalizeH="0" baseline="0" noProof="0" dirty="0" err="1">
                <a:ln>
                  <a:noFill/>
                </a:ln>
                <a:solidFill>
                  <a:prstClr val="black"/>
                </a:solidFill>
                <a:effectLst/>
                <a:uLnTx/>
                <a:uFillTx/>
                <a:latin typeface="Calibri"/>
                <a:ea typeface="+mn-ea"/>
                <a:cs typeface="+mn-cs"/>
              </a:rPr>
              <a:t>worden</a:t>
            </a:r>
            <a:r>
              <a:rPr kumimoji="0" lang="en-GB" sz="1600" b="0" i="1" u="none" strike="noStrike" kern="1200" cap="none" spc="0" normalizeH="0" baseline="0" noProof="0" dirty="0">
                <a:ln>
                  <a:noFill/>
                </a:ln>
                <a:solidFill>
                  <a:prstClr val="black"/>
                </a:solidFill>
                <a:effectLst/>
                <a:uLnTx/>
                <a:uFillTx/>
                <a:latin typeface="Calibri"/>
                <a:ea typeface="+mn-ea"/>
                <a:cs typeface="+mn-cs"/>
              </a:rPr>
              <a:t> </a:t>
            </a:r>
            <a:r>
              <a:rPr kumimoji="0" lang="en-GB" sz="1600" b="0" i="1" u="none" strike="noStrike" kern="1200" cap="none" spc="0" normalizeH="0" baseline="0" noProof="0" dirty="0" err="1">
                <a:ln>
                  <a:noFill/>
                </a:ln>
                <a:solidFill>
                  <a:prstClr val="black"/>
                </a:solidFill>
                <a:effectLst/>
                <a:uLnTx/>
                <a:uFillTx/>
                <a:latin typeface="Calibri"/>
                <a:ea typeface="+mn-ea"/>
                <a:cs typeface="+mn-cs"/>
              </a:rPr>
              <a:t>gedragen</a:t>
            </a:r>
            <a:r>
              <a:rPr kumimoji="0" lang="en-GB" sz="1600" b="0" i="1" u="none" strike="noStrike" kern="1200" cap="none" spc="0" normalizeH="0" baseline="0" noProof="0" dirty="0">
                <a:ln>
                  <a:noFill/>
                </a:ln>
                <a:solidFill>
                  <a:prstClr val="black"/>
                </a:solidFill>
                <a:effectLst/>
                <a:uLnTx/>
                <a:uFillTx/>
                <a:latin typeface="Calibri"/>
                <a:ea typeface="+mn-ea"/>
                <a:cs typeface="+mn-cs"/>
              </a:rPr>
              <a:t> door de 	</a:t>
            </a:r>
            <a:r>
              <a:rPr kumimoji="0" lang="en-GB" sz="1600" b="0" i="1" u="none" strike="noStrike" kern="1200" cap="none" spc="0" normalizeH="0" baseline="0" noProof="0" dirty="0" err="1">
                <a:ln>
                  <a:noFill/>
                </a:ln>
                <a:solidFill>
                  <a:prstClr val="black"/>
                </a:solidFill>
                <a:effectLst/>
                <a:uLnTx/>
                <a:uFillTx/>
                <a:latin typeface="Calibri"/>
                <a:ea typeface="+mn-ea"/>
                <a:cs typeface="+mn-cs"/>
              </a:rPr>
              <a:t>respectievelijke</a:t>
            </a:r>
            <a:r>
              <a:rPr kumimoji="0" lang="en-GB" sz="1600" b="0" i="1" u="none" strike="noStrike" kern="1200" cap="none" spc="0" normalizeH="0" baseline="0" noProof="0" dirty="0">
                <a:ln>
                  <a:noFill/>
                </a:ln>
                <a:solidFill>
                  <a:prstClr val="black"/>
                </a:solidFill>
                <a:effectLst/>
                <a:uLnTx/>
                <a:uFillTx/>
                <a:latin typeface="Calibri"/>
                <a:ea typeface="+mn-ea"/>
                <a:cs typeface="+mn-cs"/>
              </a:rPr>
              <a:t> </a:t>
            </a:r>
            <a:r>
              <a:rPr kumimoji="0" lang="en-GB" sz="1600" b="0" i="1" u="none" strike="noStrike" kern="1200" cap="none" spc="0" normalizeH="0" baseline="0" noProof="0" dirty="0" err="1">
                <a:ln>
                  <a:noFill/>
                </a:ln>
                <a:solidFill>
                  <a:prstClr val="black"/>
                </a:solidFill>
                <a:effectLst/>
                <a:uLnTx/>
                <a:uFillTx/>
                <a:latin typeface="Calibri"/>
                <a:ea typeface="+mn-ea"/>
                <a:cs typeface="+mn-cs"/>
              </a:rPr>
              <a:t>projectpartners</a:t>
            </a:r>
            <a:r>
              <a:rPr kumimoji="0" lang="en-GB" sz="1600" b="0" i="1" u="none" strike="noStrike" kern="1200" cap="none" spc="0" normalizeH="0" baseline="0" noProof="0" dirty="0">
                <a:ln>
                  <a:noFill/>
                </a:ln>
                <a:solidFill>
                  <a:prstClr val="black"/>
                </a:solidFill>
                <a:effectLst/>
                <a:uLnTx/>
                <a:uFillTx/>
                <a:latin typeface="Calibri"/>
                <a:ea typeface="+mn-ea"/>
                <a:cs typeface="+mn-cs"/>
              </a:rPr>
              <a:t> en </a:t>
            </a:r>
            <a:r>
              <a:rPr kumimoji="0" lang="en-GB" sz="1600" b="0" i="1" u="none" strike="noStrike" kern="1200" cap="none" spc="0" normalizeH="0" baseline="0" noProof="0" dirty="0" err="1">
                <a:ln>
                  <a:noFill/>
                </a:ln>
                <a:solidFill>
                  <a:prstClr val="black"/>
                </a:solidFill>
                <a:effectLst/>
                <a:uLnTx/>
                <a:uFillTx/>
                <a:latin typeface="Calibri"/>
                <a:ea typeface="+mn-ea"/>
                <a:cs typeface="+mn-cs"/>
              </a:rPr>
              <a:t>eventueel</a:t>
            </a:r>
            <a:r>
              <a:rPr kumimoji="0" lang="en-GB" sz="1600" b="0" i="1" u="none" strike="noStrike" kern="1200" cap="none" spc="0" normalizeH="0" baseline="0" noProof="0" dirty="0">
                <a:ln>
                  <a:noFill/>
                </a:ln>
                <a:solidFill>
                  <a:prstClr val="black"/>
                </a:solidFill>
                <a:effectLst/>
                <a:uLnTx/>
                <a:uFillTx/>
                <a:latin typeface="Calibri"/>
                <a:ea typeface="+mn-ea"/>
                <a:cs typeface="+mn-cs"/>
              </a:rPr>
              <a:t> </a:t>
            </a:r>
            <a:r>
              <a:rPr kumimoji="0" lang="en-GB" sz="1600" b="0" i="1" u="none" strike="noStrike" kern="1200" cap="none" spc="0" normalizeH="0" baseline="0" noProof="0" dirty="0" err="1">
                <a:ln>
                  <a:noFill/>
                </a:ln>
                <a:solidFill>
                  <a:prstClr val="black"/>
                </a:solidFill>
                <a:effectLst/>
                <a:uLnTx/>
                <a:uFillTx/>
                <a:latin typeface="Calibri"/>
                <a:ea typeface="+mn-ea"/>
                <a:cs typeface="+mn-cs"/>
              </a:rPr>
              <a:t>externe</a:t>
            </a:r>
            <a:r>
              <a:rPr kumimoji="0" lang="en-GB" sz="1600" b="0" i="1" u="none" strike="noStrike" kern="1200" cap="none" spc="0" normalizeH="0" baseline="0" noProof="0" dirty="0">
                <a:ln>
                  <a:noFill/>
                </a:ln>
                <a:solidFill>
                  <a:prstClr val="black"/>
                </a:solidFill>
                <a:effectLst/>
                <a:uLnTx/>
                <a:uFillTx/>
                <a:latin typeface="Calibri"/>
                <a:ea typeface="+mn-ea"/>
                <a:cs typeface="+mn-cs"/>
              </a:rPr>
              <a:t> funding.</a:t>
            </a:r>
          </a:p>
        </p:txBody>
      </p:sp>
    </p:spTree>
    <p:extLst>
      <p:ext uri="{BB962C8B-B14F-4D97-AF65-F5344CB8AC3E}">
        <p14:creationId xmlns:p14="http://schemas.microsoft.com/office/powerpoint/2010/main" val="366785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kstvak 4"/>
          <p:cNvSpPr txBox="1"/>
          <p:nvPr/>
        </p:nvSpPr>
        <p:spPr>
          <a:xfrm>
            <a:off x="193040" y="261556"/>
            <a:ext cx="6954892" cy="523220"/>
          </a:xfrm>
          <a:prstGeom prst="rect">
            <a:avLst/>
          </a:prstGeom>
          <a:noFill/>
        </p:spPr>
        <p:txBody>
          <a:bodyPr wrap="square" rtlCol="0">
            <a:spAutoFit/>
          </a:bodyPr>
          <a:lstStyle/>
          <a:p>
            <a:pPr lvl="0">
              <a:defRPr/>
            </a:pPr>
            <a:r>
              <a:rPr lang="nl-NL" sz="2800" dirty="0">
                <a:solidFill>
                  <a:srgbClr val="3CADB2"/>
                </a:solidFill>
                <a:latin typeface="Impact"/>
                <a:cs typeface="Impact"/>
              </a:rPr>
              <a:t>Bijlage 1: deelnemers themagroepen </a:t>
            </a:r>
          </a:p>
        </p:txBody>
      </p:sp>
      <p:sp>
        <p:nvSpPr>
          <p:cNvPr id="28" name="AutoShape 13" descr="data:image/png;base64,iVBORw0KGgoAAAANSUhEUgAAABQAAAAUCAYAAACNiR0NAAAAAXNSR0IB2cksfwAAAAlwSFlzAAAOxAAADsQBlSsOGwAAAHFJREFUOI3t1KENwDAMBMAHkTxEYHg36CCdJl4jm2SBbFBa2CGeFdVqqBNU5ZFlcHr0AZMT3kNEdAQiqQaKiB7MOSK5sBMNVQpIqjWMSNiwuxtWFFjDmVngAhf4M/BEcyM3rh4kqVWKTZAn3cB+H6N5ANDLIA/wVpxUAAAAAElFTkSuQmCC"/>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AutoShape 14" descr="data:image/png;base64,iVBORw0KGgoAAAANSUhEUgAAABQAAAAUCAYAAACNiR0NAAAAAXNSR0IB2cksfwAAAAlwSFlzAAAOxAAADsQBlSsOGwAAAGZJREFUOI3t1LENgDAMBMAvLP0oWYS98ABmp6zBKN/RQBQoKGIqlG9sWdbJlQ0fx66GpGcgSd5Akr5JaxnEKoAgIcnbhQXAkrgwzmqvWwOZ4AQn+DOwJpD9CUryINsLGsntwfaDbA4UQBrHRWb9Bw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AutoShape 15" descr="data:image/png;base64,iVBORw0KGgoAAAANSUhEUgAAABQAAAAUCAYAAACNiR0NAAAAAXNSR0IB2cksfwAAAAlwSFlzAAAOxAAADsQBlSsOGwAAAHJJREFUOI1jYaAyYIEx2NnZGygx6OfPnw1wA9nZ2Rt6G2Pr1VVkyDLswNHLDD3TtjD8/PmzAe5CdRUZBhcHA7Jd2DNtCwPchdQEowaOGjhq4DAz8MDRy2QbcvPOE1QDf/782dAzbQu8CCIHoBSwyAKUAgAHNSSfyRwghQ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3" name="Tabel 2">
            <a:extLst>
              <a:ext uri="{FF2B5EF4-FFF2-40B4-BE49-F238E27FC236}">
                <a16:creationId xmlns:a16="http://schemas.microsoft.com/office/drawing/2014/main" id="{8AFF387E-29EF-4B5A-9C5D-1336991980FE}"/>
              </a:ext>
            </a:extLst>
          </p:cNvPr>
          <p:cNvGraphicFramePr>
            <a:graphicFrameLocks noGrp="1"/>
          </p:cNvGraphicFramePr>
          <p:nvPr>
            <p:extLst>
              <p:ext uri="{D42A27DB-BD31-4B8C-83A1-F6EECF244321}">
                <p14:modId xmlns:p14="http://schemas.microsoft.com/office/powerpoint/2010/main" val="998049213"/>
              </p:ext>
            </p:extLst>
          </p:nvPr>
        </p:nvGraphicFramePr>
        <p:xfrm>
          <a:off x="176626" y="877718"/>
          <a:ext cx="8800098" cy="4837895"/>
        </p:xfrm>
        <a:graphic>
          <a:graphicData uri="http://schemas.openxmlformats.org/drawingml/2006/table">
            <a:tbl>
              <a:tblPr firstRow="1" bandRow="1">
                <a:tableStyleId>{5C22544A-7EE6-4342-B048-85BDC9FD1C3A}</a:tableStyleId>
              </a:tblPr>
              <a:tblGrid>
                <a:gridCol w="2933366">
                  <a:extLst>
                    <a:ext uri="{9D8B030D-6E8A-4147-A177-3AD203B41FA5}">
                      <a16:colId xmlns:a16="http://schemas.microsoft.com/office/drawing/2014/main" val="1662712888"/>
                    </a:ext>
                  </a:extLst>
                </a:gridCol>
                <a:gridCol w="2933366">
                  <a:extLst>
                    <a:ext uri="{9D8B030D-6E8A-4147-A177-3AD203B41FA5}">
                      <a16:colId xmlns:a16="http://schemas.microsoft.com/office/drawing/2014/main" val="1178233968"/>
                    </a:ext>
                  </a:extLst>
                </a:gridCol>
                <a:gridCol w="2933366">
                  <a:extLst>
                    <a:ext uri="{9D8B030D-6E8A-4147-A177-3AD203B41FA5}">
                      <a16:colId xmlns:a16="http://schemas.microsoft.com/office/drawing/2014/main" val="698369752"/>
                    </a:ext>
                  </a:extLst>
                </a:gridCol>
              </a:tblGrid>
              <a:tr h="455724">
                <a:tc>
                  <a:txBody>
                    <a:bodyPr/>
                    <a:lstStyle/>
                    <a:p>
                      <a:pPr algn="ctr"/>
                      <a:r>
                        <a:rPr lang="nl-NL" sz="1600" dirty="0"/>
                        <a:t>Kennis + inzicht </a:t>
                      </a:r>
                    </a:p>
                    <a:p>
                      <a:pPr algn="ctr"/>
                      <a:r>
                        <a:rPr lang="nl-NL" sz="1600" dirty="0"/>
                        <a:t>problematiek</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algn="ctr" defTabSz="457200" rtl="0" eaLnBrk="1" latinLnBrk="0" hangingPunct="1"/>
                      <a:r>
                        <a:rPr lang="nl-NL" sz="1600" b="1" kern="1200" dirty="0">
                          <a:solidFill>
                            <a:schemeClr val="lt1"/>
                          </a:solidFill>
                          <a:latin typeface="+mn-lt"/>
                          <a:ea typeface="+mn-ea"/>
                          <a:cs typeface="+mn-cs"/>
                        </a:rPr>
                        <a:t>Landbouw</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algn="ctr" defTabSz="457200" rtl="0" eaLnBrk="1" latinLnBrk="0" hangingPunct="1"/>
                      <a:r>
                        <a:rPr lang="nl-NL" sz="1600" b="1" kern="1200" dirty="0">
                          <a:solidFill>
                            <a:schemeClr val="lt1"/>
                          </a:solidFill>
                          <a:latin typeface="+mn-lt"/>
                          <a:ea typeface="+mn-ea"/>
                          <a:cs typeface="+mn-cs"/>
                        </a:rPr>
                        <a:t>Kansen voor functies en belangen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9999435"/>
                  </a:ext>
                </a:extLst>
              </a:tr>
              <a:tr h="528906">
                <a:tc>
                  <a:txBody>
                    <a:bodyPr/>
                    <a:lstStyle/>
                    <a:p>
                      <a:r>
                        <a:rPr lang="nl-NL" sz="1400" dirty="0" err="1"/>
                        <a:t>Joca</a:t>
                      </a:r>
                      <a:r>
                        <a:rPr lang="nl-NL" sz="1400" dirty="0"/>
                        <a:t> Jansen, </a:t>
                      </a:r>
                      <a:r>
                        <a:rPr lang="nl-NL" sz="1400" kern="1200" dirty="0" err="1">
                          <a:solidFill>
                            <a:schemeClr val="dk1"/>
                          </a:solidFill>
                          <a:latin typeface="+mn-lt"/>
                          <a:ea typeface="+mn-ea"/>
                          <a:cs typeface="+mn-cs"/>
                        </a:rPr>
                        <a:t>Wetterskip</a:t>
                      </a:r>
                      <a:r>
                        <a:rPr lang="nl-NL" sz="1400" kern="1200" dirty="0">
                          <a:solidFill>
                            <a:schemeClr val="dk1"/>
                          </a:solidFill>
                          <a:latin typeface="+mn-lt"/>
                          <a:ea typeface="+mn-ea"/>
                          <a:cs typeface="+mn-cs"/>
                        </a:rPr>
                        <a:t> Fryslân</a:t>
                      </a:r>
                    </a:p>
                    <a:p>
                      <a:endParaRPr lang="nl-NL" sz="14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algn="l" defTabSz="457200" rtl="0" eaLnBrk="1" latinLnBrk="0" hangingPunct="1"/>
                      <a:r>
                        <a:rPr lang="nl-NL" sz="1400" kern="1200" dirty="0">
                          <a:solidFill>
                            <a:schemeClr val="dk1"/>
                          </a:solidFill>
                          <a:latin typeface="+mn-lt"/>
                          <a:ea typeface="+mn-ea"/>
                          <a:cs typeface="+mn-cs"/>
                        </a:rPr>
                        <a:t>Tineke de Vries , LTO Noord</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kern="1200" dirty="0">
                          <a:solidFill>
                            <a:schemeClr val="dk1"/>
                          </a:solidFill>
                          <a:latin typeface="+mn-lt"/>
                          <a:ea typeface="+mn-ea"/>
                          <a:cs typeface="+mn-cs"/>
                        </a:rPr>
                        <a:t>Klaas </a:t>
                      </a:r>
                      <a:r>
                        <a:rPr lang="nl-NL" sz="1400" kern="1200" dirty="0" err="1">
                          <a:solidFill>
                            <a:schemeClr val="dk1"/>
                          </a:solidFill>
                          <a:latin typeface="+mn-lt"/>
                          <a:ea typeface="+mn-ea"/>
                          <a:cs typeface="+mn-cs"/>
                        </a:rPr>
                        <a:t>Laansma</a:t>
                      </a:r>
                      <a:r>
                        <a:rPr lang="nl-NL" sz="1400" kern="1200" dirty="0">
                          <a:solidFill>
                            <a:schemeClr val="dk1"/>
                          </a:solidFill>
                          <a:latin typeface="+mn-lt"/>
                          <a:ea typeface="+mn-ea"/>
                          <a:cs typeface="+mn-cs"/>
                        </a:rPr>
                        <a:t>, It </a:t>
                      </a:r>
                      <a:r>
                        <a:rPr lang="nl-NL" sz="1400" kern="1200" dirty="0" err="1">
                          <a:solidFill>
                            <a:schemeClr val="dk1"/>
                          </a:solidFill>
                          <a:latin typeface="+mn-lt"/>
                          <a:ea typeface="+mn-ea"/>
                          <a:cs typeface="+mn-cs"/>
                        </a:rPr>
                        <a:t>Fryske</a:t>
                      </a:r>
                      <a:r>
                        <a:rPr lang="nl-NL" sz="1400" kern="1200" dirty="0">
                          <a:solidFill>
                            <a:schemeClr val="dk1"/>
                          </a:solidFill>
                          <a:latin typeface="+mn-lt"/>
                          <a:ea typeface="+mn-ea"/>
                          <a:cs typeface="+mn-cs"/>
                        </a:rPr>
                        <a:t> Gea</a:t>
                      </a:r>
                    </a:p>
                    <a:p>
                      <a:pPr marL="0" algn="l" defTabSz="457200" rtl="0" eaLnBrk="1" latinLnBrk="0" hangingPunct="1"/>
                      <a:endParaRPr lang="nl-NL" sz="1400" kern="1200" dirty="0">
                        <a:solidFill>
                          <a:schemeClr val="dk1"/>
                        </a:solidFill>
                        <a:latin typeface="+mn-lt"/>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74509267"/>
                  </a:ext>
                </a:extLst>
              </a:tr>
              <a:tr h="51715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a:t>Johan Medemblik, Provincie </a:t>
                      </a:r>
                      <a:r>
                        <a:rPr lang="nl-NL" sz="1400" kern="1200" dirty="0">
                          <a:solidFill>
                            <a:schemeClr val="dk1"/>
                          </a:solidFill>
                          <a:latin typeface="+mn-lt"/>
                          <a:ea typeface="+mn-ea"/>
                          <a:cs typeface="+mn-cs"/>
                        </a:rPr>
                        <a:t>Fryslân</a:t>
                      </a:r>
                    </a:p>
                    <a:p>
                      <a:endParaRPr lang="nl-NL" sz="14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algn="l" defTabSz="457200" rtl="0" eaLnBrk="1" latinLnBrk="0" hangingPunct="1"/>
                      <a:r>
                        <a:rPr lang="nl-NL" sz="1400" kern="1200" dirty="0">
                          <a:solidFill>
                            <a:schemeClr val="dk1"/>
                          </a:solidFill>
                          <a:latin typeface="+mn-lt"/>
                          <a:ea typeface="+mn-ea"/>
                          <a:cs typeface="+mn-cs"/>
                        </a:rPr>
                        <a:t>Mindert de Vries, Hogeschool Van Hall </a:t>
                      </a:r>
                      <a:r>
                        <a:rPr lang="nl-NL" sz="1400" kern="1200" dirty="0" err="1">
                          <a:solidFill>
                            <a:schemeClr val="dk1"/>
                          </a:solidFill>
                          <a:latin typeface="+mn-lt"/>
                          <a:ea typeface="+mn-ea"/>
                          <a:cs typeface="+mn-cs"/>
                        </a:rPr>
                        <a:t>Larenstein</a:t>
                      </a:r>
                      <a:endParaRPr lang="nl-NL" sz="1400" kern="1200" dirty="0">
                        <a:solidFill>
                          <a:schemeClr val="dk1"/>
                        </a:solidFill>
                        <a:latin typeface="+mn-lt"/>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kern="1200" dirty="0">
                          <a:solidFill>
                            <a:schemeClr val="dk1"/>
                          </a:solidFill>
                          <a:latin typeface="+mn-lt"/>
                          <a:ea typeface="+mn-ea"/>
                          <a:cs typeface="+mn-cs"/>
                        </a:rPr>
                        <a:t>Roef Mulder provincie Fryslân</a:t>
                      </a:r>
                    </a:p>
                    <a:p>
                      <a:pPr marL="0" algn="l" defTabSz="457200" rtl="0" eaLnBrk="1" latinLnBrk="0" hangingPunct="1"/>
                      <a:endParaRPr lang="nl-NL" sz="1400" kern="1200" dirty="0">
                        <a:solidFill>
                          <a:schemeClr val="dk1"/>
                        </a:solidFill>
                        <a:latin typeface="+mn-lt"/>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32690034"/>
                  </a:ext>
                </a:extLst>
              </a:tr>
              <a:tr h="5061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a:t>Matthijs Buurman, Provincie Groningen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algn="l" defTabSz="457200" rtl="0" eaLnBrk="1" latinLnBrk="0" hangingPunct="1"/>
                      <a:r>
                        <a:rPr lang="nl-NL" sz="1400" kern="1200" dirty="0">
                          <a:solidFill>
                            <a:schemeClr val="dk1"/>
                          </a:solidFill>
                          <a:latin typeface="+mn-lt"/>
                          <a:ea typeface="+mn-ea"/>
                          <a:cs typeface="+mn-cs"/>
                        </a:rPr>
                        <a:t>Marc van </a:t>
                      </a:r>
                      <a:r>
                        <a:rPr lang="nl-NL" sz="1400" kern="1200" dirty="0" err="1">
                          <a:solidFill>
                            <a:schemeClr val="dk1"/>
                          </a:solidFill>
                          <a:latin typeface="+mn-lt"/>
                          <a:ea typeface="+mn-ea"/>
                          <a:cs typeface="+mn-cs"/>
                        </a:rPr>
                        <a:t>Rijsselberghe</a:t>
                      </a:r>
                      <a:r>
                        <a:rPr lang="nl-NL" sz="1400" kern="1200" dirty="0">
                          <a:solidFill>
                            <a:schemeClr val="dk1"/>
                          </a:solidFill>
                          <a:latin typeface="+mn-lt"/>
                          <a:ea typeface="+mn-ea"/>
                          <a:cs typeface="+mn-cs"/>
                        </a:rPr>
                        <a:t>, Zilt Proefbedrijf Texel</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kern="1200" dirty="0">
                          <a:solidFill>
                            <a:schemeClr val="dk1"/>
                          </a:solidFill>
                          <a:latin typeface="+mn-lt"/>
                          <a:ea typeface="+mn-ea"/>
                          <a:cs typeface="+mn-cs"/>
                        </a:rPr>
                        <a:t>Chris Braat, Natuurmonumenten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55025445"/>
                  </a:ext>
                </a:extLst>
              </a:tr>
              <a:tr h="5398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kern="1200" dirty="0">
                          <a:solidFill>
                            <a:schemeClr val="dk1"/>
                          </a:solidFill>
                          <a:latin typeface="+mn-lt"/>
                          <a:ea typeface="+mn-ea"/>
                          <a:cs typeface="+mn-cs"/>
                        </a:rPr>
                        <a:t>Esmée Vingerhoed, </a:t>
                      </a:r>
                      <a:r>
                        <a:rPr lang="nl-NL" sz="1400" dirty="0" err="1"/>
                        <a:t>Hoogheem-raadschap</a:t>
                      </a:r>
                      <a:r>
                        <a:rPr lang="nl-NL" sz="1400" dirty="0"/>
                        <a:t> Hollands Noorderkwartier</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algn="l" defTabSz="457200" rtl="0" eaLnBrk="1" latinLnBrk="0" hangingPunct="1"/>
                      <a:r>
                        <a:rPr lang="nl-NL" sz="1400" kern="1200" dirty="0">
                          <a:solidFill>
                            <a:schemeClr val="dk1"/>
                          </a:solidFill>
                          <a:latin typeface="+mn-lt"/>
                          <a:ea typeface="+mn-ea"/>
                          <a:cs typeface="+mn-cs"/>
                        </a:rPr>
                        <a:t>Ko Munneke, provincie Groningen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kern="1200" dirty="0">
                          <a:solidFill>
                            <a:schemeClr val="dk1"/>
                          </a:solidFill>
                          <a:latin typeface="+mn-lt"/>
                          <a:ea typeface="+mn-ea"/>
                          <a:cs typeface="+mn-cs"/>
                        </a:rPr>
                        <a:t>Do van Dijck, Landschap Noord-Holland</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83624839"/>
                  </a:ext>
                </a:extLst>
              </a:tr>
              <a:tr h="5061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a:t>Jouke </a:t>
                      </a:r>
                      <a:r>
                        <a:rPr lang="nl-NL" sz="1400" dirty="0" err="1"/>
                        <a:t>Velstra</a:t>
                      </a:r>
                      <a:r>
                        <a:rPr lang="nl-NL" sz="1400" dirty="0"/>
                        <a:t>, Acacia Water</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algn="l" defTabSz="457200" rtl="0" eaLnBrk="1" latinLnBrk="0" hangingPunct="1"/>
                      <a:r>
                        <a:rPr lang="nl-NL" sz="1400" kern="1200" dirty="0">
                          <a:solidFill>
                            <a:schemeClr val="dk1"/>
                          </a:solidFill>
                          <a:latin typeface="+mn-lt"/>
                          <a:ea typeface="+mn-ea"/>
                          <a:cs typeface="+mn-cs"/>
                        </a:rPr>
                        <a:t>Robert </a:t>
                      </a:r>
                      <a:r>
                        <a:rPr lang="nl-NL" sz="1400" kern="1200" dirty="0" err="1">
                          <a:solidFill>
                            <a:schemeClr val="dk1"/>
                          </a:solidFill>
                          <a:latin typeface="+mn-lt"/>
                          <a:ea typeface="+mn-ea"/>
                          <a:cs typeface="+mn-cs"/>
                        </a:rPr>
                        <a:t>Graveland</a:t>
                      </a:r>
                      <a:r>
                        <a:rPr lang="nl-NL" sz="1400" kern="1200" dirty="0">
                          <a:solidFill>
                            <a:schemeClr val="dk1"/>
                          </a:solidFill>
                          <a:latin typeface="+mn-lt"/>
                          <a:ea typeface="+mn-ea"/>
                          <a:cs typeface="+mn-cs"/>
                        </a:rPr>
                        <a:t> c.s., HZPC</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kern="1200" dirty="0">
                          <a:solidFill>
                            <a:schemeClr val="dk1"/>
                          </a:solidFill>
                          <a:latin typeface="+mn-lt"/>
                          <a:ea typeface="+mn-ea"/>
                          <a:cs typeface="+mn-cs"/>
                        </a:rPr>
                        <a:t>Eric Neef, ANWB</a:t>
                      </a:r>
                    </a:p>
                    <a:p>
                      <a:pPr marL="0" algn="l" defTabSz="457200" rtl="0" eaLnBrk="1" latinLnBrk="0" hangingPunct="1"/>
                      <a:endParaRPr lang="nl-NL" sz="1400" kern="1200" dirty="0">
                        <a:solidFill>
                          <a:schemeClr val="dk1"/>
                        </a:solidFill>
                        <a:latin typeface="+mn-lt"/>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2342016"/>
                  </a:ext>
                </a:extLst>
              </a:tr>
              <a:tr h="55867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a:t>Gera van Os, </a:t>
                      </a:r>
                      <a:r>
                        <a:rPr lang="nl-NL" sz="1400" dirty="0" err="1"/>
                        <a:t>Aeres</a:t>
                      </a:r>
                      <a:r>
                        <a:rPr lang="nl-NL" sz="1400" dirty="0"/>
                        <a:t> Hogeschool Dronten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algn="l" defTabSz="457200" rtl="0" eaLnBrk="1" latinLnBrk="0" hangingPunct="1"/>
                      <a:r>
                        <a:rPr lang="nl-NL" sz="1400" kern="1200" dirty="0">
                          <a:solidFill>
                            <a:schemeClr val="dk1"/>
                          </a:solidFill>
                          <a:latin typeface="+mn-lt"/>
                          <a:ea typeface="+mn-ea"/>
                          <a:cs typeface="+mn-cs"/>
                        </a:rPr>
                        <a:t>Eduard van </a:t>
                      </a:r>
                      <a:r>
                        <a:rPr lang="nl-NL" sz="1400" kern="1200" dirty="0" err="1">
                          <a:solidFill>
                            <a:schemeClr val="dk1"/>
                          </a:solidFill>
                          <a:latin typeface="+mn-lt"/>
                          <a:ea typeface="+mn-ea"/>
                          <a:cs typeface="+mn-cs"/>
                        </a:rPr>
                        <a:t>Zuijlen</a:t>
                      </a:r>
                      <a:r>
                        <a:rPr lang="nl-NL" sz="1400" kern="1200" dirty="0">
                          <a:solidFill>
                            <a:schemeClr val="dk1"/>
                          </a:solidFill>
                          <a:latin typeface="+mn-lt"/>
                          <a:ea typeface="+mn-ea"/>
                          <a:cs typeface="+mn-cs"/>
                        </a:rPr>
                        <a:t> c.s., Franeker Academie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kern="1200" dirty="0">
                          <a:solidFill>
                            <a:schemeClr val="dk1"/>
                          </a:solidFill>
                          <a:latin typeface="+mn-lt"/>
                          <a:ea typeface="+mn-ea"/>
                          <a:cs typeface="+mn-cs"/>
                        </a:rPr>
                        <a:t>Jeroen van Herk, PRW</a:t>
                      </a:r>
                    </a:p>
                    <a:p>
                      <a:pPr marL="0" algn="l" defTabSz="457200" rtl="0" eaLnBrk="1" latinLnBrk="0" hangingPunct="1"/>
                      <a:endParaRPr lang="nl-NL" sz="1400" kern="1200" dirty="0">
                        <a:solidFill>
                          <a:schemeClr val="dk1"/>
                        </a:solidFill>
                        <a:latin typeface="+mn-lt"/>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88623539"/>
                  </a:ext>
                </a:extLst>
              </a:tr>
              <a:tr h="5061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a:t>Mindert de Vries, Hogeschool Van Hall </a:t>
                      </a:r>
                      <a:r>
                        <a:rPr lang="nl-NL" sz="1400" dirty="0" err="1"/>
                        <a:t>Larenstein</a:t>
                      </a:r>
                      <a:endParaRPr lang="nl-NL" sz="14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algn="l" defTabSz="457200" rtl="0" eaLnBrk="1" latinLnBrk="0" hangingPunct="1"/>
                      <a:r>
                        <a:rPr lang="nl-NL" sz="1400" kern="1200" dirty="0">
                          <a:solidFill>
                            <a:schemeClr val="dk1"/>
                          </a:solidFill>
                          <a:latin typeface="+mn-lt"/>
                          <a:ea typeface="+mn-ea"/>
                          <a:cs typeface="+mn-cs"/>
                        </a:rPr>
                        <a:t>Bouwe Bakker, Deltaplan Agrarisch Waterbeheer (DAW)</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algn="l" defTabSz="457200" rtl="0" eaLnBrk="1" latinLnBrk="0" hangingPunct="1"/>
                      <a:endParaRPr lang="nl-NL" sz="1400" kern="1200" dirty="0">
                        <a:solidFill>
                          <a:schemeClr val="dk1"/>
                        </a:solidFill>
                        <a:latin typeface="+mn-lt"/>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40519027"/>
                  </a:ext>
                </a:extLst>
              </a:tr>
              <a:tr h="55867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a:t>Chris Karman, </a:t>
                      </a:r>
                      <a:r>
                        <a:rPr lang="nl-NL" sz="1400" dirty="0" err="1"/>
                        <a:t>ZoetZoutKnooppunt</a:t>
                      </a:r>
                      <a:endParaRPr lang="nl-NL" sz="1400" dirty="0"/>
                    </a:p>
                    <a:p>
                      <a:endParaRPr lang="nl-NL" sz="14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nl-NL" sz="1400" kern="1200" dirty="0">
                          <a:solidFill>
                            <a:schemeClr val="dk1"/>
                          </a:solidFill>
                          <a:latin typeface="+mn-lt"/>
                          <a:ea typeface="+mn-ea"/>
                          <a:cs typeface="+mn-cs"/>
                        </a:rPr>
                        <a:t>Titian Oterdoom, PRW</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nl-NL" sz="1400" kern="1200" dirty="0">
                        <a:solidFill>
                          <a:schemeClr val="dk1"/>
                        </a:solidFill>
                        <a:latin typeface="+mn-lt"/>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88369981"/>
                  </a:ext>
                </a:extLst>
              </a:tr>
            </a:tbl>
          </a:graphicData>
        </a:graphic>
      </p:graphicFrame>
    </p:spTree>
    <p:extLst>
      <p:ext uri="{BB962C8B-B14F-4D97-AF65-F5344CB8AC3E}">
        <p14:creationId xmlns:p14="http://schemas.microsoft.com/office/powerpoint/2010/main" val="3767230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kstvak 4"/>
          <p:cNvSpPr txBox="1"/>
          <p:nvPr/>
        </p:nvSpPr>
        <p:spPr>
          <a:xfrm>
            <a:off x="193040" y="246518"/>
            <a:ext cx="63837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3CADB2"/>
                </a:solidFill>
                <a:effectLst/>
                <a:uLnTx/>
                <a:uFillTx/>
                <a:latin typeface="Impact"/>
                <a:ea typeface="+mn-ea"/>
                <a:cs typeface="Impact"/>
              </a:rPr>
              <a:t>Opdracht </a:t>
            </a:r>
          </a:p>
        </p:txBody>
      </p:sp>
      <p:sp>
        <p:nvSpPr>
          <p:cNvPr id="11" name="Tekstvak 10"/>
          <p:cNvSpPr txBox="1"/>
          <p:nvPr/>
        </p:nvSpPr>
        <p:spPr>
          <a:xfrm>
            <a:off x="121920" y="993194"/>
            <a:ext cx="8879840" cy="923330"/>
          </a:xfrm>
          <a:prstGeom prst="rect">
            <a:avLst/>
          </a:prstGeom>
          <a:noFill/>
        </p:spPr>
        <p:txBody>
          <a:bodyPr wrap="square" rtlCol="0">
            <a:spAutoFit/>
          </a:bodyPr>
          <a:lstStyle/>
          <a:p>
            <a:pPr marL="0" marR="0" lvl="0" indent="0" algn="l" defTabSz="457200" rtl="0" eaLnBrk="1" fontAlgn="auto" latinLnBrk="0" hangingPunct="1">
              <a:lnSpc>
                <a:spcPct val="2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AutoShape 13" descr="data:image/png;base64,iVBORw0KGgoAAAANSUhEUgAAABQAAAAUCAYAAACNiR0NAAAAAXNSR0IB2cksfwAAAAlwSFlzAAAOxAAADsQBlSsOGwAAAHFJREFUOI3t1KENwDAMBMAHkTxEYHg36CCdJl4jm2SBbFBa2CGeFdVqqBNU5ZFlcHr0AZMT3kNEdAQiqQaKiB7MOSK5sBMNVQpIqjWMSNiwuxtWFFjDmVngAhf4M/BEcyM3rh4kqVWKTZAn3cB+H6N5ANDLIA/wVpxUAAAAAElFTkSuQmCC"/>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AutoShape 14" descr="data:image/png;base64,iVBORw0KGgoAAAANSUhEUgAAABQAAAAUCAYAAACNiR0NAAAAAXNSR0IB2cksfwAAAAlwSFlzAAAOxAAADsQBlSsOGwAAAGZJREFUOI3t1LENgDAMBMAvLP0oWYS98ABmp6zBKN/RQBQoKGIqlG9sWdbJlQ0fx66GpGcgSd5Akr5JaxnEKoAgIcnbhQXAkrgwzmqvWwOZ4AQn+DOwJpD9CUryINsLGsntwfaDbA4UQBrHRWb9Bw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AutoShape 15" descr="data:image/png;base64,iVBORw0KGgoAAAANSUhEUgAAABQAAAAUCAYAAACNiR0NAAAAAXNSR0IB2cksfwAAAAlwSFlzAAAOxAAADsQBlSsOGwAAAHJJREFUOI1jYaAyYIEx2NnZGygx6OfPnw1wA9nZ2Rt6G2Pr1VVkyDLswNHLDD3TtjD8/PmzAe5CdRUZBhcHA7Jd2DNtCwPchdQEowaOGjhq4DAz8MDRy2QbcvPOE1QDf/782dAzbQu8CCIHoBSwyAKUAgAHNSSfyRwghQ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1024" name="Tekstvak 1023"/>
          <p:cNvSpPr txBox="1"/>
          <p:nvPr/>
        </p:nvSpPr>
        <p:spPr>
          <a:xfrm>
            <a:off x="318942" y="3055938"/>
            <a:ext cx="849993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prstClr val="white"/>
                </a:solidFill>
                <a:effectLst/>
                <a:uLnTx/>
                <a:uFillTx/>
                <a:latin typeface="Calibri"/>
                <a:ea typeface="+mn-ea"/>
                <a:cs typeface="+mn-cs"/>
              </a:rPr>
              <a:t>Hoe dunner de regenwaterlens, des te meer het grensvlak zoet-zout water het maaiveld nadert en des te groter het risico op zout water in de wortelzone</a:t>
            </a:r>
            <a:endParaRPr kumimoji="0" lang="nl-NL"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kstvak 1"/>
          <p:cNvSpPr txBox="1"/>
          <p:nvPr/>
        </p:nvSpPr>
        <p:spPr>
          <a:xfrm>
            <a:off x="193040" y="856497"/>
            <a:ext cx="8287385" cy="4901598"/>
          </a:xfrm>
          <a:prstGeom prst="rect">
            <a:avLst/>
          </a:prstGeom>
          <a:noFill/>
        </p:spPr>
        <p:txBody>
          <a:bodyPr wrap="square" rtlCol="0">
            <a:spAutoFit/>
          </a:bodyPr>
          <a:lstStyle/>
          <a:p>
            <a:pPr lvl="0">
              <a:lnSpc>
                <a:spcPct val="150000"/>
              </a:lnSpc>
              <a:defRPr/>
            </a:pPr>
            <a:r>
              <a:rPr lang="nl-NL" sz="1600" dirty="0"/>
              <a:t>N.a.v. de ronde tafel verzilting februari 2018 schrijft PRW het voorstel: “aanpak regie verziltingsvraag-stuk Noord-Nederland”. Dit is besproken tijdens bestuurlijk overleg van de 3 Waddenprovincies en inliggende waterschappen. Op 28 september 2018 is </a:t>
            </a:r>
            <a:r>
              <a:rPr lang="nl-NL" sz="1600" b="1" dirty="0"/>
              <a:t>opdracht </a:t>
            </a:r>
            <a:r>
              <a:rPr lang="nl-NL" sz="1600" dirty="0"/>
              <a:t>gegeven</a:t>
            </a:r>
            <a:r>
              <a:rPr lang="nl-NL" sz="1600" b="1" dirty="0"/>
              <a:t> </a:t>
            </a:r>
            <a:r>
              <a:rPr lang="nl-NL" sz="1600" dirty="0"/>
              <a:t>aan </a:t>
            </a:r>
            <a:r>
              <a:rPr lang="nl-NL" sz="1600" b="1" dirty="0"/>
              <a:t>PRW en ZZK </a:t>
            </a:r>
            <a:r>
              <a:rPr lang="nl-NL" sz="1600" dirty="0"/>
              <a:t>om </a:t>
            </a:r>
            <a:r>
              <a:rPr lang="nl-NL" sz="1600" b="1" dirty="0"/>
              <a:t>met stakeholders </a:t>
            </a:r>
            <a:r>
              <a:rPr lang="nl-NL" sz="1600" dirty="0"/>
              <a:t>te komen tot een </a:t>
            </a:r>
            <a:r>
              <a:rPr lang="nl-NL" sz="1600" b="1" dirty="0"/>
              <a:t>Plan van Aanpak (</a:t>
            </a:r>
            <a:r>
              <a:rPr lang="nl-NL" sz="1600" b="1" dirty="0" err="1"/>
              <a:t>PvA</a:t>
            </a:r>
            <a:r>
              <a:rPr lang="nl-NL" sz="1600" b="1" dirty="0"/>
              <a:t>)</a:t>
            </a:r>
            <a:r>
              <a:rPr lang="nl-NL" sz="1600" dirty="0"/>
              <a:t>. </a:t>
            </a:r>
          </a:p>
          <a:p>
            <a:pPr>
              <a:lnSpc>
                <a:spcPct val="150000"/>
              </a:lnSpc>
              <a:defRPr/>
            </a:pPr>
            <a:endParaRPr lang="nl-NL" sz="1600" u="sng" dirty="0">
              <a:solidFill>
                <a:srgbClr val="F79646">
                  <a:lumMod val="50000"/>
                </a:srgbClr>
              </a:solidFill>
              <a:latin typeface="Calibri"/>
            </a:endParaRPr>
          </a:p>
          <a:p>
            <a:pPr>
              <a:lnSpc>
                <a:spcPct val="150000"/>
              </a:lnSpc>
              <a:defRPr/>
            </a:pPr>
            <a:r>
              <a:rPr lang="nl-NL" sz="1600" b="1" u="sng" dirty="0">
                <a:solidFill>
                  <a:srgbClr val="F79646">
                    <a:lumMod val="50000"/>
                  </a:srgbClr>
                </a:solidFill>
                <a:latin typeface="Calibri"/>
              </a:rPr>
              <a:t>Toelichting opdracht</a:t>
            </a:r>
          </a:p>
          <a:p>
            <a:pPr>
              <a:lnSpc>
                <a:spcPct val="150000"/>
              </a:lnSpc>
              <a:defRPr/>
            </a:pPr>
            <a:r>
              <a:rPr lang="nl-NL" sz="1600" dirty="0">
                <a:solidFill>
                  <a:srgbClr val="F79646">
                    <a:lumMod val="50000"/>
                  </a:srgbClr>
                </a:solidFill>
                <a:latin typeface="Calibri"/>
              </a:rPr>
              <a:t>Het verziltingsvraagstuk wordt nader verkend ten behoeve van:</a:t>
            </a:r>
          </a:p>
          <a:p>
            <a:pPr lvl="0" indent="-342900">
              <a:lnSpc>
                <a:spcPct val="150000"/>
              </a:lnSpc>
              <a:buFont typeface="Symbol" panose="05050102010706020507" pitchFamily="18" charset="2"/>
              <a:buChar char=""/>
              <a:defRPr/>
            </a:pPr>
            <a:r>
              <a:rPr lang="nl-NL" sz="1600" dirty="0">
                <a:solidFill>
                  <a:srgbClr val="F79646">
                    <a:lumMod val="50000"/>
                  </a:srgbClr>
                </a:solidFill>
                <a:latin typeface="Calibri"/>
              </a:rPr>
              <a:t>inzicht (wat is er aan de hand en hoe ontwikkelt verzilting zich in de komende periode);</a:t>
            </a:r>
          </a:p>
          <a:p>
            <a:pPr lvl="0" indent="-342900">
              <a:lnSpc>
                <a:spcPct val="150000"/>
              </a:lnSpc>
              <a:buFont typeface="Symbol" panose="05050102010706020507" pitchFamily="18" charset="2"/>
              <a:buChar char=""/>
              <a:defRPr/>
            </a:pPr>
            <a:r>
              <a:rPr lang="nl-NL" sz="1600" dirty="0">
                <a:solidFill>
                  <a:srgbClr val="F79646">
                    <a:lumMod val="50000"/>
                  </a:srgbClr>
                </a:solidFill>
                <a:latin typeface="Calibri"/>
              </a:rPr>
              <a:t>overzicht (welke kennis is beschikbaar, wat spelen er voor initiatieven en activiteiten) en </a:t>
            </a:r>
          </a:p>
          <a:p>
            <a:pPr lvl="0" indent="-342900">
              <a:lnSpc>
                <a:spcPct val="150000"/>
              </a:lnSpc>
              <a:buFont typeface="Symbol" panose="05050102010706020507" pitchFamily="18" charset="2"/>
              <a:buChar char=""/>
              <a:defRPr/>
            </a:pPr>
            <a:r>
              <a:rPr lang="nl-NL" sz="1600" dirty="0">
                <a:solidFill>
                  <a:srgbClr val="F79646">
                    <a:lumMod val="50000"/>
                  </a:srgbClr>
                </a:solidFill>
                <a:latin typeface="Calibri"/>
              </a:rPr>
              <a:t>regie zodat initiatieven elkaar versterken en niet in de wielen rijden.</a:t>
            </a:r>
          </a:p>
          <a:p>
            <a:pPr>
              <a:lnSpc>
                <a:spcPct val="150000"/>
              </a:lnSpc>
              <a:defRPr/>
            </a:pPr>
            <a:endParaRPr lang="nl-NL" dirty="0"/>
          </a:p>
          <a:p>
            <a:pPr>
              <a:lnSpc>
                <a:spcPct val="150000"/>
              </a:lnSpc>
              <a:defRPr/>
            </a:pPr>
            <a:r>
              <a:rPr lang="nl-NL" sz="1600" dirty="0"/>
              <a:t>Hiermee willen we inzicht krijgen hoe we kansen kunnen verzilveren, problemen kunnen aanpakken en voorkomen dat ontwikkelingen / initiatieven elkaar in de weg gaan zitten.</a:t>
            </a:r>
          </a:p>
        </p:txBody>
      </p:sp>
    </p:spTree>
    <p:extLst>
      <p:ext uri="{BB962C8B-B14F-4D97-AF65-F5344CB8AC3E}">
        <p14:creationId xmlns:p14="http://schemas.microsoft.com/office/powerpoint/2010/main" val="3530706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kstvak 4"/>
          <p:cNvSpPr txBox="1"/>
          <p:nvPr/>
        </p:nvSpPr>
        <p:spPr>
          <a:xfrm>
            <a:off x="193040" y="246518"/>
            <a:ext cx="63837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3CADB2"/>
                </a:solidFill>
                <a:effectLst/>
                <a:uLnTx/>
                <a:uFillTx/>
                <a:latin typeface="Impact"/>
                <a:ea typeface="+mn-ea"/>
                <a:cs typeface="Impact"/>
              </a:rPr>
              <a:t>Bijlage 2: Overzicht relevante studies (1) </a:t>
            </a:r>
          </a:p>
        </p:txBody>
      </p:sp>
      <p:sp>
        <p:nvSpPr>
          <p:cNvPr id="11" name="Tekstvak 10"/>
          <p:cNvSpPr txBox="1"/>
          <p:nvPr/>
        </p:nvSpPr>
        <p:spPr>
          <a:xfrm>
            <a:off x="121920" y="993194"/>
            <a:ext cx="8879840" cy="923330"/>
          </a:xfrm>
          <a:prstGeom prst="rect">
            <a:avLst/>
          </a:prstGeom>
          <a:noFill/>
        </p:spPr>
        <p:txBody>
          <a:bodyPr wrap="square" rtlCol="0">
            <a:spAutoFit/>
          </a:bodyPr>
          <a:lstStyle/>
          <a:p>
            <a:pPr marL="0" marR="0" lvl="0" indent="0" algn="l" defTabSz="457200" rtl="0" eaLnBrk="1" fontAlgn="auto" latinLnBrk="0" hangingPunct="1">
              <a:lnSpc>
                <a:spcPct val="2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AutoShape 13" descr="data:image/png;base64,iVBORw0KGgoAAAANSUhEUgAAABQAAAAUCAYAAACNiR0NAAAAAXNSR0IB2cksfwAAAAlwSFlzAAAOxAAADsQBlSsOGwAAAHFJREFUOI3t1KENwDAMBMAHkTxEYHg36CCdJl4jm2SBbFBa2CGeFdVqqBNU5ZFlcHr0AZMT3kNEdAQiqQaKiB7MOSK5sBMNVQpIqjWMSNiwuxtWFFjDmVngAhf4M/BEcyM3rh4kqVWKTZAn3cB+H6N5ANDLIA/wVpxUAAAAAElFTkSuQmCC"/>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AutoShape 14" descr="data:image/png;base64,iVBORw0KGgoAAAANSUhEUgAAABQAAAAUCAYAAACNiR0NAAAAAXNSR0IB2cksfwAAAAlwSFlzAAAOxAAADsQBlSsOGwAAAGZJREFUOI3t1LENgDAMBMAvLP0oWYS98ABmp6zBKN/RQBQoKGIqlG9sWdbJlQ0fx66GpGcgSd5Akr5JaxnEKoAgIcnbhQXAkrgwzmqvWwOZ4AQn+DOwJpD9CUryINsLGsntwfaDbA4UQBrHRWb9Bw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AutoShape 15" descr="data:image/png;base64,iVBORw0KGgoAAAANSUhEUgAAABQAAAAUCAYAAACNiR0NAAAAAXNSR0IB2cksfwAAAAlwSFlzAAAOxAAADsQBlSsOGwAAAHJJREFUOI1jYaAyYIEx2NnZGygx6OfPnw1wA9nZ2Rt6G2Pr1VVkyDLswNHLDD3TtjD8/PmzAe5CdRUZBhcHA7Jd2DNtCwPchdQEowaOGjhq4DAz8MDRy2QbcvPOE1QDf/782dAzbQu8CCIHoBSwyAKUAgAHNSSfyRwghQ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1024" name="Tekstvak 1023"/>
          <p:cNvSpPr txBox="1"/>
          <p:nvPr/>
        </p:nvSpPr>
        <p:spPr>
          <a:xfrm>
            <a:off x="318942" y="3055938"/>
            <a:ext cx="849993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prstClr val="white"/>
                </a:solidFill>
                <a:effectLst/>
                <a:uLnTx/>
                <a:uFillTx/>
                <a:latin typeface="Calibri"/>
                <a:ea typeface="+mn-ea"/>
                <a:cs typeface="+mn-cs"/>
              </a:rPr>
              <a:t>Hoe dunner de regenwaterlens, des te meer het grensvlak zoet-zout water het maaiveld nadert en des te groter het risico op zout water in de wortelzone</a:t>
            </a:r>
            <a:endParaRPr kumimoji="0" lang="nl-NL" sz="20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D2D9A75F-55BE-4CAC-95EF-1B3FC634DD12}"/>
              </a:ext>
            </a:extLst>
          </p:cNvPr>
          <p:cNvGraphicFramePr>
            <a:graphicFrameLocks noGrp="1"/>
          </p:cNvGraphicFramePr>
          <p:nvPr>
            <p:extLst>
              <p:ext uri="{D42A27DB-BD31-4B8C-83A1-F6EECF244321}">
                <p14:modId xmlns:p14="http://schemas.microsoft.com/office/powerpoint/2010/main" val="2480384302"/>
              </p:ext>
            </p:extLst>
          </p:nvPr>
        </p:nvGraphicFramePr>
        <p:xfrm>
          <a:off x="318942" y="769738"/>
          <a:ext cx="8161483" cy="5268251"/>
        </p:xfrm>
        <a:graphic>
          <a:graphicData uri="http://schemas.openxmlformats.org/drawingml/2006/table">
            <a:tbl>
              <a:tblPr/>
              <a:tblGrid>
                <a:gridCol w="1493268">
                  <a:extLst>
                    <a:ext uri="{9D8B030D-6E8A-4147-A177-3AD203B41FA5}">
                      <a16:colId xmlns:a16="http://schemas.microsoft.com/office/drawing/2014/main" val="1106517902"/>
                    </a:ext>
                  </a:extLst>
                </a:gridCol>
                <a:gridCol w="3102393">
                  <a:extLst>
                    <a:ext uri="{9D8B030D-6E8A-4147-A177-3AD203B41FA5}">
                      <a16:colId xmlns:a16="http://schemas.microsoft.com/office/drawing/2014/main" val="777526133"/>
                    </a:ext>
                  </a:extLst>
                </a:gridCol>
                <a:gridCol w="463429">
                  <a:extLst>
                    <a:ext uri="{9D8B030D-6E8A-4147-A177-3AD203B41FA5}">
                      <a16:colId xmlns:a16="http://schemas.microsoft.com/office/drawing/2014/main" val="3059066351"/>
                    </a:ext>
                  </a:extLst>
                </a:gridCol>
                <a:gridCol w="3102393">
                  <a:extLst>
                    <a:ext uri="{9D8B030D-6E8A-4147-A177-3AD203B41FA5}">
                      <a16:colId xmlns:a16="http://schemas.microsoft.com/office/drawing/2014/main" val="2510161400"/>
                    </a:ext>
                  </a:extLst>
                </a:gridCol>
              </a:tblGrid>
              <a:tr h="129313">
                <a:tc>
                  <a:txBody>
                    <a:bodyPr/>
                    <a:lstStyle/>
                    <a:p>
                      <a:pPr algn="l" fontAlgn="t"/>
                      <a:r>
                        <a:rPr lang="en-GB" sz="900" b="1" i="0" u="none" strike="noStrike">
                          <a:solidFill>
                            <a:srgbClr val="FFFFFF"/>
                          </a:solidFill>
                          <a:effectLst/>
                          <a:latin typeface="Calibri" panose="020F0502020204030204" pitchFamily="34" charset="0"/>
                        </a:rPr>
                        <a:t>Categorie</a:t>
                      </a:r>
                    </a:p>
                  </a:txBody>
                  <a:tcPr marL="4459" marR="4459" marT="4459" marB="0">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t"/>
                      <a:r>
                        <a:rPr lang="en-GB" sz="900" b="1" i="0" u="none" strike="noStrike">
                          <a:solidFill>
                            <a:srgbClr val="FFFFFF"/>
                          </a:solidFill>
                          <a:effectLst/>
                          <a:latin typeface="Calibri" panose="020F0502020204030204" pitchFamily="34" charset="0"/>
                        </a:rPr>
                        <a:t>Bron</a:t>
                      </a: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t"/>
                      <a:r>
                        <a:rPr lang="en-GB" sz="900" b="1" i="0" u="none" strike="noStrike">
                          <a:solidFill>
                            <a:srgbClr val="FFFFFF"/>
                          </a:solidFill>
                          <a:effectLst/>
                          <a:latin typeface="Calibri" panose="020F0502020204030204" pitchFamily="34" charset="0"/>
                        </a:rPr>
                        <a:t>Link</a:t>
                      </a: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t"/>
                      <a:r>
                        <a:rPr lang="en-GB" sz="900" b="1" i="0" u="none" strike="noStrike">
                          <a:solidFill>
                            <a:srgbClr val="FFFFFF"/>
                          </a:solidFill>
                          <a:effectLst/>
                          <a:latin typeface="Calibri" panose="020F0502020204030204" pitchFamily="34" charset="0"/>
                        </a:rPr>
                        <a:t>Toelichting</a:t>
                      </a:r>
                    </a:p>
                  </a:txBody>
                  <a:tcPr marL="4459" marR="4459" marT="4459" marB="0">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1605695618"/>
                  </a:ext>
                </a:extLst>
              </a:tr>
              <a:tr h="506104">
                <a:tc>
                  <a:txBody>
                    <a:bodyPr/>
                    <a:lstStyle/>
                    <a:p>
                      <a:pPr algn="l" fontAlgn="t"/>
                      <a:r>
                        <a:rPr lang="en-GB" sz="900" b="0" i="0" u="none" strike="noStrike">
                          <a:solidFill>
                            <a:srgbClr val="000000"/>
                          </a:solidFill>
                          <a:effectLst/>
                          <a:latin typeface="Calibri" panose="020F0502020204030204" pitchFamily="34" charset="0"/>
                        </a:rPr>
                        <a:t>Analyse verzilting</a:t>
                      </a:r>
                    </a:p>
                  </a:txBody>
                  <a:tcPr marL="4459" marR="4459" marT="4459" marB="0">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t"/>
                      <a:r>
                        <a:rPr lang="nl-NL" sz="900" b="0" i="0" u="none" strike="noStrike">
                          <a:solidFill>
                            <a:srgbClr val="000000"/>
                          </a:solidFill>
                          <a:effectLst/>
                          <a:latin typeface="Calibri" panose="020F0502020204030204" pitchFamily="34" charset="0"/>
                        </a:rPr>
                        <a:t>Verzilting van landbouwgronden in Noord-Nederland in het perspectief van de effecten van klimaatsverandering</a:t>
                      </a: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t"/>
                      <a:r>
                        <a:rPr lang="en-GB" sz="900" b="0" i="0" u="sng" strike="noStrike">
                          <a:solidFill>
                            <a:srgbClr val="0563C1"/>
                          </a:solidFill>
                          <a:effectLst/>
                          <a:latin typeface="Calibri" panose="020F0502020204030204" pitchFamily="34" charset="0"/>
                          <a:hlinkClick r:id="rId3"/>
                        </a:rPr>
                        <a:t>Link</a:t>
                      </a:r>
                      <a:endParaRPr lang="en-GB" sz="900" b="0" i="0" u="sng" strike="noStrike">
                        <a:solidFill>
                          <a:srgbClr val="0563C1"/>
                        </a:solidFill>
                        <a:effectLst/>
                        <a:latin typeface="Calibri" panose="020F0502020204030204" pitchFamily="34" charset="0"/>
                      </a:endParaRP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t"/>
                      <a:r>
                        <a:rPr lang="nl-NL" sz="900" b="0" i="0" u="none" strike="noStrike">
                          <a:solidFill>
                            <a:srgbClr val="000000"/>
                          </a:solidFill>
                          <a:effectLst/>
                          <a:latin typeface="Calibri" panose="020F0502020204030204" pitchFamily="34" charset="0"/>
                        </a:rPr>
                        <a:t>Eerst studie naar verzilting in percelen, mogelijkheden voor zilte teelten en sociaal economisch spoor. Dit is het samenvattende rapport. De onderliggende rapporten zijn ook aan te leveren.</a:t>
                      </a:r>
                    </a:p>
                  </a:txBody>
                  <a:tcPr marL="4459" marR="4459" marT="4459" marB="0">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563365619"/>
                  </a:ext>
                </a:extLst>
              </a:tr>
              <a:tr h="452761">
                <a:tc>
                  <a:txBody>
                    <a:bodyPr/>
                    <a:lstStyle/>
                    <a:p>
                      <a:pPr algn="l" fontAlgn="t"/>
                      <a:r>
                        <a:rPr lang="en-GB" sz="900" b="0" i="0" u="none" strike="noStrike">
                          <a:solidFill>
                            <a:srgbClr val="000000"/>
                          </a:solidFill>
                          <a:effectLst/>
                          <a:latin typeface="Calibri" panose="020F0502020204030204" pitchFamily="34" charset="0"/>
                        </a:rPr>
                        <a:t>Analyse verzilting</a:t>
                      </a:r>
                    </a:p>
                  </a:txBody>
                  <a:tcPr marL="4459" marR="4459" marT="4459" marB="0">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Calibri" panose="020F0502020204030204" pitchFamily="34" charset="0"/>
                        </a:rPr>
                        <a:t>Verziltingstudie HHNK</a:t>
                      </a: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t"/>
                      <a:r>
                        <a:rPr lang="en-GB" sz="900" b="0" i="0" u="sng" strike="noStrike">
                          <a:solidFill>
                            <a:srgbClr val="0563C1"/>
                          </a:solidFill>
                          <a:effectLst/>
                          <a:latin typeface="Calibri" panose="020F0502020204030204" pitchFamily="34" charset="0"/>
                          <a:hlinkClick r:id="rId4"/>
                        </a:rPr>
                        <a:t>Link</a:t>
                      </a:r>
                      <a:endParaRPr lang="en-GB" sz="900" b="0" i="0" u="sng" strike="noStrike">
                        <a:solidFill>
                          <a:srgbClr val="0563C1"/>
                        </a:solidFill>
                        <a:effectLst/>
                        <a:latin typeface="Calibri" panose="020F0502020204030204" pitchFamily="34" charset="0"/>
                      </a:endParaRP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Diepgaande analyse verzilting in HHNK. Waaronder een regionaal grondwatermodel in SEAWAT voor verziltingsberekenignen, studies op peroceel en polderschaal, etc.</a:t>
                      </a:r>
                    </a:p>
                  </a:txBody>
                  <a:tcPr marL="4459" marR="4459" marT="4459" marB="0">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4280303"/>
                  </a:ext>
                </a:extLst>
              </a:tr>
              <a:tr h="239697">
                <a:tc>
                  <a:txBody>
                    <a:bodyPr/>
                    <a:lstStyle/>
                    <a:p>
                      <a:pPr algn="l" fontAlgn="t"/>
                      <a:r>
                        <a:rPr lang="en-GB" sz="900" b="0" i="0" u="none" strike="noStrike">
                          <a:solidFill>
                            <a:srgbClr val="000000"/>
                          </a:solidFill>
                          <a:effectLst/>
                          <a:latin typeface="Calibri" panose="020F0502020204030204" pitchFamily="34" charset="0"/>
                        </a:rPr>
                        <a:t>Analyse verzilting</a:t>
                      </a:r>
                    </a:p>
                  </a:txBody>
                  <a:tcPr marL="4459" marR="4459" marT="4459" marB="0">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t"/>
                      <a:r>
                        <a:rPr lang="en-GB" sz="900" b="0" i="0" u="none" strike="noStrike">
                          <a:solidFill>
                            <a:srgbClr val="000000"/>
                          </a:solidFill>
                          <a:effectLst/>
                          <a:latin typeface="Calibri" panose="020F0502020204030204" pitchFamily="34" charset="0"/>
                        </a:rPr>
                        <a:t>Verkenning zoetwatervoorziening zuidwestelijke Delta</a:t>
                      </a: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t"/>
                      <a:r>
                        <a:rPr lang="en-GB" sz="900" b="0" i="0" u="sng" strike="noStrike">
                          <a:solidFill>
                            <a:srgbClr val="0563C1"/>
                          </a:solidFill>
                          <a:effectLst/>
                          <a:latin typeface="Calibri" panose="020F0502020204030204" pitchFamily="34" charset="0"/>
                          <a:hlinkClick r:id="rId5"/>
                        </a:rPr>
                        <a:t>Link</a:t>
                      </a:r>
                      <a:endParaRPr lang="en-GB" sz="900" b="0" i="0" u="sng" strike="noStrike">
                        <a:solidFill>
                          <a:srgbClr val="0563C1"/>
                        </a:solidFill>
                        <a:effectLst/>
                        <a:latin typeface="Calibri" panose="020F0502020204030204" pitchFamily="34" charset="0"/>
                      </a:endParaRP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t"/>
                      <a:endParaRPr lang="en-GB" sz="900" b="0" i="0" u="none" strike="noStrike">
                        <a:solidFill>
                          <a:srgbClr val="000000"/>
                        </a:solidFill>
                        <a:effectLst/>
                        <a:latin typeface="Calibri" panose="020F0502020204030204" pitchFamily="34" charset="0"/>
                      </a:endParaRPr>
                    </a:p>
                  </a:txBody>
                  <a:tcPr marL="4459" marR="4459" marT="4459" marB="0">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945046342"/>
                  </a:ext>
                </a:extLst>
              </a:tr>
              <a:tr h="594804">
                <a:tc>
                  <a:txBody>
                    <a:bodyPr/>
                    <a:lstStyle/>
                    <a:p>
                      <a:pPr algn="l" fontAlgn="t"/>
                      <a:r>
                        <a:rPr lang="en-GB" sz="900" b="0" i="0" u="none" strike="noStrike">
                          <a:solidFill>
                            <a:srgbClr val="000000"/>
                          </a:solidFill>
                          <a:effectLst/>
                          <a:latin typeface="Calibri" panose="020F0502020204030204" pitchFamily="34" charset="0"/>
                        </a:rPr>
                        <a:t>Analyse verzilting</a:t>
                      </a:r>
                    </a:p>
                  </a:txBody>
                  <a:tcPr marL="4459" marR="4459" marT="4459" marB="0">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Calibri" panose="020F0502020204030204" pitchFamily="34" charset="0"/>
                        </a:rPr>
                        <a:t>Freshem</a:t>
                      </a: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t"/>
                      <a:r>
                        <a:rPr lang="en-GB" sz="900" b="0" i="0" u="sng" strike="noStrike">
                          <a:solidFill>
                            <a:srgbClr val="0563C1"/>
                          </a:solidFill>
                          <a:effectLst/>
                          <a:latin typeface="Calibri" panose="020F0502020204030204" pitchFamily="34" charset="0"/>
                          <a:hlinkClick r:id="rId6"/>
                        </a:rPr>
                        <a:t>Link</a:t>
                      </a:r>
                      <a:endParaRPr lang="en-GB" sz="900" b="0" i="0" u="sng" strike="noStrike">
                        <a:solidFill>
                          <a:srgbClr val="0563C1"/>
                        </a:solidFill>
                        <a:effectLst/>
                        <a:latin typeface="Calibri" panose="020F0502020204030204" pitchFamily="34" charset="0"/>
                      </a:endParaRP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t"/>
                      <a:r>
                        <a:rPr lang="nl-NL" sz="900" b="0" i="0" u="none" strike="noStrike" dirty="0">
                          <a:solidFill>
                            <a:srgbClr val="000000"/>
                          </a:solidFill>
                          <a:effectLst/>
                          <a:latin typeface="Calibri" panose="020F0502020204030204" pitchFamily="34" charset="0"/>
                        </a:rPr>
                        <a:t>In de provincie Zeeland is op zeer grote schaal, vanuit de lucht en met behulp van een elektromagnetische ‘sigaar’, in kaart gebracht waar het zoete, brakke en zoute grondwater zit, hoeveel miljarden kuub zoet water dat is en op welke diepte het water zich bevindt. </a:t>
                      </a:r>
                    </a:p>
                  </a:txBody>
                  <a:tcPr marL="4459" marR="4459" marT="4459" marB="0">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548459751"/>
                  </a:ext>
                </a:extLst>
              </a:tr>
              <a:tr h="129313">
                <a:tc>
                  <a:txBody>
                    <a:bodyPr/>
                    <a:lstStyle/>
                    <a:p>
                      <a:pPr algn="l" fontAlgn="t"/>
                      <a:r>
                        <a:rPr lang="en-GB" sz="900" b="0" i="0" u="none" strike="noStrike">
                          <a:solidFill>
                            <a:srgbClr val="000000"/>
                          </a:solidFill>
                          <a:effectLst/>
                          <a:latin typeface="Calibri" panose="020F0502020204030204" pitchFamily="34" charset="0"/>
                        </a:rPr>
                        <a:t>Maatregelen</a:t>
                      </a:r>
                    </a:p>
                  </a:txBody>
                  <a:tcPr marL="4459" marR="4459" marT="4459" marB="0">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t"/>
                      <a:r>
                        <a:rPr lang="en-GB" sz="900" b="0" i="0" u="none" strike="noStrike">
                          <a:solidFill>
                            <a:srgbClr val="000000"/>
                          </a:solidFill>
                          <a:effectLst/>
                          <a:latin typeface="Calibri" panose="020F0502020204030204" pitchFamily="34" charset="0"/>
                        </a:rPr>
                        <a:t>Spaarwater</a:t>
                      </a: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t"/>
                      <a:r>
                        <a:rPr lang="en-GB" sz="900" b="0" i="0" u="sng" strike="noStrike">
                          <a:solidFill>
                            <a:srgbClr val="0563C1"/>
                          </a:solidFill>
                          <a:effectLst/>
                          <a:latin typeface="Calibri" panose="020F0502020204030204" pitchFamily="34" charset="0"/>
                          <a:hlinkClick r:id="rId7"/>
                        </a:rPr>
                        <a:t>Link</a:t>
                      </a:r>
                      <a:endParaRPr lang="en-GB" sz="900" b="0" i="0" u="sng" strike="noStrike">
                        <a:solidFill>
                          <a:srgbClr val="0563C1"/>
                        </a:solidFill>
                        <a:effectLst/>
                        <a:latin typeface="Calibri" panose="020F0502020204030204" pitchFamily="34" charset="0"/>
                      </a:endParaRP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t"/>
                      <a:endParaRPr lang="en-GB" sz="900" b="0" i="0" u="none" strike="noStrike">
                        <a:solidFill>
                          <a:srgbClr val="000000"/>
                        </a:solidFill>
                        <a:effectLst/>
                        <a:latin typeface="Calibri" panose="020F0502020204030204" pitchFamily="34" charset="0"/>
                      </a:endParaRPr>
                    </a:p>
                  </a:txBody>
                  <a:tcPr marL="4459" marR="4459" marT="4459" marB="0">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279433099"/>
                  </a:ext>
                </a:extLst>
              </a:tr>
              <a:tr h="595227">
                <a:tc>
                  <a:txBody>
                    <a:bodyPr/>
                    <a:lstStyle/>
                    <a:p>
                      <a:pPr algn="l" fontAlgn="t"/>
                      <a:r>
                        <a:rPr lang="en-GB" sz="900" b="0" i="0" u="none" strike="noStrike">
                          <a:solidFill>
                            <a:srgbClr val="000000"/>
                          </a:solidFill>
                          <a:effectLst/>
                          <a:latin typeface="Calibri" panose="020F0502020204030204" pitchFamily="34" charset="0"/>
                        </a:rPr>
                        <a:t>Maatregelen</a:t>
                      </a:r>
                    </a:p>
                  </a:txBody>
                  <a:tcPr marL="4459" marR="4459" marT="4459" marB="0">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Calibri" panose="020F0502020204030204" pitchFamily="34" charset="0"/>
                        </a:rPr>
                        <a:t>Coastar</a:t>
                      </a: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t"/>
                      <a:r>
                        <a:rPr lang="en-GB" sz="900" b="0" i="0" u="sng" strike="noStrike">
                          <a:solidFill>
                            <a:srgbClr val="0563C1"/>
                          </a:solidFill>
                          <a:effectLst/>
                          <a:latin typeface="Calibri" panose="020F0502020204030204" pitchFamily="34" charset="0"/>
                          <a:hlinkClick r:id="rId8"/>
                        </a:rPr>
                        <a:t>Link</a:t>
                      </a:r>
                      <a:endParaRPr lang="en-GB" sz="900" b="0" i="0" u="sng" strike="noStrike">
                        <a:solidFill>
                          <a:srgbClr val="0563C1"/>
                        </a:solidFill>
                        <a:effectLst/>
                        <a:latin typeface="Calibri" panose="020F0502020204030204" pitchFamily="34" charset="0"/>
                      </a:endParaRP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In het project COASTAR (COastal Aquifer STorage and Recovery) dat recentelijk is gestart, onderzoekt KWR samen met Deltares en Arcadis de haalbaarheid van grootschalige ondergrondse opslag van zoet water in de regio Den Haag-Westland-Rotterdam. </a:t>
                      </a:r>
                    </a:p>
                  </a:txBody>
                  <a:tcPr marL="4459" marR="4459" marT="4459" marB="0">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370361563"/>
                  </a:ext>
                </a:extLst>
              </a:tr>
              <a:tr h="319596">
                <a:tc>
                  <a:txBody>
                    <a:bodyPr/>
                    <a:lstStyle/>
                    <a:p>
                      <a:pPr algn="l" fontAlgn="t"/>
                      <a:r>
                        <a:rPr lang="en-GB" sz="900" b="0" i="0" u="none" strike="noStrike">
                          <a:solidFill>
                            <a:srgbClr val="000000"/>
                          </a:solidFill>
                          <a:effectLst/>
                          <a:latin typeface="Calibri" panose="020F0502020204030204" pitchFamily="34" charset="0"/>
                        </a:rPr>
                        <a:t>Maatregelen</a:t>
                      </a:r>
                    </a:p>
                  </a:txBody>
                  <a:tcPr marL="4459" marR="4459" marT="4459" marB="0">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t"/>
                      <a:r>
                        <a:rPr lang="nl-NL" sz="900" b="0" i="0" u="none" strike="noStrike">
                          <a:solidFill>
                            <a:srgbClr val="000000"/>
                          </a:solidFill>
                          <a:effectLst/>
                          <a:latin typeface="Calibri" panose="020F0502020204030204" pitchFamily="34" charset="0"/>
                        </a:rPr>
                        <a:t>Zelfvoorzienende zoetwaterberging . Eerste studie en pilot naar de mogelijkheid van volledige zelfvoorziening op Texel.</a:t>
                      </a: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t"/>
                      <a:r>
                        <a:rPr lang="en-GB" sz="900" b="0" i="0" u="sng" strike="noStrike">
                          <a:solidFill>
                            <a:srgbClr val="0563C1"/>
                          </a:solidFill>
                          <a:effectLst/>
                          <a:latin typeface="Calibri" panose="020F0502020204030204" pitchFamily="34" charset="0"/>
                          <a:hlinkClick r:id="rId9"/>
                        </a:rPr>
                        <a:t>Link</a:t>
                      </a:r>
                      <a:endParaRPr lang="en-GB" sz="900" b="0" i="0" u="sng" strike="noStrike">
                        <a:solidFill>
                          <a:srgbClr val="0563C1"/>
                        </a:solidFill>
                        <a:effectLst/>
                        <a:latin typeface="Calibri" panose="020F0502020204030204" pitchFamily="34" charset="0"/>
                      </a:endParaRP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t"/>
                      <a:endParaRPr lang="en-GB" sz="900" b="0" i="0" u="none" strike="noStrike">
                        <a:solidFill>
                          <a:srgbClr val="000000"/>
                        </a:solidFill>
                        <a:effectLst/>
                        <a:latin typeface="Calibri" panose="020F0502020204030204" pitchFamily="34" charset="0"/>
                      </a:endParaRPr>
                    </a:p>
                  </a:txBody>
                  <a:tcPr marL="4459" marR="4459" marT="4459" marB="0">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119614919"/>
                  </a:ext>
                </a:extLst>
              </a:tr>
              <a:tr h="310719">
                <a:tc>
                  <a:txBody>
                    <a:bodyPr/>
                    <a:lstStyle/>
                    <a:p>
                      <a:pPr algn="l" fontAlgn="t"/>
                      <a:r>
                        <a:rPr lang="en-GB" sz="900" b="0" i="0" u="none" strike="noStrike">
                          <a:solidFill>
                            <a:srgbClr val="000000"/>
                          </a:solidFill>
                          <a:effectLst/>
                          <a:latin typeface="Calibri" panose="020F0502020204030204" pitchFamily="34" charset="0"/>
                        </a:rPr>
                        <a:t>Maatregelen</a:t>
                      </a:r>
                    </a:p>
                  </a:txBody>
                  <a:tcPr marL="4459" marR="4459" marT="4459" marB="0">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Calibri" panose="020F0502020204030204" pitchFamily="34" charset="0"/>
                        </a:rPr>
                        <a:t>Zoetwater Verhelderd.</a:t>
                      </a: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t"/>
                      <a:r>
                        <a:rPr lang="en-GB" sz="900" b="0" i="0" u="sng" strike="noStrike">
                          <a:solidFill>
                            <a:srgbClr val="0563C1"/>
                          </a:solidFill>
                          <a:effectLst/>
                          <a:latin typeface="Calibri" panose="020F0502020204030204" pitchFamily="34" charset="0"/>
                          <a:hlinkClick r:id="rId10"/>
                        </a:rPr>
                        <a:t>Link</a:t>
                      </a:r>
                      <a:endParaRPr lang="en-GB" sz="900" b="0" i="0" u="sng" strike="noStrike">
                        <a:solidFill>
                          <a:srgbClr val="0563C1"/>
                        </a:solidFill>
                        <a:effectLst/>
                        <a:latin typeface="Calibri" panose="020F0502020204030204" pitchFamily="34" charset="0"/>
                      </a:endParaRP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t"/>
                      <a:r>
                        <a:rPr lang="nl-NL" sz="900" b="0" i="0" u="none" strike="noStrike" dirty="0">
                          <a:solidFill>
                            <a:srgbClr val="000000"/>
                          </a:solidFill>
                          <a:effectLst/>
                          <a:latin typeface="Calibri" panose="020F0502020204030204" pitchFamily="34" charset="0"/>
                        </a:rPr>
                        <a:t>Dit geeft een overzicht van mogelijke zoetwatermaatregelen en indicaties voor effecten, kosten en baten.</a:t>
                      </a:r>
                    </a:p>
                  </a:txBody>
                  <a:tcPr marL="4459" marR="4459" marT="4459" marB="0">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97938845"/>
                  </a:ext>
                </a:extLst>
              </a:tr>
              <a:tr h="255055">
                <a:tc>
                  <a:txBody>
                    <a:bodyPr/>
                    <a:lstStyle/>
                    <a:p>
                      <a:pPr algn="l" fontAlgn="t"/>
                      <a:r>
                        <a:rPr lang="en-GB" sz="900" b="0" i="0" u="none" strike="noStrike" dirty="0" err="1">
                          <a:solidFill>
                            <a:srgbClr val="000000"/>
                          </a:solidFill>
                          <a:effectLst/>
                          <a:latin typeface="Calibri" panose="020F0502020204030204" pitchFamily="34" charset="0"/>
                        </a:rPr>
                        <a:t>Maatregelen</a:t>
                      </a:r>
                      <a:endParaRPr lang="en-GB" sz="900" b="0" i="0" u="none" strike="noStrike" dirty="0">
                        <a:solidFill>
                          <a:srgbClr val="000000"/>
                        </a:solidFill>
                        <a:effectLst/>
                        <a:latin typeface="Calibri" panose="020F0502020204030204" pitchFamily="34" charset="0"/>
                      </a:endParaRPr>
                    </a:p>
                  </a:txBody>
                  <a:tcPr marL="4459" marR="4459" marT="4459" marB="0">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t"/>
                      <a:r>
                        <a:rPr lang="nl-NL" sz="900" b="0" i="0" u="none" strike="noStrike" dirty="0">
                          <a:solidFill>
                            <a:srgbClr val="000000"/>
                          </a:solidFill>
                          <a:effectLst/>
                          <a:latin typeface="Calibri" panose="020F0502020204030204" pitchFamily="34" charset="0"/>
                        </a:rPr>
                        <a:t>De Zoete Stuw – de stuw die zout water afvoert en zoet water vasthoudt</a:t>
                      </a: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t"/>
                      <a:r>
                        <a:rPr lang="en-GB" sz="900" b="0" i="0" u="sng" strike="noStrike" dirty="0">
                          <a:solidFill>
                            <a:srgbClr val="0563C1"/>
                          </a:solidFill>
                          <a:effectLst/>
                          <a:latin typeface="Calibri" panose="020F0502020204030204" pitchFamily="34" charset="0"/>
                          <a:hlinkClick r:id="rId11"/>
                        </a:rPr>
                        <a:t>Link</a:t>
                      </a:r>
                      <a:endParaRPr lang="en-GB" sz="900" b="0" i="0" u="sng" strike="noStrike" dirty="0">
                        <a:solidFill>
                          <a:srgbClr val="0563C1"/>
                        </a:solidFill>
                        <a:effectLst/>
                        <a:latin typeface="Calibri" panose="020F0502020204030204" pitchFamily="34" charset="0"/>
                      </a:endParaRP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t"/>
                      <a:endParaRPr lang="en-GB" sz="900" b="0" i="0" u="none" strike="noStrike">
                        <a:solidFill>
                          <a:srgbClr val="000000"/>
                        </a:solidFill>
                        <a:effectLst/>
                        <a:latin typeface="Calibri" panose="020F0502020204030204" pitchFamily="34" charset="0"/>
                      </a:endParaRPr>
                    </a:p>
                  </a:txBody>
                  <a:tcPr marL="4459" marR="4459" marT="4459" marB="0">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238189452"/>
                  </a:ext>
                </a:extLst>
              </a:tr>
              <a:tr h="258626">
                <a:tc>
                  <a:txBody>
                    <a:bodyPr/>
                    <a:lstStyle/>
                    <a:p>
                      <a:pPr algn="l" fontAlgn="t"/>
                      <a:r>
                        <a:rPr lang="en-GB" sz="900" b="0" i="0" u="none" strike="noStrike">
                          <a:solidFill>
                            <a:srgbClr val="000000"/>
                          </a:solidFill>
                          <a:effectLst/>
                          <a:latin typeface="Calibri" panose="020F0502020204030204" pitchFamily="34" charset="0"/>
                        </a:rPr>
                        <a:t>Maatregelen</a:t>
                      </a:r>
                    </a:p>
                  </a:txBody>
                  <a:tcPr marL="4459" marR="4459" marT="4459" marB="0">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Zelfvoorzienend in zoetwater: zoek de mogelijkheden</a:t>
                      </a: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ctr"/>
                      <a:r>
                        <a:rPr lang="en-GB" sz="900" b="0" i="0" u="sng" strike="noStrike">
                          <a:solidFill>
                            <a:srgbClr val="0563C1"/>
                          </a:solidFill>
                          <a:effectLst/>
                          <a:latin typeface="Calibri" panose="020F0502020204030204" pitchFamily="34" charset="0"/>
                          <a:hlinkClick r:id="rId12"/>
                        </a:rPr>
                        <a:t>Link</a:t>
                      </a:r>
                      <a:endParaRPr lang="en-GB" sz="900" b="0" i="0" u="sng" strike="noStrike">
                        <a:solidFill>
                          <a:srgbClr val="0563C1"/>
                        </a:solidFill>
                        <a:effectLst/>
                        <a:latin typeface="Calibri" panose="020F0502020204030204" pitchFamily="34" charset="0"/>
                      </a:endParaRPr>
                    </a:p>
                  </a:txBody>
                  <a:tcPr marL="4459" marR="4459" marT="4459"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ctr"/>
                      <a:r>
                        <a:rPr lang="nl-NL" sz="900" b="0" i="0" u="none" strike="noStrike" dirty="0">
                          <a:solidFill>
                            <a:srgbClr val="000000"/>
                          </a:solidFill>
                          <a:effectLst/>
                          <a:latin typeface="Calibri" panose="020F0502020204030204" pitchFamily="34" charset="0"/>
                        </a:rPr>
                        <a:t>kleinschalige oplossingen voor een robuustere regionale zoetwatervoorziening</a:t>
                      </a:r>
                    </a:p>
                  </a:txBody>
                  <a:tcPr marL="4459" marR="4459" marT="4459"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302346208"/>
                  </a:ext>
                </a:extLst>
              </a:tr>
              <a:tr h="258626">
                <a:tc>
                  <a:txBody>
                    <a:bodyPr/>
                    <a:lstStyle/>
                    <a:p>
                      <a:pPr marL="0" algn="l" defTabSz="457200" rtl="0" eaLnBrk="1" fontAlgn="t" latinLnBrk="0" hangingPunct="1"/>
                      <a:r>
                        <a:rPr lang="en-GB" sz="900" b="0" i="0" u="none" strike="noStrike" kern="1200" dirty="0" err="1">
                          <a:solidFill>
                            <a:srgbClr val="000000"/>
                          </a:solidFill>
                          <a:effectLst/>
                          <a:latin typeface="Calibri" panose="020F0502020204030204" pitchFamily="34" charset="0"/>
                          <a:ea typeface="+mn-ea"/>
                          <a:cs typeface="+mn-cs"/>
                        </a:rPr>
                        <a:t>Inventarisatie</a:t>
                      </a:r>
                      <a:r>
                        <a:rPr lang="en-GB" sz="900" b="0" i="0" u="none" strike="noStrike" kern="1200" dirty="0">
                          <a:solidFill>
                            <a:srgbClr val="000000"/>
                          </a:solidFill>
                          <a:effectLst/>
                          <a:latin typeface="Calibri" panose="020F0502020204030204" pitchFamily="34" charset="0"/>
                          <a:ea typeface="+mn-ea"/>
                          <a:cs typeface="+mn-cs"/>
                        </a:rPr>
                        <a:t> </a:t>
                      </a:r>
                    </a:p>
                  </a:txBody>
                  <a:tcPr marL="4459" marR="4459" marT="4459" marB="0">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marL="0" algn="l" defTabSz="457200" rtl="0" eaLnBrk="1" fontAlgn="t" latinLnBrk="0" hangingPunct="1"/>
                      <a:r>
                        <a:rPr lang="nl-NL" sz="900" b="0" i="0" u="none" strike="noStrike" kern="1200" dirty="0">
                          <a:solidFill>
                            <a:srgbClr val="000000"/>
                          </a:solidFill>
                          <a:effectLst/>
                          <a:latin typeface="Calibri" panose="020F0502020204030204" pitchFamily="34" charset="0"/>
                          <a:ea typeface="+mn-ea"/>
                          <a:cs typeface="+mn-cs"/>
                        </a:rPr>
                        <a:t>Waddenparels: naar een samenhangende keten van brakke binnendijkse gebieden, opgesteld in opdracht van de Coalitie Wadden Natuurlijk.</a:t>
                      </a: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marL="0" algn="l" defTabSz="457200" rtl="0" eaLnBrk="1" fontAlgn="t" latinLnBrk="0" hangingPunct="1"/>
                      <a:r>
                        <a:rPr lang="en-GB" sz="900" b="0" i="0" u="none" strike="noStrike" kern="1200" dirty="0">
                          <a:solidFill>
                            <a:srgbClr val="000000"/>
                          </a:solidFill>
                          <a:effectLst/>
                          <a:latin typeface="Calibri" panose="020F0502020204030204" pitchFamily="34" charset="0"/>
                          <a:ea typeface="+mn-ea"/>
                          <a:cs typeface="+mn-cs"/>
                        </a:rPr>
                        <a:t>Rapport CWN </a:t>
                      </a:r>
                    </a:p>
                  </a:txBody>
                  <a:tcPr marL="4459" marR="4459" marT="4459"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marL="0" algn="l" defTabSz="457200" rtl="0" eaLnBrk="1" fontAlgn="t" latinLnBrk="0" hangingPunct="1"/>
                      <a:r>
                        <a:rPr lang="nl-NL" sz="900" b="0" i="0" u="none" strike="noStrike" kern="1200" dirty="0">
                          <a:solidFill>
                            <a:srgbClr val="000000"/>
                          </a:solidFill>
                          <a:effectLst/>
                          <a:latin typeface="Calibri" panose="020F0502020204030204" pitchFamily="34" charset="0"/>
                          <a:ea typeface="+mn-ea"/>
                          <a:cs typeface="+mn-cs"/>
                        </a:rPr>
                        <a:t>De geïnventariseerde Waddenparels zijn brakke natuurgebieden die in samenhang meer ruimte kunnen bieden voor de </a:t>
                      </a:r>
                      <a:r>
                        <a:rPr lang="nl-NL" sz="900" b="0" i="0" u="none" strike="noStrike" kern="1200" dirty="0" err="1">
                          <a:solidFill>
                            <a:srgbClr val="000000"/>
                          </a:solidFill>
                          <a:effectLst/>
                          <a:latin typeface="Calibri" panose="020F0502020204030204" pitchFamily="34" charset="0"/>
                          <a:ea typeface="+mn-ea"/>
                          <a:cs typeface="+mn-cs"/>
                        </a:rPr>
                        <a:t>overgangs-zone</a:t>
                      </a:r>
                      <a:r>
                        <a:rPr lang="nl-NL" sz="900" b="0" i="0" u="none" strike="noStrike" kern="1200" dirty="0">
                          <a:solidFill>
                            <a:srgbClr val="000000"/>
                          </a:solidFill>
                          <a:effectLst/>
                          <a:latin typeface="Calibri" panose="020F0502020204030204" pitchFamily="34" charset="0"/>
                          <a:ea typeface="+mn-ea"/>
                          <a:cs typeface="+mn-cs"/>
                        </a:rPr>
                        <a:t> tussen zoet en zout.  </a:t>
                      </a:r>
                    </a:p>
                  </a:txBody>
                  <a:tcPr marL="4459" marR="4459" marT="4459"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13556374"/>
                  </a:ext>
                </a:extLst>
              </a:tr>
              <a:tr h="258626">
                <a:tc>
                  <a:txBody>
                    <a:bodyPr/>
                    <a:lstStyle/>
                    <a:p>
                      <a:pPr algn="l" fontAlgn="t"/>
                      <a:r>
                        <a:rPr lang="en-GB" sz="900" b="0" i="0" u="none" strike="noStrike" dirty="0" err="1">
                          <a:solidFill>
                            <a:srgbClr val="000000"/>
                          </a:solidFill>
                          <a:effectLst/>
                          <a:latin typeface="Calibri" panose="020F0502020204030204" pitchFamily="34" charset="0"/>
                        </a:rPr>
                        <a:t>Deltaplan</a:t>
                      </a:r>
                      <a:endParaRPr lang="en-GB" sz="900" b="0" i="0" u="none" strike="noStrike" dirty="0">
                        <a:solidFill>
                          <a:srgbClr val="000000"/>
                        </a:solidFill>
                        <a:effectLst/>
                        <a:latin typeface="Calibri" panose="020F0502020204030204" pitchFamily="34" charset="0"/>
                      </a:endParaRPr>
                    </a:p>
                    <a:p>
                      <a:pPr algn="l" fontAlgn="t"/>
                      <a:r>
                        <a:rPr lang="en-GB" sz="900" b="0" i="0" u="none" strike="noStrike" dirty="0" err="1">
                          <a:solidFill>
                            <a:srgbClr val="000000"/>
                          </a:solidFill>
                          <a:effectLst/>
                          <a:latin typeface="Calibri" panose="020F0502020204030204" pitchFamily="34" charset="0"/>
                        </a:rPr>
                        <a:t>biodiversiteitsherstel</a:t>
                      </a:r>
                      <a:endParaRPr lang="en-GB" sz="900" b="0" i="0" u="none" strike="noStrike" dirty="0">
                        <a:solidFill>
                          <a:srgbClr val="000000"/>
                        </a:solidFill>
                        <a:effectLst/>
                        <a:latin typeface="Calibri" panose="020F0502020204030204" pitchFamily="34" charset="0"/>
                      </a:endParaRPr>
                    </a:p>
                  </a:txBody>
                  <a:tcPr marL="4459" marR="4459" marT="4459" marB="0">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t"/>
                      <a:r>
                        <a:rPr lang="nl-NL" sz="900" b="0" i="0" u="none" strike="noStrike" dirty="0">
                          <a:solidFill>
                            <a:srgbClr val="000000"/>
                          </a:solidFill>
                          <a:effectLst/>
                          <a:latin typeface="Calibri" panose="020F0502020204030204" pitchFamily="34" charset="0"/>
                        </a:rPr>
                        <a:t>NERN: samenwerking van kennisinstituten, landbouwvertegenwoordigers, bedrijven, natuur- en milieuorganisaties en een bank.</a:t>
                      </a: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ctr"/>
                      <a:r>
                        <a:rPr lang="en-GB" sz="900" b="0" i="0" u="sng" strike="noStrike" dirty="0">
                          <a:solidFill>
                            <a:srgbClr val="0563C1"/>
                          </a:solidFill>
                          <a:effectLst/>
                          <a:latin typeface="Calibri" panose="020F0502020204030204" pitchFamily="34" charset="0"/>
                        </a:rPr>
                        <a:t>NERN</a:t>
                      </a:r>
                    </a:p>
                  </a:txBody>
                  <a:tcPr marL="4459" marR="4459" marT="4459"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ctr"/>
                      <a:r>
                        <a:rPr lang="nl-NL" sz="900" b="0" i="0" u="none" strike="noStrike" dirty="0">
                          <a:solidFill>
                            <a:srgbClr val="000000"/>
                          </a:solidFill>
                          <a:effectLst/>
                          <a:latin typeface="Calibri" panose="020F0502020204030204" pitchFamily="34" charset="0"/>
                        </a:rPr>
                        <a:t>Aanpak voor natuurherstel in Nederland om teruggang biodiversiteit te keren.</a:t>
                      </a:r>
                    </a:p>
                  </a:txBody>
                  <a:tcPr marL="4459" marR="4459" marT="4459"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669750909"/>
                  </a:ext>
                </a:extLst>
              </a:tr>
              <a:tr h="318043">
                <a:tc>
                  <a:txBody>
                    <a:bodyPr/>
                    <a:lstStyle/>
                    <a:p>
                      <a:pPr marL="0" algn="l" defTabSz="457200" rtl="0" eaLnBrk="1" fontAlgn="t" latinLnBrk="0" hangingPunct="1"/>
                      <a:r>
                        <a:rPr lang="en-GB" sz="900" b="0" i="0" u="none" strike="noStrike" kern="1200" dirty="0">
                          <a:solidFill>
                            <a:srgbClr val="000000"/>
                          </a:solidFill>
                          <a:effectLst/>
                          <a:latin typeface="Calibri" panose="020F0502020204030204" pitchFamily="34" charset="0"/>
                          <a:ea typeface="+mn-ea"/>
                          <a:cs typeface="+mn-cs"/>
                        </a:rPr>
                        <a:t>Pilot </a:t>
                      </a:r>
                      <a:r>
                        <a:rPr lang="en-GB" sz="900" b="0" i="0" u="none" strike="noStrike" kern="1200" dirty="0" err="1">
                          <a:solidFill>
                            <a:srgbClr val="000000"/>
                          </a:solidFill>
                          <a:effectLst/>
                          <a:latin typeface="Calibri" panose="020F0502020204030204" pitchFamily="34" charset="0"/>
                          <a:ea typeface="+mn-ea"/>
                          <a:cs typeface="+mn-cs"/>
                        </a:rPr>
                        <a:t>brakke</a:t>
                      </a:r>
                      <a:r>
                        <a:rPr lang="en-GB" sz="900" b="0" i="0" u="none" strike="noStrike" kern="1200" dirty="0">
                          <a:solidFill>
                            <a:srgbClr val="000000"/>
                          </a:solidFill>
                          <a:effectLst/>
                          <a:latin typeface="Calibri" panose="020F0502020204030204" pitchFamily="34" charset="0"/>
                          <a:ea typeface="+mn-ea"/>
                          <a:cs typeface="+mn-cs"/>
                        </a:rPr>
                        <a:t> </a:t>
                      </a:r>
                      <a:r>
                        <a:rPr lang="en-GB" sz="900" b="0" i="0" u="none" strike="noStrike" kern="1200" dirty="0" err="1">
                          <a:solidFill>
                            <a:srgbClr val="000000"/>
                          </a:solidFill>
                          <a:effectLst/>
                          <a:latin typeface="Calibri" panose="020F0502020204030204" pitchFamily="34" charset="0"/>
                          <a:ea typeface="+mn-ea"/>
                          <a:cs typeface="+mn-cs"/>
                        </a:rPr>
                        <a:t>beheerpakketten</a:t>
                      </a:r>
                      <a:endParaRPr lang="en-GB" sz="900" b="0" i="0" u="none" strike="noStrike" kern="1200" dirty="0">
                        <a:solidFill>
                          <a:srgbClr val="000000"/>
                        </a:solidFill>
                        <a:effectLst/>
                        <a:latin typeface="Calibri" panose="020F0502020204030204" pitchFamily="34" charset="0"/>
                        <a:ea typeface="+mn-ea"/>
                        <a:cs typeface="+mn-cs"/>
                      </a:endParaRPr>
                    </a:p>
                  </a:txBody>
                  <a:tcPr marL="4459" marR="4459" marT="4459" marB="0">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marL="0" algn="l" defTabSz="457200" rtl="0" eaLnBrk="1" fontAlgn="t" latinLnBrk="0" hangingPunct="1"/>
                      <a:r>
                        <a:rPr lang="nl-NL" sz="900" b="0" i="0" u="none" strike="noStrike" kern="1200" dirty="0">
                          <a:solidFill>
                            <a:srgbClr val="000000"/>
                          </a:solidFill>
                          <a:effectLst/>
                          <a:latin typeface="Calibri" panose="020F0502020204030204" pitchFamily="34" charset="0"/>
                          <a:ea typeface="+mn-ea"/>
                          <a:cs typeface="+mn-cs"/>
                        </a:rPr>
                        <a:t>Agrarisch Collectief </a:t>
                      </a:r>
                      <a:r>
                        <a:rPr lang="nl-NL" sz="900" b="0" i="0" u="none" strike="noStrike" kern="1200" dirty="0" err="1">
                          <a:solidFill>
                            <a:srgbClr val="000000"/>
                          </a:solidFill>
                          <a:effectLst/>
                          <a:latin typeface="Calibri" panose="020F0502020204030204" pitchFamily="34" charset="0"/>
                          <a:ea typeface="+mn-ea"/>
                          <a:cs typeface="+mn-cs"/>
                        </a:rPr>
                        <a:t>Waadrâne</a:t>
                      </a:r>
                      <a:r>
                        <a:rPr lang="nl-NL" sz="900" b="0" i="0" u="none" strike="noStrike" kern="1200" dirty="0">
                          <a:solidFill>
                            <a:srgbClr val="000000"/>
                          </a:solidFill>
                          <a:effectLst/>
                          <a:latin typeface="Calibri" panose="020F0502020204030204" pitchFamily="34" charset="0"/>
                          <a:ea typeface="+mn-ea"/>
                          <a:cs typeface="+mn-cs"/>
                        </a:rPr>
                        <a:t>, </a:t>
                      </a:r>
                      <a:r>
                        <a:rPr lang="nl-NL" sz="900" b="0" i="0" u="none" strike="noStrike" kern="1200" dirty="0" err="1">
                          <a:solidFill>
                            <a:srgbClr val="000000"/>
                          </a:solidFill>
                          <a:effectLst/>
                          <a:latin typeface="Calibri" panose="020F0502020204030204" pitchFamily="34" charset="0"/>
                          <a:ea typeface="+mn-ea"/>
                          <a:cs typeface="+mn-cs"/>
                        </a:rPr>
                        <a:t>ism</a:t>
                      </a:r>
                      <a:r>
                        <a:rPr lang="nl-NL" sz="900" b="0" i="0" u="none" strike="noStrike" kern="1200" dirty="0">
                          <a:solidFill>
                            <a:srgbClr val="000000"/>
                          </a:solidFill>
                          <a:effectLst/>
                          <a:latin typeface="Calibri" panose="020F0502020204030204" pitchFamily="34" charset="0"/>
                          <a:ea typeface="+mn-ea"/>
                          <a:cs typeface="+mn-cs"/>
                        </a:rPr>
                        <a:t> Programma naar een Rijke Waddenzee, provincie Fryslân, </a:t>
                      </a:r>
                      <a:r>
                        <a:rPr lang="nl-NL" sz="900" b="0" i="0" u="none" strike="noStrike" kern="1200" dirty="0" err="1">
                          <a:solidFill>
                            <a:srgbClr val="000000"/>
                          </a:solidFill>
                          <a:effectLst/>
                          <a:latin typeface="Calibri" panose="020F0502020204030204" pitchFamily="34" charset="0"/>
                          <a:ea typeface="+mn-ea"/>
                          <a:cs typeface="+mn-cs"/>
                        </a:rPr>
                        <a:t>Wetterskip</a:t>
                      </a:r>
                      <a:r>
                        <a:rPr lang="nl-NL" sz="900" b="0" i="0" u="none" strike="noStrike" kern="1200" dirty="0">
                          <a:solidFill>
                            <a:srgbClr val="000000"/>
                          </a:solidFill>
                          <a:effectLst/>
                          <a:latin typeface="Calibri" panose="020F0502020204030204" pitchFamily="34" charset="0"/>
                          <a:ea typeface="+mn-ea"/>
                          <a:cs typeface="+mn-cs"/>
                        </a:rPr>
                        <a:t> Fryslân</a:t>
                      </a: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marL="0" algn="l" defTabSz="457200" rtl="0" eaLnBrk="1" fontAlgn="t" latinLnBrk="0" hangingPunct="1"/>
                      <a:r>
                        <a:rPr lang="en-GB" sz="900" b="0" i="0" u="none" strike="noStrike" kern="1200" dirty="0">
                          <a:solidFill>
                            <a:srgbClr val="000000"/>
                          </a:solidFill>
                          <a:effectLst/>
                          <a:latin typeface="Calibri" panose="020F0502020204030204" pitchFamily="34" charset="0"/>
                          <a:ea typeface="+mn-ea"/>
                          <a:cs typeface="+mn-cs"/>
                        </a:rPr>
                        <a:t>PRW</a:t>
                      </a:r>
                    </a:p>
                  </a:txBody>
                  <a:tcPr marL="4459" marR="4459" marT="4459"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marL="0" algn="l" defTabSz="457200" rtl="0" eaLnBrk="1" fontAlgn="t" latinLnBrk="0" hangingPunct="1"/>
                      <a:r>
                        <a:rPr lang="nl-NL" sz="900" b="0" i="0" u="none" strike="noStrike" kern="1200" dirty="0">
                          <a:solidFill>
                            <a:srgbClr val="000000"/>
                          </a:solidFill>
                          <a:effectLst/>
                          <a:latin typeface="Calibri" panose="020F0502020204030204" pitchFamily="34" charset="0"/>
                          <a:ea typeface="+mn-ea"/>
                          <a:cs typeface="+mn-cs"/>
                        </a:rPr>
                        <a:t>pilot natuurvriendelijke oevers Waddenkust</a:t>
                      </a:r>
                    </a:p>
                  </a:txBody>
                  <a:tcPr marL="4459" marR="4459" marT="4459"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83810637"/>
                  </a:ext>
                </a:extLst>
              </a:tr>
              <a:tr h="258626">
                <a:tc>
                  <a:txBody>
                    <a:bodyPr/>
                    <a:lstStyle/>
                    <a:p>
                      <a:pPr marL="0" algn="l" defTabSz="457200" rtl="0" eaLnBrk="1" fontAlgn="t" latinLnBrk="0" hangingPunct="1"/>
                      <a:r>
                        <a:rPr lang="en-GB" sz="900" b="0" i="0" u="none" strike="noStrike" kern="1200" dirty="0" err="1">
                          <a:solidFill>
                            <a:srgbClr val="000000"/>
                          </a:solidFill>
                          <a:effectLst/>
                          <a:latin typeface="Calibri" panose="020F0502020204030204" pitchFamily="34" charset="0"/>
                          <a:ea typeface="+mn-ea"/>
                          <a:cs typeface="+mn-cs"/>
                        </a:rPr>
                        <a:t>Visie</a:t>
                      </a:r>
                      <a:endParaRPr lang="en-GB" sz="900" b="0" i="0" u="none" strike="noStrike" kern="1200" dirty="0">
                        <a:solidFill>
                          <a:srgbClr val="000000"/>
                        </a:solidFill>
                        <a:effectLst/>
                        <a:latin typeface="Calibri" panose="020F0502020204030204" pitchFamily="34" charset="0"/>
                        <a:ea typeface="+mn-ea"/>
                        <a:cs typeface="+mn-cs"/>
                      </a:endParaRPr>
                    </a:p>
                  </a:txBody>
                  <a:tcPr marL="4459" marR="4459" marT="4459" marB="0">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algn="l" defTabSz="457200" rtl="0" eaLnBrk="1" fontAlgn="t" latinLnBrk="0" hangingPunct="1"/>
                      <a:r>
                        <a:rPr lang="nl-NL" sz="900" b="0" i="0" u="none" strike="noStrike" kern="1200" dirty="0">
                          <a:solidFill>
                            <a:srgbClr val="000000"/>
                          </a:solidFill>
                          <a:effectLst/>
                          <a:latin typeface="Calibri" panose="020F0502020204030204" pitchFamily="34" charset="0"/>
                          <a:ea typeface="+mn-ea"/>
                          <a:cs typeface="+mn-cs"/>
                        </a:rPr>
                        <a:t>It </a:t>
                      </a:r>
                      <a:r>
                        <a:rPr lang="nl-NL" sz="900" b="0" i="0" u="none" strike="noStrike" kern="1200" dirty="0" err="1">
                          <a:solidFill>
                            <a:srgbClr val="000000"/>
                          </a:solidFill>
                          <a:effectLst/>
                          <a:latin typeface="Calibri" panose="020F0502020204030204" pitchFamily="34" charset="0"/>
                          <a:ea typeface="+mn-ea"/>
                          <a:cs typeface="+mn-cs"/>
                        </a:rPr>
                        <a:t>Fryske</a:t>
                      </a:r>
                      <a:r>
                        <a:rPr lang="nl-NL" sz="900" b="0" i="0" u="none" strike="noStrike" kern="1200" dirty="0">
                          <a:solidFill>
                            <a:srgbClr val="000000"/>
                          </a:solidFill>
                          <a:effectLst/>
                          <a:latin typeface="Calibri" panose="020F0502020204030204" pitchFamily="34" charset="0"/>
                          <a:ea typeface="+mn-ea"/>
                          <a:cs typeface="+mn-cs"/>
                        </a:rPr>
                        <a:t> Gea</a:t>
                      </a: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algn="l" defTabSz="457200" rtl="0" eaLnBrk="1" fontAlgn="t" latinLnBrk="0" hangingPunct="1"/>
                      <a:endParaRPr lang="en-GB" sz="900" b="0" i="0" u="none" strike="noStrike" kern="1200" dirty="0">
                        <a:solidFill>
                          <a:srgbClr val="000000"/>
                        </a:solidFill>
                        <a:effectLst/>
                        <a:latin typeface="Calibri" panose="020F0502020204030204" pitchFamily="34" charset="0"/>
                        <a:ea typeface="+mn-ea"/>
                        <a:cs typeface="+mn-cs"/>
                      </a:endParaRPr>
                    </a:p>
                  </a:txBody>
                  <a:tcPr marL="4459" marR="4459" marT="4459"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marL="0" algn="l" defTabSz="457200" rtl="0" eaLnBrk="1" fontAlgn="t" latinLnBrk="0" hangingPunct="1"/>
                      <a:r>
                        <a:rPr lang="nl-NL" sz="900" b="0" i="0" u="none" strike="noStrike" kern="1200" dirty="0">
                          <a:solidFill>
                            <a:srgbClr val="000000"/>
                          </a:solidFill>
                          <a:effectLst/>
                          <a:latin typeface="Calibri" panose="020F0502020204030204" pitchFamily="34" charset="0"/>
                          <a:ea typeface="+mn-ea"/>
                          <a:cs typeface="+mn-cs"/>
                        </a:rPr>
                        <a:t>Visie Zilte Vitaliteit It </a:t>
                      </a:r>
                      <a:r>
                        <a:rPr lang="nl-NL" sz="900" b="0" i="0" u="none" strike="noStrike" kern="1200" dirty="0" err="1">
                          <a:solidFill>
                            <a:srgbClr val="000000"/>
                          </a:solidFill>
                          <a:effectLst/>
                          <a:latin typeface="Calibri" panose="020F0502020204030204" pitchFamily="34" charset="0"/>
                          <a:ea typeface="+mn-ea"/>
                          <a:cs typeface="+mn-cs"/>
                        </a:rPr>
                        <a:t>Fryske</a:t>
                      </a:r>
                      <a:r>
                        <a:rPr lang="nl-NL" sz="900" b="0" i="0" u="none" strike="noStrike" kern="1200" dirty="0">
                          <a:solidFill>
                            <a:srgbClr val="000000"/>
                          </a:solidFill>
                          <a:effectLst/>
                          <a:latin typeface="Calibri" panose="020F0502020204030204" pitchFamily="34" charset="0"/>
                          <a:ea typeface="+mn-ea"/>
                          <a:cs typeface="+mn-cs"/>
                        </a:rPr>
                        <a:t> Gea</a:t>
                      </a:r>
                    </a:p>
                  </a:txBody>
                  <a:tcPr marL="4459" marR="4459" marT="4459"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629568050"/>
                  </a:ext>
                </a:extLst>
              </a:tr>
            </a:tbl>
          </a:graphicData>
        </a:graphic>
      </p:graphicFrame>
    </p:spTree>
    <p:extLst>
      <p:ext uri="{BB962C8B-B14F-4D97-AF65-F5344CB8AC3E}">
        <p14:creationId xmlns:p14="http://schemas.microsoft.com/office/powerpoint/2010/main" val="1812179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kstvak 4"/>
          <p:cNvSpPr txBox="1"/>
          <p:nvPr/>
        </p:nvSpPr>
        <p:spPr>
          <a:xfrm>
            <a:off x="193040" y="246518"/>
            <a:ext cx="63837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3CADB2"/>
                </a:solidFill>
                <a:effectLst/>
                <a:uLnTx/>
                <a:uFillTx/>
                <a:latin typeface="Impact"/>
                <a:ea typeface="+mn-ea"/>
                <a:cs typeface="Impact"/>
              </a:rPr>
              <a:t>Bijlage 2: Overzicht relevante studies (2) </a:t>
            </a:r>
          </a:p>
        </p:txBody>
      </p:sp>
      <p:sp>
        <p:nvSpPr>
          <p:cNvPr id="11" name="Tekstvak 10"/>
          <p:cNvSpPr txBox="1"/>
          <p:nvPr/>
        </p:nvSpPr>
        <p:spPr>
          <a:xfrm>
            <a:off x="121920" y="993194"/>
            <a:ext cx="8879840" cy="923330"/>
          </a:xfrm>
          <a:prstGeom prst="rect">
            <a:avLst/>
          </a:prstGeom>
          <a:noFill/>
        </p:spPr>
        <p:txBody>
          <a:bodyPr wrap="square" rtlCol="0">
            <a:spAutoFit/>
          </a:bodyPr>
          <a:lstStyle/>
          <a:p>
            <a:pPr marL="0" marR="0" lvl="0" indent="0" algn="l" defTabSz="457200" rtl="0" eaLnBrk="1" fontAlgn="auto" latinLnBrk="0" hangingPunct="1">
              <a:lnSpc>
                <a:spcPct val="2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AutoShape 13" descr="data:image/png;base64,iVBORw0KGgoAAAANSUhEUgAAABQAAAAUCAYAAACNiR0NAAAAAXNSR0IB2cksfwAAAAlwSFlzAAAOxAAADsQBlSsOGwAAAHFJREFUOI3t1KENwDAMBMAHkTxEYHg36CCdJl4jm2SBbFBa2CGeFdVqqBNU5ZFlcHr0AZMT3kNEdAQiqQaKiB7MOSK5sBMNVQpIqjWMSNiwuxtWFFjDmVngAhf4M/BEcyM3rh4kqVWKTZAn3cB+H6N5ANDLIA/wVpxUAAAAAElFTkSuQmCC"/>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AutoShape 14" descr="data:image/png;base64,iVBORw0KGgoAAAANSUhEUgAAABQAAAAUCAYAAACNiR0NAAAAAXNSR0IB2cksfwAAAAlwSFlzAAAOxAAADsQBlSsOGwAAAGZJREFUOI3t1LENgDAMBMAvLP0oWYS98ABmp6zBKN/RQBQoKGIqlG9sWdbJlQ0fx66GpGcgSd5Akr5JaxnEKoAgIcnbhQXAkrgwzmqvWwOZ4AQn+DOwJpD9CUryINsLGsntwfaDbA4UQBrHRWb9Bw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AutoShape 15" descr="data:image/png;base64,iVBORw0KGgoAAAANSUhEUgAAABQAAAAUCAYAAACNiR0NAAAAAXNSR0IB2cksfwAAAAlwSFlzAAAOxAAADsQBlSsOGwAAAHJJREFUOI1jYaAyYIEx2NnZGygx6OfPnw1wA9nZ2Rt6G2Pr1VVkyDLswNHLDD3TtjD8/PmzAe5CdRUZBhcHA7Jd2DNtCwPchdQEowaOGjhq4DAz8MDRy2QbcvPOE1QDf/782dAzbQu8CCIHoBSwyAKUAgAHNSSfyRwghQ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1024" name="Tekstvak 1023"/>
          <p:cNvSpPr txBox="1"/>
          <p:nvPr/>
        </p:nvSpPr>
        <p:spPr>
          <a:xfrm>
            <a:off x="318942" y="3055938"/>
            <a:ext cx="849993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prstClr val="white"/>
                </a:solidFill>
                <a:effectLst/>
                <a:uLnTx/>
                <a:uFillTx/>
                <a:latin typeface="Calibri"/>
                <a:ea typeface="+mn-ea"/>
                <a:cs typeface="+mn-cs"/>
              </a:rPr>
              <a:t>Hoe dunner de regenwaterlens, des te meer het grensvlak zoet-zout water het maaiveld nadert en des te groter het risico op zout water in de wortelzone</a:t>
            </a:r>
            <a:endParaRPr kumimoji="0" lang="nl-NL" sz="20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5295128A-7E95-46EE-AC96-940A353A0266}"/>
              </a:ext>
            </a:extLst>
          </p:cNvPr>
          <p:cNvGraphicFramePr>
            <a:graphicFrameLocks noGrp="1"/>
          </p:cNvGraphicFramePr>
          <p:nvPr>
            <p:extLst>
              <p:ext uri="{D42A27DB-BD31-4B8C-83A1-F6EECF244321}">
                <p14:modId xmlns:p14="http://schemas.microsoft.com/office/powerpoint/2010/main" val="2724694206"/>
              </p:ext>
            </p:extLst>
          </p:nvPr>
        </p:nvGraphicFramePr>
        <p:xfrm>
          <a:off x="318942" y="910669"/>
          <a:ext cx="8274642" cy="4595338"/>
        </p:xfrm>
        <a:graphic>
          <a:graphicData uri="http://schemas.openxmlformats.org/drawingml/2006/table">
            <a:tbl>
              <a:tblPr/>
              <a:tblGrid>
                <a:gridCol w="1513972">
                  <a:extLst>
                    <a:ext uri="{9D8B030D-6E8A-4147-A177-3AD203B41FA5}">
                      <a16:colId xmlns:a16="http://schemas.microsoft.com/office/drawing/2014/main" val="1889810354"/>
                    </a:ext>
                  </a:extLst>
                </a:gridCol>
                <a:gridCol w="3145408">
                  <a:extLst>
                    <a:ext uri="{9D8B030D-6E8A-4147-A177-3AD203B41FA5}">
                      <a16:colId xmlns:a16="http://schemas.microsoft.com/office/drawing/2014/main" val="1871006796"/>
                    </a:ext>
                  </a:extLst>
                </a:gridCol>
                <a:gridCol w="469854">
                  <a:extLst>
                    <a:ext uri="{9D8B030D-6E8A-4147-A177-3AD203B41FA5}">
                      <a16:colId xmlns:a16="http://schemas.microsoft.com/office/drawing/2014/main" val="3307117508"/>
                    </a:ext>
                  </a:extLst>
                </a:gridCol>
                <a:gridCol w="3145408">
                  <a:extLst>
                    <a:ext uri="{9D8B030D-6E8A-4147-A177-3AD203B41FA5}">
                      <a16:colId xmlns:a16="http://schemas.microsoft.com/office/drawing/2014/main" val="698778050"/>
                    </a:ext>
                  </a:extLst>
                </a:gridCol>
              </a:tblGrid>
              <a:tr h="129313">
                <a:tc>
                  <a:txBody>
                    <a:bodyPr/>
                    <a:lstStyle/>
                    <a:p>
                      <a:pPr algn="l" fontAlgn="t"/>
                      <a:r>
                        <a:rPr lang="en-GB" sz="900" b="1" i="0" u="none" strike="noStrike">
                          <a:solidFill>
                            <a:srgbClr val="FFFFFF"/>
                          </a:solidFill>
                          <a:effectLst/>
                          <a:latin typeface="Calibri" panose="020F0502020204030204" pitchFamily="34" charset="0"/>
                        </a:rPr>
                        <a:t>Categorie</a:t>
                      </a:r>
                    </a:p>
                  </a:txBody>
                  <a:tcPr marL="4459" marR="4459" marT="4459" marB="0">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70C0"/>
                    </a:solidFill>
                  </a:tcPr>
                </a:tc>
                <a:tc>
                  <a:txBody>
                    <a:bodyPr/>
                    <a:lstStyle/>
                    <a:p>
                      <a:pPr algn="l" fontAlgn="t"/>
                      <a:r>
                        <a:rPr lang="en-GB" sz="900" b="0" i="0" u="none" strike="noStrike">
                          <a:solidFill>
                            <a:srgbClr val="FFFFFF"/>
                          </a:solidFill>
                          <a:effectLst/>
                          <a:latin typeface="Calibri" panose="020F0502020204030204" pitchFamily="34" charset="0"/>
                        </a:rPr>
                        <a:t>Bron</a:t>
                      </a: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70C0"/>
                    </a:solidFill>
                  </a:tcPr>
                </a:tc>
                <a:tc>
                  <a:txBody>
                    <a:bodyPr/>
                    <a:lstStyle/>
                    <a:p>
                      <a:pPr algn="l" fontAlgn="t"/>
                      <a:r>
                        <a:rPr lang="en-GB" sz="900" b="0" i="0" u="none" strike="noStrike">
                          <a:solidFill>
                            <a:srgbClr val="FFFFFF"/>
                          </a:solidFill>
                          <a:effectLst/>
                          <a:latin typeface="Calibri" panose="020F0502020204030204" pitchFamily="34" charset="0"/>
                        </a:rPr>
                        <a:t>Link</a:t>
                      </a: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70C0"/>
                    </a:solidFill>
                  </a:tcPr>
                </a:tc>
                <a:tc>
                  <a:txBody>
                    <a:bodyPr/>
                    <a:lstStyle/>
                    <a:p>
                      <a:pPr algn="l" fontAlgn="t"/>
                      <a:r>
                        <a:rPr lang="en-GB" sz="900" b="0" i="0" u="none" strike="noStrike">
                          <a:solidFill>
                            <a:srgbClr val="FFFFFF"/>
                          </a:solidFill>
                          <a:effectLst/>
                          <a:latin typeface="Calibri" panose="020F0502020204030204" pitchFamily="34" charset="0"/>
                        </a:rPr>
                        <a:t>Toelichting</a:t>
                      </a:r>
                    </a:p>
                  </a:txBody>
                  <a:tcPr marL="4459" marR="4459" marT="4459" marB="0">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70C0"/>
                    </a:solidFill>
                  </a:tcPr>
                </a:tc>
                <a:extLst>
                  <a:ext uri="{0D108BD9-81ED-4DB2-BD59-A6C34878D82A}">
                    <a16:rowId xmlns:a16="http://schemas.microsoft.com/office/drawing/2014/main" val="3943992801"/>
                  </a:ext>
                </a:extLst>
              </a:tr>
              <a:tr h="905193">
                <a:tc>
                  <a:txBody>
                    <a:bodyPr/>
                    <a:lstStyle/>
                    <a:p>
                      <a:pPr algn="l" fontAlgn="t"/>
                      <a:r>
                        <a:rPr lang="en-GB" sz="900" b="0" i="0" u="none" strike="noStrike">
                          <a:solidFill>
                            <a:srgbClr val="000000"/>
                          </a:solidFill>
                          <a:effectLst/>
                          <a:latin typeface="Calibri" panose="020F0502020204030204" pitchFamily="34" charset="0"/>
                        </a:rPr>
                        <a:t>Maatregelen</a:t>
                      </a:r>
                    </a:p>
                  </a:txBody>
                  <a:tcPr marL="4459" marR="4459" marT="4459" marB="0">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Calibri" panose="020F0502020204030204" pitchFamily="34" charset="0"/>
                        </a:rPr>
                        <a:t>Go-FRESH</a:t>
                      </a: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ctr"/>
                      <a:r>
                        <a:rPr lang="en-GB" sz="900" b="0" i="0" u="sng" strike="noStrike">
                          <a:solidFill>
                            <a:srgbClr val="0563C1"/>
                          </a:solidFill>
                          <a:effectLst/>
                          <a:latin typeface="Calibri" panose="020F0502020204030204" pitchFamily="34" charset="0"/>
                          <a:hlinkClick r:id="rId3"/>
                        </a:rPr>
                        <a:t>Link</a:t>
                      </a:r>
                      <a:endParaRPr lang="en-GB" sz="900" b="0" i="0" u="sng" strike="noStrike">
                        <a:solidFill>
                          <a:srgbClr val="0563C1"/>
                        </a:solidFill>
                        <a:effectLst/>
                        <a:latin typeface="Calibri" panose="020F0502020204030204" pitchFamily="34" charset="0"/>
                      </a:endParaRPr>
                    </a:p>
                  </a:txBody>
                  <a:tcPr marL="4459" marR="4459" marT="4459"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In het project GO-FRESH (Geohydrological Opportunities Fresh Water supply) wordt onderzocht in hoeverre lokale maatregelen de zoetwaterbeschikbaarheid voor landbouw kunnen vergroten in gebieden waar geen zoet water vanuit het hoofdwatersysteem kan worden geleverd.</a:t>
                      </a:r>
                    </a:p>
                  </a:txBody>
                  <a:tcPr marL="4459" marR="4459" marT="4459" marB="0">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030400150"/>
                  </a:ext>
                </a:extLst>
              </a:tr>
              <a:tr h="646566">
                <a:tc>
                  <a:txBody>
                    <a:bodyPr/>
                    <a:lstStyle/>
                    <a:p>
                      <a:pPr algn="l" fontAlgn="t"/>
                      <a:r>
                        <a:rPr lang="en-GB" sz="900" b="0" i="0" u="none" strike="noStrike">
                          <a:solidFill>
                            <a:srgbClr val="000000"/>
                          </a:solidFill>
                          <a:effectLst/>
                          <a:latin typeface="Calibri" panose="020F0502020204030204" pitchFamily="34" charset="0"/>
                        </a:rPr>
                        <a:t>Maatregelen</a:t>
                      </a:r>
                    </a:p>
                  </a:txBody>
                  <a:tcPr marL="4459" marR="4459" marT="4459" marB="0">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t"/>
                      <a:r>
                        <a:rPr lang="en-GB" sz="900" b="0" i="0" u="none" strike="noStrike">
                          <a:solidFill>
                            <a:srgbClr val="000000"/>
                          </a:solidFill>
                          <a:effectLst/>
                          <a:latin typeface="Calibri" panose="020F0502020204030204" pitchFamily="34" charset="0"/>
                        </a:rPr>
                        <a:t>Gouden Gronden</a:t>
                      </a: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ctr"/>
                      <a:r>
                        <a:rPr lang="en-GB" sz="900" b="0" i="0" u="sng" strike="noStrike">
                          <a:solidFill>
                            <a:srgbClr val="0563C1"/>
                          </a:solidFill>
                          <a:effectLst/>
                          <a:latin typeface="Calibri" panose="020F0502020204030204" pitchFamily="34" charset="0"/>
                          <a:hlinkClick r:id="rId4"/>
                        </a:rPr>
                        <a:t>Link</a:t>
                      </a:r>
                      <a:endParaRPr lang="en-GB" sz="900" b="0" i="0" u="sng" strike="noStrike">
                        <a:solidFill>
                          <a:srgbClr val="0563C1"/>
                        </a:solidFill>
                        <a:effectLst/>
                        <a:latin typeface="Calibri" panose="020F0502020204030204" pitchFamily="34" charset="0"/>
                      </a:endParaRPr>
                    </a:p>
                  </a:txBody>
                  <a:tcPr marL="4459" marR="4459" marT="4459"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t"/>
                      <a:r>
                        <a:rPr lang="nl-NL" sz="900" b="0" i="0" u="none" strike="noStrike">
                          <a:solidFill>
                            <a:srgbClr val="000000"/>
                          </a:solidFill>
                          <a:effectLst/>
                          <a:latin typeface="Calibri" panose="020F0502020204030204" pitchFamily="34" charset="0"/>
                        </a:rPr>
                        <a:t>In het programma Gouden Gronden werken het waterschap Noorderzijlvest, de provincie Groningen en de landbouw samen aan een beter bodembeheer. Doel daarvan is onder andere een betere waterkwaliteit en minder verdroging. </a:t>
                      </a:r>
                    </a:p>
                  </a:txBody>
                  <a:tcPr marL="4459" marR="4459" marT="4459" marB="0">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992381093"/>
                  </a:ext>
                </a:extLst>
              </a:tr>
              <a:tr h="646566">
                <a:tc>
                  <a:txBody>
                    <a:bodyPr/>
                    <a:lstStyle/>
                    <a:p>
                      <a:pPr algn="l" fontAlgn="t"/>
                      <a:r>
                        <a:rPr lang="en-GB" sz="900" b="0" i="0" u="none" strike="noStrike">
                          <a:solidFill>
                            <a:srgbClr val="000000"/>
                          </a:solidFill>
                          <a:effectLst/>
                          <a:latin typeface="Calibri" panose="020F0502020204030204" pitchFamily="34" charset="0"/>
                        </a:rPr>
                        <a:t>Probleemidentificering</a:t>
                      </a:r>
                    </a:p>
                  </a:txBody>
                  <a:tcPr marL="4459" marR="4459" marT="4459" marB="0">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Leven met Zout Water: Overzicht huidige kennis omtrent interne verzilting (2007)</a:t>
                      </a: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t"/>
                      <a:r>
                        <a:rPr lang="en-GB" sz="900" b="0" i="0" u="sng" strike="noStrike">
                          <a:solidFill>
                            <a:srgbClr val="0563C1"/>
                          </a:solidFill>
                          <a:effectLst/>
                          <a:latin typeface="Calibri" panose="020F0502020204030204" pitchFamily="34" charset="0"/>
                          <a:hlinkClick r:id="rId5"/>
                        </a:rPr>
                        <a:t>Link</a:t>
                      </a:r>
                      <a:endParaRPr lang="en-GB" sz="900" b="0" i="0" u="sng" strike="noStrike">
                        <a:solidFill>
                          <a:srgbClr val="0563C1"/>
                        </a:solidFill>
                        <a:effectLst/>
                        <a:latin typeface="Calibri" panose="020F0502020204030204" pitchFamily="34" charset="0"/>
                      </a:endParaRP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Analyse van interne verzilting, kennis van zouttolerantie gewassen, zouttolerantie natuur, zouttolerantie vee, percepties, etc. en eerste rapport met alle mogelijke maatregelen op een rij gezet</a:t>
                      </a:r>
                    </a:p>
                  </a:txBody>
                  <a:tcPr marL="4459" marR="4459" marT="4459" marB="0">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688730876"/>
                  </a:ext>
                </a:extLst>
              </a:tr>
              <a:tr h="258626">
                <a:tc>
                  <a:txBody>
                    <a:bodyPr/>
                    <a:lstStyle/>
                    <a:p>
                      <a:pPr algn="l" fontAlgn="t"/>
                      <a:r>
                        <a:rPr lang="en-GB" sz="900" b="0" i="0" u="none" strike="noStrike">
                          <a:solidFill>
                            <a:srgbClr val="000000"/>
                          </a:solidFill>
                          <a:effectLst/>
                          <a:latin typeface="Calibri" panose="020F0502020204030204" pitchFamily="34" charset="0"/>
                        </a:rPr>
                        <a:t>Overig</a:t>
                      </a:r>
                    </a:p>
                  </a:txBody>
                  <a:tcPr marL="4459" marR="4459" marT="4459" marB="0">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t"/>
                      <a:r>
                        <a:rPr lang="nl-NL" sz="900" b="0" i="0" u="none" strike="noStrike">
                          <a:solidFill>
                            <a:srgbClr val="000000"/>
                          </a:solidFill>
                          <a:effectLst/>
                          <a:latin typeface="Calibri" panose="020F0502020204030204" pitchFamily="34" charset="0"/>
                        </a:rPr>
                        <a:t>Zoet en zout grondwater Hondsbossche Zeewering - interpretatie SkyTEM metingen</a:t>
                      </a: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t"/>
                      <a:r>
                        <a:rPr lang="en-GB" sz="900" b="0" i="0" u="sng" strike="noStrike">
                          <a:solidFill>
                            <a:srgbClr val="0563C1"/>
                          </a:solidFill>
                          <a:effectLst/>
                          <a:latin typeface="Calibri" panose="020F0502020204030204" pitchFamily="34" charset="0"/>
                          <a:hlinkClick r:id="rId6"/>
                        </a:rPr>
                        <a:t>Link</a:t>
                      </a:r>
                      <a:endParaRPr lang="en-GB" sz="900" b="0" i="0" u="sng" strike="noStrike">
                        <a:solidFill>
                          <a:srgbClr val="0563C1"/>
                        </a:solidFill>
                        <a:effectLst/>
                        <a:latin typeface="Calibri" panose="020F0502020204030204" pitchFamily="34" charset="0"/>
                      </a:endParaRP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t"/>
                      <a:endParaRPr lang="en-GB" sz="900" b="0" i="0" u="none" strike="noStrike">
                        <a:solidFill>
                          <a:srgbClr val="000000"/>
                        </a:solidFill>
                        <a:effectLst/>
                        <a:latin typeface="Calibri" panose="020F0502020204030204" pitchFamily="34" charset="0"/>
                      </a:endParaRPr>
                    </a:p>
                  </a:txBody>
                  <a:tcPr marL="4459" marR="4459" marT="4459" marB="0">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003186570"/>
                  </a:ext>
                </a:extLst>
              </a:tr>
              <a:tr h="646566">
                <a:tc>
                  <a:txBody>
                    <a:bodyPr/>
                    <a:lstStyle/>
                    <a:p>
                      <a:pPr algn="l" fontAlgn="t"/>
                      <a:r>
                        <a:rPr lang="en-GB" sz="900" b="0" i="0" u="none" strike="noStrike">
                          <a:solidFill>
                            <a:srgbClr val="000000"/>
                          </a:solidFill>
                          <a:effectLst/>
                          <a:latin typeface="Calibri" panose="020F0502020204030204" pitchFamily="34" charset="0"/>
                        </a:rPr>
                        <a:t>Overig</a:t>
                      </a:r>
                    </a:p>
                  </a:txBody>
                  <a:tcPr marL="4459" marR="4459" marT="4459" marB="0">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STOWA DeltaFacts: Zouttolerrantie van teelten</a:t>
                      </a: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t"/>
                      <a:r>
                        <a:rPr lang="en-GB" sz="900" b="0" i="0" u="sng" strike="noStrike">
                          <a:solidFill>
                            <a:srgbClr val="0563C1"/>
                          </a:solidFill>
                          <a:effectLst/>
                          <a:latin typeface="Calibri" panose="020F0502020204030204" pitchFamily="34" charset="0"/>
                          <a:hlinkClick r:id="rId7"/>
                        </a:rPr>
                        <a:t>Link</a:t>
                      </a:r>
                      <a:endParaRPr lang="en-GB" sz="900" b="0" i="0" u="sng" strike="noStrike">
                        <a:solidFill>
                          <a:srgbClr val="0563C1"/>
                        </a:solidFill>
                        <a:effectLst/>
                        <a:latin typeface="Calibri" panose="020F0502020204030204" pitchFamily="34" charset="0"/>
                      </a:endParaRP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Zouttolerantere teelten bieden een mogelijkheid om voedsel te blijven produceren in een verziltende omgeving, omdat zij meer zout kunnen verdragen zonder dat dit leidt tot productie- en/of kwaliteitsverlies.</a:t>
                      </a:r>
                    </a:p>
                  </a:txBody>
                  <a:tcPr marL="4459" marR="4459" marT="4459" marB="0">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144232622"/>
                  </a:ext>
                </a:extLst>
              </a:tr>
              <a:tr h="387940">
                <a:tc>
                  <a:txBody>
                    <a:bodyPr/>
                    <a:lstStyle/>
                    <a:p>
                      <a:pPr algn="l" fontAlgn="t"/>
                      <a:r>
                        <a:rPr lang="en-GB" sz="900" b="0" i="0" u="none" strike="noStrike">
                          <a:solidFill>
                            <a:srgbClr val="000000"/>
                          </a:solidFill>
                          <a:effectLst/>
                          <a:latin typeface="Calibri" panose="020F0502020204030204" pitchFamily="34" charset="0"/>
                        </a:rPr>
                        <a:t>Overig</a:t>
                      </a:r>
                    </a:p>
                  </a:txBody>
                  <a:tcPr marL="4459" marR="4459" marT="4459" marB="0">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t"/>
                      <a:r>
                        <a:rPr lang="en-GB" sz="900" b="0" i="0" u="none" strike="noStrike">
                          <a:solidFill>
                            <a:srgbClr val="000000"/>
                          </a:solidFill>
                          <a:effectLst/>
                          <a:latin typeface="Calibri" panose="020F0502020204030204" pitchFamily="34" charset="0"/>
                        </a:rPr>
                        <a:t>Waterwijzer Landbouw</a:t>
                      </a: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t"/>
                      <a:r>
                        <a:rPr lang="en-GB" sz="900" b="0" i="0" u="sng" strike="noStrike">
                          <a:solidFill>
                            <a:srgbClr val="0563C1"/>
                          </a:solidFill>
                          <a:effectLst/>
                          <a:latin typeface="Calibri" panose="020F0502020204030204" pitchFamily="34" charset="0"/>
                          <a:hlinkClick r:id="rId8"/>
                        </a:rPr>
                        <a:t>Link</a:t>
                      </a:r>
                      <a:endParaRPr lang="en-GB" sz="900" b="0" i="0" u="sng" strike="noStrike">
                        <a:solidFill>
                          <a:srgbClr val="0563C1"/>
                        </a:solidFill>
                        <a:effectLst/>
                        <a:latin typeface="Calibri" panose="020F0502020204030204" pitchFamily="34" charset="0"/>
                      </a:endParaRP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t"/>
                      <a:r>
                        <a:rPr lang="nl-NL" sz="900" b="0" i="0" u="none" strike="noStrike">
                          <a:solidFill>
                            <a:srgbClr val="000000"/>
                          </a:solidFill>
                          <a:effectLst/>
                          <a:latin typeface="Calibri" panose="020F0502020204030204" pitchFamily="34" charset="0"/>
                        </a:rPr>
                        <a:t>Waterwijzer Landbouw. Instrumentarium voor kwantificeren van effecten van waterbeheer en klimaat op landbouwproductie</a:t>
                      </a:r>
                    </a:p>
                  </a:txBody>
                  <a:tcPr marL="4459" marR="4459" marT="4459" marB="0">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298298628"/>
                  </a:ext>
                </a:extLst>
              </a:tr>
              <a:tr h="258626">
                <a:tc>
                  <a:txBody>
                    <a:bodyPr/>
                    <a:lstStyle/>
                    <a:p>
                      <a:pPr algn="l" fontAlgn="t"/>
                      <a:r>
                        <a:rPr lang="en-GB" sz="900" b="0" i="0" u="none" strike="noStrike">
                          <a:solidFill>
                            <a:srgbClr val="000000"/>
                          </a:solidFill>
                          <a:effectLst/>
                          <a:latin typeface="Calibri" panose="020F0502020204030204" pitchFamily="34" charset="0"/>
                        </a:rPr>
                        <a:t>Overig</a:t>
                      </a:r>
                    </a:p>
                  </a:txBody>
                  <a:tcPr marL="4459" marR="4459" marT="4459" marB="0">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Strategieontwikkeling IJsselmeer – nieuw peil voor IJsselmeer</a:t>
                      </a: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t"/>
                      <a:r>
                        <a:rPr lang="en-GB" sz="900" b="0" i="0" u="sng" strike="noStrike">
                          <a:solidFill>
                            <a:srgbClr val="0563C1"/>
                          </a:solidFill>
                          <a:effectLst/>
                          <a:latin typeface="Calibri" panose="020F0502020204030204" pitchFamily="34" charset="0"/>
                          <a:hlinkClick r:id="rId9"/>
                        </a:rPr>
                        <a:t>Link</a:t>
                      </a:r>
                      <a:endParaRPr lang="en-GB" sz="900" b="0" i="0" u="sng" strike="noStrike">
                        <a:solidFill>
                          <a:srgbClr val="0563C1"/>
                        </a:solidFill>
                        <a:effectLst/>
                        <a:latin typeface="Calibri" panose="020F0502020204030204" pitchFamily="34" charset="0"/>
                      </a:endParaRP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t"/>
                      <a:endParaRPr lang="en-GB" sz="900" b="0" i="0" u="none" strike="noStrike">
                        <a:solidFill>
                          <a:srgbClr val="000000"/>
                        </a:solidFill>
                        <a:effectLst/>
                        <a:latin typeface="Calibri" panose="020F0502020204030204" pitchFamily="34" charset="0"/>
                      </a:endParaRPr>
                    </a:p>
                  </a:txBody>
                  <a:tcPr marL="4459" marR="4459" marT="4459" marB="0">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220314508"/>
                  </a:ext>
                </a:extLst>
              </a:tr>
              <a:tr h="129313">
                <a:tc>
                  <a:txBody>
                    <a:bodyPr/>
                    <a:lstStyle/>
                    <a:p>
                      <a:pPr algn="l" fontAlgn="t"/>
                      <a:r>
                        <a:rPr lang="en-GB" sz="900" b="0" i="0" u="none" strike="noStrike">
                          <a:solidFill>
                            <a:srgbClr val="000000"/>
                          </a:solidFill>
                          <a:effectLst/>
                          <a:latin typeface="Calibri" panose="020F0502020204030204" pitchFamily="34" charset="0"/>
                        </a:rPr>
                        <a:t>Overig</a:t>
                      </a:r>
                    </a:p>
                  </a:txBody>
                  <a:tcPr marL="4459" marR="4459" marT="4459" marB="0">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t"/>
                      <a:r>
                        <a:rPr lang="en-GB" sz="900" b="0" i="0" u="none" strike="noStrike">
                          <a:solidFill>
                            <a:srgbClr val="000000"/>
                          </a:solidFill>
                          <a:effectLst/>
                          <a:latin typeface="Calibri" panose="020F0502020204030204" pitchFamily="34" charset="0"/>
                        </a:rPr>
                        <a:t>Dossier klimaatadaptatie (engels)</a:t>
                      </a: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ctr"/>
                      <a:r>
                        <a:rPr lang="en-GB" sz="900" b="0" i="0" u="sng" strike="noStrike">
                          <a:solidFill>
                            <a:srgbClr val="0563C1"/>
                          </a:solidFill>
                          <a:effectLst/>
                          <a:latin typeface="Calibri" panose="020F0502020204030204" pitchFamily="34" charset="0"/>
                          <a:hlinkClick r:id="rId10"/>
                        </a:rPr>
                        <a:t>Link</a:t>
                      </a:r>
                      <a:endParaRPr lang="en-GB" sz="900" b="0" i="0" u="sng" strike="noStrike">
                        <a:solidFill>
                          <a:srgbClr val="0563C1"/>
                        </a:solidFill>
                        <a:effectLst/>
                        <a:latin typeface="Calibri" panose="020F0502020204030204" pitchFamily="34" charset="0"/>
                      </a:endParaRPr>
                    </a:p>
                  </a:txBody>
                  <a:tcPr marL="4459" marR="4459" marT="4459"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t"/>
                      <a:endParaRPr lang="en-GB" sz="900" b="0" i="0" u="none" strike="noStrike">
                        <a:solidFill>
                          <a:srgbClr val="000000"/>
                        </a:solidFill>
                        <a:effectLst/>
                        <a:latin typeface="Calibri" panose="020F0502020204030204" pitchFamily="34" charset="0"/>
                      </a:endParaRPr>
                    </a:p>
                  </a:txBody>
                  <a:tcPr marL="4459" marR="4459" marT="4459" marB="0">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662752788"/>
                  </a:ext>
                </a:extLst>
              </a:tr>
              <a:tr h="129313">
                <a:tc>
                  <a:txBody>
                    <a:bodyPr/>
                    <a:lstStyle/>
                    <a:p>
                      <a:pPr algn="l" fontAlgn="ctr"/>
                      <a:r>
                        <a:rPr lang="en-GB" sz="900" b="0" i="0" u="none" strike="noStrike">
                          <a:solidFill>
                            <a:srgbClr val="000000"/>
                          </a:solidFill>
                          <a:effectLst/>
                          <a:latin typeface="Calibri" panose="020F0502020204030204" pitchFamily="34" charset="0"/>
                        </a:rPr>
                        <a:t>Overig</a:t>
                      </a:r>
                    </a:p>
                  </a:txBody>
                  <a:tcPr marL="4459" marR="4459" marT="4459"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ctr"/>
                      <a:r>
                        <a:rPr lang="en-GB" sz="900" b="0" i="0" u="none" strike="noStrike">
                          <a:solidFill>
                            <a:srgbClr val="000000"/>
                          </a:solidFill>
                          <a:effectLst/>
                          <a:latin typeface="Calibri" panose="020F0502020204030204" pitchFamily="34" charset="0"/>
                        </a:rPr>
                        <a:t>Dossier klimaatadaptatie (NL)</a:t>
                      </a:r>
                    </a:p>
                  </a:txBody>
                  <a:tcPr marL="4459" marR="4459" marT="4459"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ctr"/>
                      <a:r>
                        <a:rPr lang="en-GB" sz="900" b="0" i="0" u="sng" strike="noStrike">
                          <a:solidFill>
                            <a:srgbClr val="0563C1"/>
                          </a:solidFill>
                          <a:effectLst/>
                          <a:latin typeface="Calibri" panose="020F0502020204030204" pitchFamily="34" charset="0"/>
                          <a:hlinkClick r:id="rId11"/>
                        </a:rPr>
                        <a:t>Link</a:t>
                      </a:r>
                      <a:endParaRPr lang="en-GB" sz="900" b="0" i="0" u="sng" strike="noStrike">
                        <a:solidFill>
                          <a:srgbClr val="0563C1"/>
                        </a:solidFill>
                        <a:effectLst/>
                        <a:latin typeface="Calibri" panose="020F0502020204030204" pitchFamily="34" charset="0"/>
                      </a:endParaRPr>
                    </a:p>
                  </a:txBody>
                  <a:tcPr marL="4459" marR="4459" marT="4459"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t"/>
                      <a:r>
                        <a:rPr lang="nl-NL" sz="900" b="0" i="0" u="none" strike="noStrike">
                          <a:solidFill>
                            <a:srgbClr val="000000"/>
                          </a:solidFill>
                          <a:effectLst/>
                          <a:latin typeface="Calibri" panose="020F0502020204030204" pitchFamily="34" charset="0"/>
                        </a:rPr>
                        <a:t>zie ook link met adaptatie paden</a:t>
                      </a:r>
                    </a:p>
                  </a:txBody>
                  <a:tcPr marL="4459" marR="4459" marT="4459" marB="0">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024483386"/>
                  </a:ext>
                </a:extLst>
              </a:tr>
              <a:tr h="258626">
                <a:tc>
                  <a:txBody>
                    <a:bodyPr/>
                    <a:lstStyle/>
                    <a:p>
                      <a:pPr algn="l" fontAlgn="t"/>
                      <a:r>
                        <a:rPr lang="en-GB" sz="900" b="0" i="0" u="none" strike="noStrike">
                          <a:solidFill>
                            <a:srgbClr val="000000"/>
                          </a:solidFill>
                          <a:effectLst/>
                          <a:latin typeface="Calibri" panose="020F0502020204030204" pitchFamily="34" charset="0"/>
                        </a:rPr>
                        <a:t>Overig</a:t>
                      </a:r>
                    </a:p>
                  </a:txBody>
                  <a:tcPr marL="4459" marR="4459" marT="4459" marB="0">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t"/>
                      <a:r>
                        <a:rPr lang="en-GB" sz="900" b="0" i="0" u="none" strike="noStrike">
                          <a:solidFill>
                            <a:srgbClr val="000000"/>
                          </a:solidFill>
                          <a:effectLst/>
                          <a:latin typeface="Calibri" panose="020F0502020204030204" pitchFamily="34" charset="0"/>
                        </a:rPr>
                        <a:t>Grondwater</a:t>
                      </a: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ctr"/>
                      <a:r>
                        <a:rPr lang="en-GB" sz="900" b="0" i="0" u="sng" strike="noStrike">
                          <a:solidFill>
                            <a:srgbClr val="0563C1"/>
                          </a:solidFill>
                          <a:effectLst/>
                          <a:latin typeface="Calibri" panose="020F0502020204030204" pitchFamily="34" charset="0"/>
                          <a:hlinkClick r:id="rId12"/>
                        </a:rPr>
                        <a:t>Link</a:t>
                      </a:r>
                      <a:endParaRPr lang="en-GB" sz="900" b="0" i="0" u="sng" strike="noStrike">
                        <a:solidFill>
                          <a:srgbClr val="0563C1"/>
                        </a:solidFill>
                        <a:effectLst/>
                        <a:latin typeface="Calibri" panose="020F0502020204030204" pitchFamily="34" charset="0"/>
                      </a:endParaRPr>
                    </a:p>
                  </a:txBody>
                  <a:tcPr marL="4459" marR="4459" marT="4459"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ctr"/>
                      <a:r>
                        <a:rPr lang="nl-NL" sz="900" b="0" i="0" u="none" strike="noStrike">
                          <a:solidFill>
                            <a:srgbClr val="000000"/>
                          </a:solidFill>
                          <a:effectLst/>
                          <a:latin typeface="Calibri" panose="020F0502020204030204" pitchFamily="34" charset="0"/>
                        </a:rPr>
                        <a:t>check hier ook even de publicaties die onder de pagina staan</a:t>
                      </a:r>
                    </a:p>
                  </a:txBody>
                  <a:tcPr marL="4459" marR="4459" marT="4459"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832992499"/>
                  </a:ext>
                </a:extLst>
              </a:tr>
              <a:tr h="129313">
                <a:tc>
                  <a:txBody>
                    <a:bodyPr/>
                    <a:lstStyle/>
                    <a:p>
                      <a:pPr algn="l" fontAlgn="t"/>
                      <a:r>
                        <a:rPr lang="en-GB" sz="900" b="0" i="0" u="none" strike="noStrike">
                          <a:solidFill>
                            <a:srgbClr val="000000"/>
                          </a:solidFill>
                          <a:effectLst/>
                          <a:latin typeface="Calibri" panose="020F0502020204030204" pitchFamily="34" charset="0"/>
                        </a:rPr>
                        <a:t>Overig</a:t>
                      </a:r>
                    </a:p>
                  </a:txBody>
                  <a:tcPr marL="4459" marR="4459" marT="4459" marB="0">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Calibri" panose="020F0502020204030204" pitchFamily="34" charset="0"/>
                        </a:rPr>
                        <a:t>Hackaton zeespiegelstijging</a:t>
                      </a:r>
                    </a:p>
                  </a:txBody>
                  <a:tcPr marL="4459" marR="4459" marT="4459"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ctr"/>
                      <a:r>
                        <a:rPr lang="en-GB" sz="900" b="0" i="0" u="sng" strike="noStrike">
                          <a:solidFill>
                            <a:srgbClr val="0563C1"/>
                          </a:solidFill>
                          <a:effectLst/>
                          <a:latin typeface="Calibri" panose="020F0502020204030204" pitchFamily="34" charset="0"/>
                          <a:hlinkClick r:id="rId13"/>
                        </a:rPr>
                        <a:t>Link</a:t>
                      </a:r>
                      <a:endParaRPr lang="en-GB" sz="900" b="0" i="0" u="sng" strike="noStrike">
                        <a:solidFill>
                          <a:srgbClr val="0563C1"/>
                        </a:solidFill>
                        <a:effectLst/>
                        <a:latin typeface="Calibri" panose="020F0502020204030204" pitchFamily="34" charset="0"/>
                      </a:endParaRPr>
                    </a:p>
                  </a:txBody>
                  <a:tcPr marL="4459" marR="4459" marT="4459"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t"/>
                      <a:endParaRPr lang="en-GB" sz="900" b="0" i="0" u="none" strike="noStrike" dirty="0">
                        <a:solidFill>
                          <a:srgbClr val="000000"/>
                        </a:solidFill>
                        <a:effectLst/>
                        <a:latin typeface="Calibri" panose="020F0502020204030204" pitchFamily="34" charset="0"/>
                      </a:endParaRPr>
                    </a:p>
                  </a:txBody>
                  <a:tcPr marL="4459" marR="4459" marT="4459" marB="0">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489163002"/>
                  </a:ext>
                </a:extLst>
              </a:tr>
            </a:tbl>
          </a:graphicData>
        </a:graphic>
      </p:graphicFrame>
    </p:spTree>
    <p:extLst>
      <p:ext uri="{BB962C8B-B14F-4D97-AF65-F5344CB8AC3E}">
        <p14:creationId xmlns:p14="http://schemas.microsoft.com/office/powerpoint/2010/main" val="2833259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66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277A120A-01B4-4E78-9A35-D0BF7A0C37D8}"/>
              </a:ext>
            </a:extLst>
          </p:cNvPr>
          <p:cNvPicPr>
            <a:picLocks noChangeAspect="1"/>
          </p:cNvPicPr>
          <p:nvPr/>
        </p:nvPicPr>
        <p:blipFill rotWithShape="1">
          <a:blip r:embed="rId3"/>
          <a:srcRect r="12079" b="4358"/>
          <a:stretch/>
        </p:blipFill>
        <p:spPr>
          <a:xfrm>
            <a:off x="5952241" y="5868122"/>
            <a:ext cx="2760481" cy="518946"/>
          </a:xfrm>
          <a:prstGeom prst="rect">
            <a:avLst/>
          </a:prstGeom>
          <a:solidFill>
            <a:sysClr val="window" lastClr="FFFFFF"/>
          </a:solidFill>
        </p:spPr>
      </p:pic>
    </p:spTree>
    <p:extLst>
      <p:ext uri="{BB962C8B-B14F-4D97-AF65-F5344CB8AC3E}">
        <p14:creationId xmlns:p14="http://schemas.microsoft.com/office/powerpoint/2010/main" val="2613686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kstvak 4"/>
          <p:cNvSpPr txBox="1"/>
          <p:nvPr/>
        </p:nvSpPr>
        <p:spPr>
          <a:xfrm>
            <a:off x="193040" y="246518"/>
            <a:ext cx="63837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2800" dirty="0">
                <a:solidFill>
                  <a:srgbClr val="3CADB2"/>
                </a:solidFill>
                <a:latin typeface="Impact"/>
                <a:cs typeface="Impact"/>
              </a:rPr>
              <a:t>Werkwijze </a:t>
            </a:r>
            <a:r>
              <a:rPr kumimoji="0" lang="nl-NL" sz="2800" b="0" i="0" u="none" strike="noStrike" kern="1200" cap="none" spc="0" normalizeH="0" baseline="0" noProof="0" dirty="0">
                <a:ln>
                  <a:noFill/>
                </a:ln>
                <a:solidFill>
                  <a:srgbClr val="3CADB2"/>
                </a:solidFill>
                <a:effectLst/>
                <a:uLnTx/>
                <a:uFillTx/>
                <a:latin typeface="Impact"/>
                <a:ea typeface="+mn-ea"/>
                <a:cs typeface="Impact"/>
              </a:rPr>
              <a:t> </a:t>
            </a:r>
          </a:p>
        </p:txBody>
      </p:sp>
      <p:sp>
        <p:nvSpPr>
          <p:cNvPr id="11" name="Tekstvak 10"/>
          <p:cNvSpPr txBox="1"/>
          <p:nvPr/>
        </p:nvSpPr>
        <p:spPr>
          <a:xfrm>
            <a:off x="121920" y="993194"/>
            <a:ext cx="8879840" cy="923330"/>
          </a:xfrm>
          <a:prstGeom prst="rect">
            <a:avLst/>
          </a:prstGeom>
          <a:noFill/>
        </p:spPr>
        <p:txBody>
          <a:bodyPr wrap="square" rtlCol="0">
            <a:spAutoFit/>
          </a:bodyPr>
          <a:lstStyle/>
          <a:p>
            <a:pPr marL="0" marR="0" lvl="0" indent="0" algn="l" defTabSz="457200" rtl="0" eaLnBrk="1" fontAlgn="auto" latinLnBrk="0" hangingPunct="1">
              <a:lnSpc>
                <a:spcPct val="2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AutoShape 13" descr="data:image/png;base64,iVBORw0KGgoAAAANSUhEUgAAABQAAAAUCAYAAACNiR0NAAAAAXNSR0IB2cksfwAAAAlwSFlzAAAOxAAADsQBlSsOGwAAAHFJREFUOI3t1KENwDAMBMAHkTxEYHg36CCdJl4jm2SBbFBa2CGeFdVqqBNU5ZFlcHr0AZMT3kNEdAQiqQaKiB7MOSK5sBMNVQpIqjWMSNiwuxtWFFjDmVngAhf4M/BEcyM3rh4kqVWKTZAn3cB+H6N5ANDLIA/wVpxUAAAAAElFTkSuQmCC"/>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AutoShape 14" descr="data:image/png;base64,iVBORw0KGgoAAAANSUhEUgAAABQAAAAUCAYAAACNiR0NAAAAAXNSR0IB2cksfwAAAAlwSFlzAAAOxAAADsQBlSsOGwAAAGZJREFUOI3t1LENgDAMBMAvLP0oWYS98ABmp6zBKN/RQBQoKGIqlG9sWdbJlQ0fx66GpGcgSd5Akr5JaxnEKoAgIcnbhQXAkrgwzmqvWwOZ4AQn+DOwJpD9CUryINsLGsntwfaDbA4UQBrHRWb9Bw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AutoShape 15" descr="data:image/png;base64,iVBORw0KGgoAAAANSUhEUgAAABQAAAAUCAYAAACNiR0NAAAAAXNSR0IB2cksfwAAAAlwSFlzAAAOxAAADsQBlSsOGwAAAHJJREFUOI1jYaAyYIEx2NnZGygx6OfPnw1wA9nZ2Rt6G2Pr1VVkyDLswNHLDD3TtjD8/PmzAe5CdRUZBhcHA7Jd2DNtCwPchdQEowaOGjhq4DAz8MDRy2QbcvPOE1QDf/782dAzbQu8CCIHoBSwyAKUAgAHNSSfyRwghQ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1024" name="Tekstvak 1023"/>
          <p:cNvSpPr txBox="1"/>
          <p:nvPr/>
        </p:nvSpPr>
        <p:spPr>
          <a:xfrm>
            <a:off x="318942" y="3055938"/>
            <a:ext cx="849993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prstClr val="white"/>
                </a:solidFill>
                <a:effectLst/>
                <a:uLnTx/>
                <a:uFillTx/>
                <a:latin typeface="Calibri"/>
                <a:ea typeface="+mn-ea"/>
                <a:cs typeface="+mn-cs"/>
              </a:rPr>
              <a:t>Hoe dunner de regenwaterlens, des te meer het grensvlak zoet-zout water het maaiveld nadert en des te groter het risico op zout water in de wortelzone</a:t>
            </a:r>
            <a:endParaRPr kumimoji="0" lang="nl-NL"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kstvak 1"/>
          <p:cNvSpPr txBox="1"/>
          <p:nvPr/>
        </p:nvSpPr>
        <p:spPr>
          <a:xfrm>
            <a:off x="193040" y="1115356"/>
            <a:ext cx="8287385" cy="4824654"/>
          </a:xfrm>
          <a:prstGeom prst="rect">
            <a:avLst/>
          </a:prstGeom>
          <a:noFill/>
        </p:spPr>
        <p:txBody>
          <a:bodyPr wrap="square" rtlCol="0">
            <a:spAutoFit/>
          </a:bodyPr>
          <a:lstStyle/>
          <a:p>
            <a:pPr marR="0" fontAlgn="auto">
              <a:lnSpc>
                <a:spcPct val="150000"/>
              </a:lnSpc>
              <a:spcBef>
                <a:spcPts val="0"/>
              </a:spcBef>
              <a:spcAft>
                <a:spcPts val="0"/>
              </a:spcAft>
              <a:buClrTx/>
              <a:buSzTx/>
              <a:tabLst/>
              <a:defRPr/>
            </a:pPr>
            <a:r>
              <a:rPr lang="nl-NL" sz="1600" dirty="0"/>
              <a:t>Bij de uitwerking van de opdracht zijn </a:t>
            </a:r>
            <a:r>
              <a:rPr lang="nl-NL" sz="1600" b="1" dirty="0"/>
              <a:t>3 thema’s </a:t>
            </a:r>
            <a:r>
              <a:rPr lang="nl-NL" sz="1600" dirty="0"/>
              <a:t>onderscheiden: a) kennis + inzicht problematiek, b) landbouw en c) kansen voor functies en belangen. Deze thema’s zijn </a:t>
            </a:r>
            <a:r>
              <a:rPr lang="nl-NL" sz="1600" b="1" dirty="0"/>
              <a:t>met stakeholders </a:t>
            </a:r>
            <a:r>
              <a:rPr lang="nl-NL" sz="1600" dirty="0"/>
              <a:t>in een aantal bijeenkomsten nader uitgewerkt (zie bijlage 1: de deelnemers van de 3 themagroepen). </a:t>
            </a:r>
          </a:p>
          <a:p>
            <a:pPr marR="0" fontAlgn="auto">
              <a:lnSpc>
                <a:spcPct val="150000"/>
              </a:lnSpc>
              <a:spcBef>
                <a:spcPts val="0"/>
              </a:spcBef>
              <a:spcAft>
                <a:spcPts val="0"/>
              </a:spcAft>
              <a:buClrTx/>
              <a:buSzTx/>
              <a:tabLst/>
              <a:defRPr/>
            </a:pPr>
            <a:endParaRPr lang="nl-NL" sz="1600" b="1" dirty="0"/>
          </a:p>
          <a:p>
            <a:pPr marR="0" fontAlgn="auto">
              <a:lnSpc>
                <a:spcPct val="150000"/>
              </a:lnSpc>
              <a:spcBef>
                <a:spcPts val="0"/>
              </a:spcBef>
              <a:spcAft>
                <a:spcPts val="0"/>
              </a:spcAft>
              <a:buClrTx/>
              <a:buSzTx/>
              <a:tabLst/>
              <a:defRPr/>
            </a:pPr>
            <a:r>
              <a:rPr lang="nl-NL" sz="1600" dirty="0"/>
              <a:t>Deze basis is geïntegreerd tot concept en dit concept is / wordt besproken met:</a:t>
            </a:r>
          </a:p>
          <a:p>
            <a:pPr marR="0" fontAlgn="auto">
              <a:lnSpc>
                <a:spcPct val="150000"/>
              </a:lnSpc>
              <a:spcBef>
                <a:spcPts val="0"/>
              </a:spcBef>
              <a:spcAft>
                <a:spcPts val="0"/>
              </a:spcAft>
              <a:buClrTx/>
              <a:buSzTx/>
              <a:tabLst/>
              <a:defRPr/>
            </a:pPr>
            <a:r>
              <a:rPr lang="nl-NL" sz="1600" b="1" dirty="0"/>
              <a:t>	</a:t>
            </a:r>
            <a:r>
              <a:rPr lang="nl-NL" sz="1600" b="1" dirty="0">
                <a:solidFill>
                  <a:srgbClr val="F79646">
                    <a:lumMod val="50000"/>
                  </a:srgbClr>
                </a:solidFill>
                <a:latin typeface="Calibri"/>
              </a:rPr>
              <a:t>- Delta Programma Zoetwater en STOWA;</a:t>
            </a:r>
          </a:p>
          <a:p>
            <a:pPr marR="0" fontAlgn="auto">
              <a:lnSpc>
                <a:spcPct val="150000"/>
              </a:lnSpc>
              <a:spcBef>
                <a:spcPts val="0"/>
              </a:spcBef>
              <a:spcAft>
                <a:spcPts val="0"/>
              </a:spcAft>
              <a:buClrTx/>
              <a:buSzTx/>
              <a:tabLst/>
              <a:defRPr/>
            </a:pPr>
            <a:r>
              <a:rPr lang="nl-NL" sz="1600" b="1" dirty="0">
                <a:solidFill>
                  <a:srgbClr val="F79646">
                    <a:lumMod val="50000"/>
                  </a:srgbClr>
                </a:solidFill>
                <a:latin typeface="Calibri"/>
              </a:rPr>
              <a:t>	- deelnemers 2e ronde tafel bijeenkomst.</a:t>
            </a:r>
          </a:p>
          <a:p>
            <a:pPr marR="0" fontAlgn="auto">
              <a:lnSpc>
                <a:spcPct val="200000"/>
              </a:lnSpc>
              <a:spcBef>
                <a:spcPts val="0"/>
              </a:spcBef>
              <a:spcAft>
                <a:spcPts val="0"/>
              </a:spcAft>
              <a:buClrTx/>
              <a:buSzTx/>
              <a:tabLst/>
              <a:defRPr/>
            </a:pPr>
            <a:endParaRPr lang="nl-NL" sz="800" b="1" dirty="0"/>
          </a:p>
          <a:p>
            <a:pPr marR="0" fontAlgn="auto">
              <a:lnSpc>
                <a:spcPct val="200000"/>
              </a:lnSpc>
              <a:spcBef>
                <a:spcPts val="0"/>
              </a:spcBef>
              <a:spcAft>
                <a:spcPts val="0"/>
              </a:spcAft>
              <a:buClrTx/>
              <a:buSzTx/>
              <a:tabLst/>
              <a:defRPr/>
            </a:pPr>
            <a:r>
              <a:rPr lang="nl-NL" sz="1600" dirty="0"/>
              <a:t>Op basis van deze inbreng wordt het concept aangescherpt tot definitief </a:t>
            </a:r>
            <a:r>
              <a:rPr lang="nl-NL" sz="1600" dirty="0" err="1"/>
              <a:t>PvA</a:t>
            </a:r>
            <a:r>
              <a:rPr lang="nl-NL" sz="1600" dirty="0"/>
              <a:t>, bestaande uit:</a:t>
            </a:r>
          </a:p>
          <a:p>
            <a:pPr marL="285750" marR="0" indent="-285750" fontAlgn="auto">
              <a:spcBef>
                <a:spcPts val="0"/>
              </a:spcBef>
              <a:spcAft>
                <a:spcPts val="0"/>
              </a:spcAft>
              <a:buClrTx/>
              <a:buSzTx/>
              <a:buFontTx/>
              <a:buChar char="-"/>
              <a:tabLst/>
              <a:defRPr/>
            </a:pPr>
            <a:r>
              <a:rPr lang="nl-NL" sz="1600" b="1" dirty="0"/>
              <a:t>Analyse;</a:t>
            </a:r>
          </a:p>
          <a:p>
            <a:pPr marL="285750" marR="0" indent="-285750" fontAlgn="auto">
              <a:spcBef>
                <a:spcPts val="0"/>
              </a:spcBef>
              <a:spcAft>
                <a:spcPts val="0"/>
              </a:spcAft>
              <a:buClrTx/>
              <a:buSzTx/>
              <a:buFontTx/>
              <a:buChar char="-"/>
              <a:tabLst/>
              <a:defRPr/>
            </a:pPr>
            <a:r>
              <a:rPr lang="nl-NL" sz="1600" b="1" dirty="0"/>
              <a:t>Doelstelling; </a:t>
            </a:r>
          </a:p>
          <a:p>
            <a:pPr marL="285750" marR="0" indent="-285750" fontAlgn="auto">
              <a:spcBef>
                <a:spcPts val="0"/>
              </a:spcBef>
              <a:spcAft>
                <a:spcPts val="0"/>
              </a:spcAft>
              <a:buClrTx/>
              <a:buSzTx/>
              <a:buFontTx/>
              <a:buChar char="-"/>
              <a:tabLst/>
              <a:defRPr/>
            </a:pPr>
            <a:r>
              <a:rPr lang="nl-NL" sz="1600" b="1" dirty="0"/>
              <a:t>Toekomstperspectief en</a:t>
            </a:r>
          </a:p>
          <a:p>
            <a:pPr marL="285750" marR="0" indent="-285750" fontAlgn="auto">
              <a:spcBef>
                <a:spcPts val="0"/>
              </a:spcBef>
              <a:spcAft>
                <a:spcPts val="0"/>
              </a:spcAft>
              <a:buClrTx/>
              <a:buSzTx/>
              <a:buFontTx/>
              <a:buChar char="-"/>
              <a:tabLst/>
              <a:defRPr/>
            </a:pPr>
            <a:r>
              <a:rPr lang="nl-NL" sz="1600" b="1" dirty="0"/>
              <a:t>Aanpak.</a:t>
            </a:r>
          </a:p>
          <a:p>
            <a:pPr marR="0" fontAlgn="auto">
              <a:lnSpc>
                <a:spcPct val="200000"/>
              </a:lnSpc>
              <a:spcBef>
                <a:spcPts val="0"/>
              </a:spcBef>
              <a:spcAft>
                <a:spcPts val="0"/>
              </a:spcAft>
              <a:buClrTx/>
              <a:buSzTx/>
              <a:tabLst/>
              <a:defRPr/>
            </a:pPr>
            <a:endParaRPr lang="nl-NL" sz="1600" b="1" dirty="0"/>
          </a:p>
        </p:txBody>
      </p:sp>
    </p:spTree>
    <p:extLst>
      <p:ext uri="{BB962C8B-B14F-4D97-AF65-F5344CB8AC3E}">
        <p14:creationId xmlns:p14="http://schemas.microsoft.com/office/powerpoint/2010/main" val="2177515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kstvak 4"/>
          <p:cNvSpPr txBox="1"/>
          <p:nvPr/>
        </p:nvSpPr>
        <p:spPr>
          <a:xfrm>
            <a:off x="193040" y="261556"/>
            <a:ext cx="63837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3CADB2"/>
                </a:solidFill>
                <a:effectLst/>
                <a:uLnTx/>
                <a:uFillTx/>
                <a:latin typeface="Impact"/>
                <a:ea typeface="+mn-ea"/>
                <a:cs typeface="Impact"/>
              </a:rPr>
              <a:t>Analyse </a:t>
            </a:r>
            <a:r>
              <a:rPr kumimoji="0" lang="nl-NL" sz="2000" b="0" i="0" u="none" strike="noStrike" kern="1200" cap="none" spc="0" normalizeH="0" baseline="0" noProof="0" dirty="0">
                <a:ln>
                  <a:noFill/>
                </a:ln>
                <a:solidFill>
                  <a:srgbClr val="3CADB2"/>
                </a:solidFill>
                <a:effectLst/>
                <a:uLnTx/>
                <a:uFillTx/>
                <a:latin typeface="Impact"/>
                <a:ea typeface="+mn-ea"/>
                <a:cs typeface="Impact"/>
              </a:rPr>
              <a:t>problematiek </a:t>
            </a:r>
          </a:p>
        </p:txBody>
      </p:sp>
      <p:sp>
        <p:nvSpPr>
          <p:cNvPr id="11" name="Tekstvak 10"/>
          <p:cNvSpPr txBox="1"/>
          <p:nvPr/>
        </p:nvSpPr>
        <p:spPr>
          <a:xfrm>
            <a:off x="121920" y="993194"/>
            <a:ext cx="8879840" cy="923330"/>
          </a:xfrm>
          <a:prstGeom prst="rect">
            <a:avLst/>
          </a:prstGeom>
          <a:noFill/>
        </p:spPr>
        <p:txBody>
          <a:bodyPr wrap="square" rtlCol="0">
            <a:spAutoFit/>
          </a:bodyPr>
          <a:lstStyle/>
          <a:p>
            <a:pPr marL="0" marR="0" lvl="0" indent="0" algn="l" defTabSz="457200" rtl="0" eaLnBrk="1" fontAlgn="auto" latinLnBrk="0" hangingPunct="1">
              <a:lnSpc>
                <a:spcPct val="2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AutoShape 13" descr="data:image/png;base64,iVBORw0KGgoAAAANSUhEUgAAABQAAAAUCAYAAACNiR0NAAAAAXNSR0IB2cksfwAAAAlwSFlzAAAOxAAADsQBlSsOGwAAAHFJREFUOI3t1KENwDAMBMAHkTxEYHg36CCdJl4jm2SBbFBa2CGeFdVqqBNU5ZFlcHr0AZMT3kNEdAQiqQaKiB7MOSK5sBMNVQpIqjWMSNiwuxtWFFjDmVngAhf4M/BEcyM3rh4kqVWKTZAn3cB+H6N5ANDLIA/wVpxUAAAAAElFTkSuQmCC"/>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AutoShape 14" descr="data:image/png;base64,iVBORw0KGgoAAAANSUhEUgAAABQAAAAUCAYAAACNiR0NAAAAAXNSR0IB2cksfwAAAAlwSFlzAAAOxAAADsQBlSsOGwAAAGZJREFUOI3t1LENgDAMBMAvLP0oWYS98ABmp6zBKN/RQBQoKGIqlG9sWdbJlQ0fx66GpGcgSd5Akr5JaxnEKoAgIcnbhQXAkrgwzmqvWwOZ4AQn+DOwJpD9CUryINsLGsntwfaDbA4UQBrHRWb9Bw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AutoShape 15" descr="data:image/png;base64,iVBORw0KGgoAAAANSUhEUgAAABQAAAAUCAYAAACNiR0NAAAAAXNSR0IB2cksfwAAAAlwSFlzAAAOxAAADsQBlSsOGwAAAHJJREFUOI1jYaAyYIEx2NnZGygx6OfPnw1wA9nZ2Rt6G2Pr1VVkyDLswNHLDD3TtjD8/PmzAe5CdRUZBhcHA7Jd2DNtCwPchdQEowaOGjhq4DAz8MDRy2QbcvPOE1QDf/782dAzbQu8CCIHoBSwyAKUAgAHNSSfyRwghQ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1024" name="Tekstvak 1023"/>
          <p:cNvSpPr txBox="1"/>
          <p:nvPr/>
        </p:nvSpPr>
        <p:spPr>
          <a:xfrm>
            <a:off x="318942" y="3055938"/>
            <a:ext cx="849993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prstClr val="white"/>
                </a:solidFill>
                <a:effectLst/>
                <a:uLnTx/>
                <a:uFillTx/>
                <a:latin typeface="Calibri"/>
                <a:ea typeface="+mn-ea"/>
                <a:cs typeface="+mn-cs"/>
              </a:rPr>
              <a:t>Hoe dunner de regenwaterlens, des te meer het grensvlak zoet-zout water het maaiveld nadert en des te groter het risico op zout water in de wortelzone</a:t>
            </a:r>
            <a:endParaRPr kumimoji="0" lang="nl-NL"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kstvak 1"/>
          <p:cNvSpPr txBox="1"/>
          <p:nvPr/>
        </p:nvSpPr>
        <p:spPr>
          <a:xfrm>
            <a:off x="254807" y="740401"/>
            <a:ext cx="8342721" cy="3951274"/>
          </a:xfrm>
          <a:prstGeom prst="rect">
            <a:avLst/>
          </a:prstGeom>
          <a:noFill/>
        </p:spPr>
        <p:txBody>
          <a:bodyPr wrap="square" rtlCol="0">
            <a:spAutoFit/>
          </a:bodyPr>
          <a:lstStyle/>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nl-NL" sz="1600" b="1" i="0" u="none" strike="noStrike" kern="1200" cap="none" spc="0" normalizeH="0" baseline="0" noProof="0" dirty="0">
              <a:ln>
                <a:noFill/>
              </a:ln>
              <a:solidFill>
                <a:srgbClr val="F79646">
                  <a:lumMod val="50000"/>
                </a:srgbClr>
              </a:solidFill>
              <a:effectLst/>
              <a:uLnTx/>
              <a:uFillTx/>
              <a:latin typeface="Calibri"/>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nl-NL" sz="1600" i="0" u="none" strike="noStrike" kern="1200" cap="none" spc="0" normalizeH="0" baseline="0" noProof="0" dirty="0">
                <a:ln>
                  <a:noFill/>
                </a:ln>
                <a:solidFill>
                  <a:prstClr val="black"/>
                </a:solidFill>
                <a:effectLst/>
                <a:uLnTx/>
                <a:uFillTx/>
                <a:latin typeface="Calibri"/>
                <a:ea typeface="+mn-ea"/>
                <a:cs typeface="+mn-cs"/>
              </a:rPr>
              <a:t>Als gevolg </a:t>
            </a:r>
            <a:r>
              <a:rPr lang="nl-NL" sz="1600" dirty="0">
                <a:solidFill>
                  <a:prstClr val="black"/>
                </a:solidFill>
                <a:latin typeface="Calibri"/>
              </a:rPr>
              <a:t>van klimaatverandering (meteorologische veranderingen, zeespiegelstijging) en bodemdaling </a:t>
            </a:r>
            <a:r>
              <a:rPr kumimoji="0" lang="nl-NL" sz="1600" i="0" u="none" strike="noStrike" kern="1200" cap="none" spc="0" normalizeH="0" baseline="0" noProof="0" dirty="0">
                <a:ln>
                  <a:noFill/>
                </a:ln>
                <a:solidFill>
                  <a:prstClr val="black"/>
                </a:solidFill>
                <a:effectLst/>
                <a:uLnTx/>
                <a:uFillTx/>
                <a:latin typeface="Calibri"/>
                <a:ea typeface="+mn-ea"/>
                <a:cs typeface="+mn-cs"/>
              </a:rPr>
              <a:t>neemt </a:t>
            </a:r>
            <a:r>
              <a:rPr kumimoji="0" lang="nl-NL" sz="1600" b="1" i="0" u="none" strike="noStrike" kern="1200" cap="none" spc="0" normalizeH="0" baseline="0" noProof="0" dirty="0">
                <a:ln>
                  <a:noFill/>
                </a:ln>
                <a:solidFill>
                  <a:prstClr val="black"/>
                </a:solidFill>
                <a:effectLst/>
                <a:uLnTx/>
                <a:uFillTx/>
                <a:latin typeface="Calibri"/>
                <a:ea typeface="+mn-ea"/>
                <a:cs typeface="+mn-cs"/>
              </a:rPr>
              <a:t>verzilting</a:t>
            </a:r>
            <a:r>
              <a:rPr kumimoji="0" lang="nl-NL" sz="1600" i="0" u="none" strike="noStrike" kern="1200" cap="none" spc="0" normalizeH="0" baseline="0" noProof="0" dirty="0">
                <a:ln>
                  <a:noFill/>
                </a:ln>
                <a:solidFill>
                  <a:prstClr val="black"/>
                </a:solidFill>
                <a:effectLst/>
                <a:uLnTx/>
                <a:uFillTx/>
                <a:latin typeface="Calibri"/>
                <a:ea typeface="+mn-ea"/>
                <a:cs typeface="+mn-cs"/>
              </a:rPr>
              <a:t> toe in de Noordelijke kustregio van Noord-Holland, Friesland en Groningen. </a:t>
            </a:r>
            <a:r>
              <a:rPr kumimoji="0" lang="nl-NL" sz="1600" b="1" i="0" u="none" strike="noStrike" kern="1200" cap="none" spc="0" normalizeH="0" baseline="0" noProof="0" dirty="0">
                <a:ln>
                  <a:noFill/>
                </a:ln>
                <a:solidFill>
                  <a:prstClr val="black"/>
                </a:solidFill>
                <a:effectLst/>
                <a:uLnTx/>
                <a:uFillTx/>
                <a:latin typeface="Calibri"/>
                <a:ea typeface="+mn-ea"/>
                <a:cs typeface="+mn-cs"/>
              </a:rPr>
              <a:t>De invloed van het zoute grondwater</a:t>
            </a:r>
            <a:r>
              <a:rPr kumimoji="0" lang="nl-NL" sz="1600" i="0" u="none" strike="noStrike" kern="1200" cap="none" spc="0" normalizeH="0" baseline="0" noProof="0" dirty="0">
                <a:ln>
                  <a:noFill/>
                </a:ln>
                <a:solidFill>
                  <a:prstClr val="black"/>
                </a:solidFill>
                <a:effectLst/>
                <a:uLnTx/>
                <a:uFillTx/>
                <a:latin typeface="Calibri"/>
                <a:ea typeface="+mn-ea"/>
                <a:cs typeface="+mn-cs"/>
              </a:rPr>
              <a:t>, dat al in de ondergrond aanwezig is, op de gebruiksmogelijkheden en het landgebruik </a:t>
            </a:r>
            <a:r>
              <a:rPr kumimoji="0" lang="nl-NL" sz="1600" b="1" i="0" u="none" strike="noStrike" kern="1200" cap="none" spc="0" normalizeH="0" baseline="0" noProof="0" dirty="0">
                <a:ln>
                  <a:noFill/>
                </a:ln>
                <a:solidFill>
                  <a:prstClr val="black"/>
                </a:solidFill>
                <a:effectLst/>
                <a:uLnTx/>
                <a:uFillTx/>
                <a:latin typeface="Calibri"/>
                <a:ea typeface="+mn-ea"/>
                <a:cs typeface="+mn-cs"/>
              </a:rPr>
              <a:t>zal de komende decennia toenemen</a:t>
            </a:r>
            <a:r>
              <a:rPr kumimoji="0" lang="nl-NL" sz="160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150000"/>
              </a:lnSpc>
              <a:spcBef>
                <a:spcPts val="0"/>
              </a:spcBef>
              <a:spcAft>
                <a:spcPts val="0"/>
              </a:spcAft>
              <a:buClrTx/>
              <a:buSzTx/>
              <a:buFontTx/>
              <a:buNone/>
              <a:tabLst/>
              <a:defRPr/>
            </a:pPr>
            <a:endParaRPr lang="nl-NL" sz="1600" dirty="0">
              <a:solidFill>
                <a:prstClr val="black"/>
              </a:solidFill>
              <a:latin typeface="Calibri"/>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nl-NL" sz="1600" i="0" u="none" strike="noStrike" kern="1200" cap="none" spc="0" normalizeH="0" baseline="0" noProof="0" dirty="0">
                <a:ln>
                  <a:noFill/>
                </a:ln>
                <a:solidFill>
                  <a:prstClr val="black"/>
                </a:solidFill>
                <a:effectLst/>
                <a:uLnTx/>
                <a:uFillTx/>
                <a:latin typeface="Calibri"/>
                <a:ea typeface="+mn-ea"/>
                <a:cs typeface="+mn-cs"/>
              </a:rPr>
              <a:t>Er treedt een verschuiving op van een </a:t>
            </a:r>
            <a:r>
              <a:rPr kumimoji="0" lang="nl-NL" sz="1600" b="1" i="0" u="none" strike="noStrike" kern="1200" cap="none" spc="0" normalizeH="0" baseline="0" noProof="0" dirty="0">
                <a:ln>
                  <a:noFill/>
                </a:ln>
                <a:solidFill>
                  <a:prstClr val="black"/>
                </a:solidFill>
                <a:effectLst/>
                <a:uLnTx/>
                <a:uFillTx/>
                <a:latin typeface="Calibri"/>
                <a:ea typeface="+mn-ea"/>
                <a:cs typeface="+mn-cs"/>
              </a:rPr>
              <a:t>zoet water gedomineerd </a:t>
            </a:r>
            <a:r>
              <a:rPr kumimoji="0" lang="nl-NL" sz="1600" i="0" u="none" strike="noStrike" kern="1200" cap="none" spc="0" normalizeH="0" baseline="0" noProof="0" dirty="0">
                <a:ln>
                  <a:noFill/>
                </a:ln>
                <a:solidFill>
                  <a:prstClr val="black"/>
                </a:solidFill>
                <a:effectLst/>
                <a:uLnTx/>
                <a:uFillTx/>
                <a:latin typeface="Calibri"/>
                <a:ea typeface="+mn-ea"/>
                <a:cs typeface="+mn-cs"/>
              </a:rPr>
              <a:t>systeem naar een systeem waarbij </a:t>
            </a:r>
            <a:r>
              <a:rPr kumimoji="0" lang="nl-NL" sz="1600" b="1" i="0" u="none" strike="noStrike" kern="1200" cap="none" spc="0" normalizeH="0" baseline="0" noProof="0" dirty="0">
                <a:ln>
                  <a:noFill/>
                </a:ln>
                <a:solidFill>
                  <a:prstClr val="black"/>
                </a:solidFill>
                <a:effectLst/>
                <a:uLnTx/>
                <a:uFillTx/>
                <a:latin typeface="Calibri"/>
                <a:ea typeface="+mn-ea"/>
                <a:cs typeface="+mn-cs"/>
              </a:rPr>
              <a:t>zout water grotere invloed heeft</a:t>
            </a:r>
            <a:r>
              <a:rPr kumimoji="0" lang="nl-NL" sz="1600" i="0" u="none" strike="noStrike" kern="1200" cap="none" spc="0" normalizeH="0" baseline="0" noProof="0" dirty="0">
                <a:ln>
                  <a:noFill/>
                </a:ln>
                <a:solidFill>
                  <a:prstClr val="black"/>
                </a:solidFill>
                <a:effectLst/>
                <a:uLnTx/>
                <a:uFillTx/>
                <a:latin typeface="Calibri"/>
                <a:ea typeface="+mn-ea"/>
                <a:cs typeface="+mn-cs"/>
              </a:rPr>
              <a:t>. De gebruiksfuncties zullen hier op in moeten spelen waarbij het moment waarop, de mate waarin en de methode waarmee verschillend is per gebied en type landgebruik.</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nl-NL" sz="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679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kstvak 4"/>
          <p:cNvSpPr txBox="1"/>
          <p:nvPr/>
        </p:nvSpPr>
        <p:spPr>
          <a:xfrm>
            <a:off x="193040" y="223456"/>
            <a:ext cx="63837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3CADB2"/>
                </a:solidFill>
                <a:effectLst/>
                <a:uLnTx/>
                <a:uFillTx/>
                <a:latin typeface="Impact"/>
                <a:ea typeface="+mn-ea"/>
                <a:cs typeface="Impact"/>
              </a:rPr>
              <a:t>Analyse </a:t>
            </a:r>
            <a:r>
              <a:rPr lang="nl-NL" sz="2000" dirty="0">
                <a:solidFill>
                  <a:srgbClr val="3CADB2"/>
                </a:solidFill>
                <a:latin typeface="Impact"/>
              </a:rPr>
              <a:t>sleutelfactoren</a:t>
            </a:r>
            <a:r>
              <a:rPr kumimoji="0" lang="nl-NL" sz="2800" b="0" i="0" u="none" strike="noStrike" kern="1200" cap="none" spc="0" normalizeH="0" baseline="0" noProof="0" dirty="0">
                <a:ln>
                  <a:noFill/>
                </a:ln>
                <a:solidFill>
                  <a:srgbClr val="3CADB2"/>
                </a:solidFill>
                <a:effectLst/>
                <a:uLnTx/>
                <a:uFillTx/>
                <a:latin typeface="Impact"/>
                <a:ea typeface="+mn-ea"/>
                <a:cs typeface="Impact"/>
              </a:rPr>
              <a:t>  </a:t>
            </a:r>
          </a:p>
        </p:txBody>
      </p:sp>
      <p:sp>
        <p:nvSpPr>
          <p:cNvPr id="11" name="Tekstvak 10"/>
          <p:cNvSpPr txBox="1"/>
          <p:nvPr/>
        </p:nvSpPr>
        <p:spPr>
          <a:xfrm>
            <a:off x="121920" y="993194"/>
            <a:ext cx="8879840" cy="923330"/>
          </a:xfrm>
          <a:prstGeom prst="rect">
            <a:avLst/>
          </a:prstGeom>
          <a:noFill/>
        </p:spPr>
        <p:txBody>
          <a:bodyPr wrap="square" rtlCol="0">
            <a:spAutoFit/>
          </a:bodyPr>
          <a:lstStyle/>
          <a:p>
            <a:pPr marL="0" marR="0" lvl="0" indent="0" algn="l" defTabSz="457200" rtl="0" eaLnBrk="1" fontAlgn="auto" latinLnBrk="0" hangingPunct="1">
              <a:lnSpc>
                <a:spcPct val="2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AutoShape 13" descr="data:image/png;base64,iVBORw0KGgoAAAANSUhEUgAAABQAAAAUCAYAAACNiR0NAAAAAXNSR0IB2cksfwAAAAlwSFlzAAAOxAAADsQBlSsOGwAAAHFJREFUOI3t1KENwDAMBMAHkTxEYHg36CCdJl4jm2SBbFBa2CGeFdVqqBNU5ZFlcHr0AZMT3kNEdAQiqQaKiB7MOSK5sBMNVQpIqjWMSNiwuxtWFFjDmVngAhf4M/BEcyM3rh4kqVWKTZAn3cB+H6N5ANDLIA/wVpxUAAAAAElFTkSuQmCC"/>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AutoShape 14" descr="data:image/png;base64,iVBORw0KGgoAAAANSUhEUgAAABQAAAAUCAYAAACNiR0NAAAAAXNSR0IB2cksfwAAAAlwSFlzAAAOxAAADsQBlSsOGwAAAGZJREFUOI3t1LENgDAMBMAvLP0oWYS98ABmp6zBKN/RQBQoKGIqlG9sWdbJlQ0fx66GpGcgSd5Akr5JaxnEKoAgIcnbhQXAkrgwzmqvWwOZ4AQn+DOwJpD9CUryINsLGsntwfaDbA4UQBrHRWb9Bw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AutoShape 15" descr="data:image/png;base64,iVBORw0KGgoAAAANSUhEUgAAABQAAAAUCAYAAACNiR0NAAAAAXNSR0IB2cksfwAAAAlwSFlzAAAOxAAADsQBlSsOGwAAAHJJREFUOI1jYaAyYIEx2NnZGygx6OfPnw1wA9nZ2Rt6G2Pr1VVkyDLswNHLDD3TtjD8/PmzAe5CdRUZBhcHA7Jd2DNtCwPchdQEowaOGjhq4DAz8MDRy2QbcvPOE1QDf/782dAzbQu8CCIHoBSwyAKUAgAHNSSfyRwghQ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1024" name="Tekstvak 1023"/>
          <p:cNvSpPr txBox="1"/>
          <p:nvPr/>
        </p:nvSpPr>
        <p:spPr>
          <a:xfrm>
            <a:off x="318942" y="3055938"/>
            <a:ext cx="849993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prstClr val="white"/>
                </a:solidFill>
                <a:effectLst/>
                <a:uLnTx/>
                <a:uFillTx/>
                <a:latin typeface="Calibri"/>
                <a:ea typeface="+mn-ea"/>
                <a:cs typeface="+mn-cs"/>
              </a:rPr>
              <a:t>Hoe dunner de regenwaterlens, des te meer het grensvlak zoet-zout water het maaiveld nadert en des te groter het risico op zout water in de wortelzone</a:t>
            </a:r>
            <a:endParaRPr kumimoji="0" lang="nl-NL"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kstvak 1"/>
          <p:cNvSpPr txBox="1"/>
          <p:nvPr/>
        </p:nvSpPr>
        <p:spPr>
          <a:xfrm>
            <a:off x="193040" y="736699"/>
            <a:ext cx="8436055" cy="5262979"/>
          </a:xfrm>
          <a:prstGeom prst="rect">
            <a:avLst/>
          </a:prstGeom>
          <a:noFill/>
        </p:spPr>
        <p:txBody>
          <a:bodyPr wrap="square" rtlCol="0">
            <a:spAutoFit/>
          </a:bodyPr>
          <a:lstStyle/>
          <a:p>
            <a:pPr marL="0" marR="0" lvl="0" indent="0" algn="l" defTabSz="457200" rtl="0" eaLnBrk="1" fontAlgn="auto" latinLnBrk="0" hangingPunct="1">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Calibri"/>
                <a:ea typeface="+mn-ea"/>
                <a:cs typeface="+mn-cs"/>
              </a:rPr>
              <a:t>Het moment waarop en de mate waarin stakeholders inspelen op een veranderend systeem is afhankelijk van 4 sleutelfactoren: </a:t>
            </a:r>
          </a:p>
          <a:p>
            <a:pPr marL="0" marR="0" lvl="0" indent="0" algn="l" defTabSz="457200" rtl="0" eaLnBrk="1" fontAlgn="auto" latinLnBrk="0" hangingPunct="1">
              <a:spcBef>
                <a:spcPts val="0"/>
              </a:spcBef>
              <a:spcAft>
                <a:spcPts val="0"/>
              </a:spcAft>
              <a:buClrTx/>
              <a:buSzTx/>
              <a:buFontTx/>
              <a:buNone/>
              <a:tabLst/>
              <a:defRPr/>
            </a:pPr>
            <a:endParaRPr kumimoji="0" lang="nl-NL" sz="800" b="1" i="0" u="none" strike="noStrike" kern="1200" cap="none" spc="0" normalizeH="0" baseline="0" noProof="0" dirty="0">
              <a:ln>
                <a:noFill/>
              </a:ln>
              <a:solidFill>
                <a:srgbClr val="F79646">
                  <a:lumMod val="50000"/>
                </a:srgbClr>
              </a:solidFill>
              <a:effectLst/>
              <a:uLnTx/>
              <a:uFillTx/>
              <a:latin typeface="Calibri"/>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nl-NL" sz="1600" b="1" i="0" u="sng" strike="noStrike" kern="1200" cap="none" spc="0" normalizeH="0" baseline="0" noProof="0" dirty="0">
                <a:ln>
                  <a:noFill/>
                </a:ln>
                <a:solidFill>
                  <a:srgbClr val="F79646">
                    <a:lumMod val="50000"/>
                  </a:srgbClr>
                </a:solidFill>
                <a:effectLst/>
                <a:uLnTx/>
                <a:uFillTx/>
                <a:latin typeface="Calibri"/>
                <a:ea typeface="+mn-ea"/>
                <a:cs typeface="+mn-cs"/>
              </a:rPr>
              <a:t>Fysieke omstandigheden</a:t>
            </a:r>
          </a:p>
          <a:p>
            <a:pPr marL="0" marR="0" lvl="0" indent="0" algn="l" defTabSz="457200" rtl="0" eaLnBrk="1" fontAlgn="auto" latinLnBrk="0" hangingPunct="1">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Calibri"/>
                <a:ea typeface="+mn-ea"/>
                <a:cs typeface="+mn-cs"/>
              </a:rPr>
              <a:t>De fysieke omstandigheden (denk bijvoorbeeld aan bodemsamenstelling of grondwaterdiepte) zijn van invloed op de mate waarin verzilting optreedt.</a:t>
            </a:r>
          </a:p>
          <a:p>
            <a:pPr marL="0" marR="0" lvl="0" indent="0" algn="l" defTabSz="457200" rtl="0" eaLnBrk="1" fontAlgn="auto" latinLnBrk="0" hangingPunct="1">
              <a:spcBef>
                <a:spcPts val="0"/>
              </a:spcBef>
              <a:spcAft>
                <a:spcPts val="0"/>
              </a:spcAft>
              <a:buClrTx/>
              <a:buSzTx/>
              <a:buFontTx/>
              <a:buNone/>
              <a:tabLst/>
              <a:defRPr/>
            </a:pPr>
            <a:endParaRPr kumimoji="0" lang="nl-NL" sz="800" b="1" i="0" u="none" strike="noStrike" kern="1200" cap="none" spc="0" normalizeH="0" baseline="0" noProof="0" dirty="0">
              <a:ln>
                <a:noFill/>
              </a:ln>
              <a:solidFill>
                <a:srgbClr val="F79646">
                  <a:lumMod val="50000"/>
                </a:srgbClr>
              </a:solidFill>
              <a:effectLst/>
              <a:uLnTx/>
              <a:uFillTx/>
              <a:latin typeface="Calibri"/>
              <a:ea typeface="+mn-ea"/>
              <a:cs typeface="+mn-cs"/>
            </a:endParaRPr>
          </a:p>
          <a:p>
            <a:pPr>
              <a:lnSpc>
                <a:spcPct val="150000"/>
              </a:lnSpc>
              <a:defRPr/>
            </a:pPr>
            <a:r>
              <a:rPr lang="nl-NL" sz="1600" b="1" u="sng" dirty="0">
                <a:solidFill>
                  <a:srgbClr val="F79646">
                    <a:lumMod val="50000"/>
                  </a:srgbClr>
                </a:solidFill>
                <a:latin typeface="Calibri"/>
              </a:rPr>
              <a:t>Landgebruik</a:t>
            </a:r>
          </a:p>
          <a:p>
            <a:pPr>
              <a:defRPr/>
            </a:pPr>
            <a:r>
              <a:rPr lang="nl-NL" sz="1600" dirty="0">
                <a:solidFill>
                  <a:prstClr val="black"/>
                </a:solidFill>
                <a:latin typeface="Calibri"/>
              </a:rPr>
              <a:t>Verschillen in gevoeligheid voor verzilting tussen verschillende gebruiksfuncties (gewassen, natuurdoeltypen) bepaalt of en wanneer de toenemende verzilting een daadwerkelijk een probleem zal vormen.</a:t>
            </a:r>
          </a:p>
          <a:p>
            <a:pPr>
              <a:defRPr/>
            </a:pPr>
            <a:endParaRPr lang="nl-NL" sz="800" dirty="0">
              <a:solidFill>
                <a:prstClr val="black"/>
              </a:solidFill>
              <a:latin typeface="Calibri"/>
            </a:endParaRPr>
          </a:p>
          <a:p>
            <a:pPr marR="0" lvl="0" indent="0" fontAlgn="auto">
              <a:lnSpc>
                <a:spcPct val="150000"/>
              </a:lnSpc>
              <a:spcBef>
                <a:spcPts val="0"/>
              </a:spcBef>
              <a:spcAft>
                <a:spcPts val="0"/>
              </a:spcAft>
              <a:buClrTx/>
              <a:buSzTx/>
              <a:buFontTx/>
              <a:buNone/>
              <a:tabLst/>
              <a:defRPr/>
            </a:pPr>
            <a:r>
              <a:rPr lang="nl-NL" sz="1600" b="1" u="sng" dirty="0">
                <a:solidFill>
                  <a:srgbClr val="F79646">
                    <a:lumMod val="50000"/>
                  </a:srgbClr>
                </a:solidFill>
                <a:latin typeface="Calibri"/>
              </a:rPr>
              <a:t>Sociaal/economische voorwaarden</a:t>
            </a:r>
          </a:p>
          <a:p>
            <a:pPr marL="0" marR="0" lvl="0" indent="0" algn="l" defTabSz="457200" rtl="0" eaLnBrk="1" fontAlgn="auto" latinLnBrk="0" hangingPunct="1">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Calibri"/>
                <a:ea typeface="+mn-ea"/>
                <a:cs typeface="+mn-cs"/>
              </a:rPr>
              <a:t>Een belangrijke voorwaarde voor het daadwerkelijk inspelen op veranderingen is de mogelijkheid </a:t>
            </a:r>
            <a:r>
              <a:rPr kumimoji="0" lang="nl-NL" sz="1600" b="0" i="0" u="none" strike="noStrike" kern="1200" cap="none" spc="0" normalizeH="0" baseline="0" noProof="0" dirty="0" err="1">
                <a:ln>
                  <a:noFill/>
                </a:ln>
                <a:solidFill>
                  <a:prstClr val="black"/>
                </a:solidFill>
                <a:effectLst/>
                <a:uLnTx/>
                <a:uFillTx/>
                <a:latin typeface="Calibri"/>
                <a:ea typeface="+mn-ea"/>
                <a:cs typeface="+mn-cs"/>
              </a:rPr>
              <a:t>èn</a:t>
            </a:r>
            <a:r>
              <a:rPr kumimoji="0" lang="nl-NL" sz="1600" b="0" i="0" u="none" strike="noStrike" kern="1200" cap="none" spc="0" normalizeH="0" baseline="0" noProof="0" dirty="0">
                <a:ln>
                  <a:noFill/>
                </a:ln>
                <a:solidFill>
                  <a:prstClr val="black"/>
                </a:solidFill>
                <a:effectLst/>
                <a:uLnTx/>
                <a:uFillTx/>
                <a:latin typeface="Calibri"/>
                <a:ea typeface="+mn-ea"/>
                <a:cs typeface="+mn-cs"/>
              </a:rPr>
              <a:t> de bereidheid om de daarbij behorende veranderingen en investeringen aan te gaan.</a:t>
            </a:r>
          </a:p>
          <a:p>
            <a:pPr marL="0" marR="0" lvl="0" indent="0" algn="l" defTabSz="457200" rtl="0" eaLnBrk="1" fontAlgn="auto" latinLnBrk="0" hangingPunct="1">
              <a:spcBef>
                <a:spcPts val="0"/>
              </a:spcBef>
              <a:spcAft>
                <a:spcPts val="0"/>
              </a:spcAft>
              <a:buClrTx/>
              <a:buSzTx/>
              <a:buFontTx/>
              <a:buNone/>
              <a:tabLst/>
              <a:defRPr/>
            </a:pPr>
            <a:endParaRPr kumimoji="0" lang="nl-NL" sz="800" b="0" i="0" u="none" strike="noStrike" kern="1200" cap="none" spc="0" normalizeH="0" baseline="0" noProof="0" dirty="0">
              <a:ln>
                <a:noFill/>
              </a:ln>
              <a:solidFill>
                <a:srgbClr val="F79646">
                  <a:lumMod val="50000"/>
                </a:srgbClr>
              </a:solidFill>
              <a:effectLst/>
              <a:uLnTx/>
              <a:uFillTx/>
              <a:latin typeface="Calibri"/>
              <a:ea typeface="+mn-ea"/>
              <a:cs typeface="+mn-cs"/>
            </a:endParaRPr>
          </a:p>
          <a:p>
            <a:pPr>
              <a:lnSpc>
                <a:spcPct val="150000"/>
              </a:lnSpc>
              <a:defRPr/>
            </a:pPr>
            <a:r>
              <a:rPr lang="nl-NL" sz="1600" b="1" u="sng" dirty="0">
                <a:solidFill>
                  <a:srgbClr val="F79646">
                    <a:lumMod val="50000"/>
                  </a:srgbClr>
                </a:solidFill>
                <a:latin typeface="Calibri"/>
              </a:rPr>
              <a:t>Emotionele aspecten</a:t>
            </a:r>
          </a:p>
          <a:p>
            <a:pPr marL="0" marR="0" lvl="0" indent="0" algn="l" defTabSz="457200" rtl="0" eaLnBrk="1" fontAlgn="auto" latinLnBrk="0" hangingPunct="1">
              <a:spcBef>
                <a:spcPts val="0"/>
              </a:spcBef>
              <a:spcAft>
                <a:spcPts val="0"/>
              </a:spcAft>
              <a:buClrTx/>
              <a:buSzTx/>
              <a:buFontTx/>
              <a:buNone/>
              <a:tabLst/>
              <a:defRPr/>
            </a:pPr>
            <a:r>
              <a:rPr lang="nl-NL" sz="1600" dirty="0">
                <a:solidFill>
                  <a:prstClr val="black"/>
                </a:solidFill>
                <a:latin typeface="Calibri"/>
              </a:rPr>
              <a:t>De mens is van nature conservatief; inspelen op veranderingen kan schuren met bepaalde tradities, de vertrouwde gang van zaken, maar ook met het landschapsbeeld zoals dat door de omgeving wordt gewaardeerd. Emotionele aspecten kunnen een drempel zijn om bedrijfsvoering / grondgebruik aan te passen aan de nieuwe omstandigheden</a:t>
            </a:r>
            <a:r>
              <a:rPr kumimoji="0" lang="nl-NL" sz="16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766045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kstvak 4"/>
          <p:cNvSpPr txBox="1"/>
          <p:nvPr/>
        </p:nvSpPr>
        <p:spPr>
          <a:xfrm>
            <a:off x="193040" y="261556"/>
            <a:ext cx="63837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3CADB2"/>
                </a:solidFill>
                <a:effectLst/>
                <a:uLnTx/>
                <a:uFillTx/>
                <a:latin typeface="Impact"/>
                <a:ea typeface="+mn-ea"/>
                <a:cs typeface="Impact"/>
              </a:rPr>
              <a:t>Analyse </a:t>
            </a:r>
            <a:r>
              <a:rPr lang="nl-NL" sz="2000" dirty="0">
                <a:solidFill>
                  <a:srgbClr val="3CADB2"/>
                </a:solidFill>
                <a:latin typeface="Impact"/>
              </a:rPr>
              <a:t>inhoud</a:t>
            </a:r>
          </a:p>
        </p:txBody>
      </p:sp>
      <p:sp>
        <p:nvSpPr>
          <p:cNvPr id="11" name="Tekstvak 10"/>
          <p:cNvSpPr txBox="1"/>
          <p:nvPr/>
        </p:nvSpPr>
        <p:spPr>
          <a:xfrm>
            <a:off x="121920" y="993194"/>
            <a:ext cx="8879840" cy="923330"/>
          </a:xfrm>
          <a:prstGeom prst="rect">
            <a:avLst/>
          </a:prstGeom>
          <a:noFill/>
        </p:spPr>
        <p:txBody>
          <a:bodyPr wrap="square" rtlCol="0">
            <a:spAutoFit/>
          </a:bodyPr>
          <a:lstStyle/>
          <a:p>
            <a:pPr marL="0" marR="0" lvl="0" indent="0" algn="l" defTabSz="457200" rtl="0" eaLnBrk="1" fontAlgn="auto" latinLnBrk="0" hangingPunct="1">
              <a:lnSpc>
                <a:spcPct val="2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AutoShape 13" descr="data:image/png;base64,iVBORw0KGgoAAAANSUhEUgAAABQAAAAUCAYAAACNiR0NAAAAAXNSR0IB2cksfwAAAAlwSFlzAAAOxAAADsQBlSsOGwAAAHFJREFUOI3t1KENwDAMBMAHkTxEYHg36CCdJl4jm2SBbFBa2CGeFdVqqBNU5ZFlcHr0AZMT3kNEdAQiqQaKiB7MOSK5sBMNVQpIqjWMSNiwuxtWFFjDmVngAhf4M/BEcyM3rh4kqVWKTZAn3cB+H6N5ANDLIA/wVpxUAAAAAElFTkSuQmCC"/>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AutoShape 14" descr="data:image/png;base64,iVBORw0KGgoAAAANSUhEUgAAABQAAAAUCAYAAACNiR0NAAAAAXNSR0IB2cksfwAAAAlwSFlzAAAOxAAADsQBlSsOGwAAAGZJREFUOI3t1LENgDAMBMAvLP0oWYS98ABmp6zBKN/RQBQoKGIqlG9sWdbJlQ0fx66GpGcgSd5Akr5JaxnEKoAgIcnbhQXAkrgwzmqvWwOZ4AQn+DOwJpD9CUryINsLGsntwfaDbA4UQBrHRWb9Bw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AutoShape 15" descr="data:image/png;base64,iVBORw0KGgoAAAANSUhEUgAAABQAAAAUCAYAAACNiR0NAAAAAXNSR0IB2cksfwAAAAlwSFlzAAAOxAAADsQBlSsOGwAAAHJJREFUOI1jYaAyYIEx2NnZGygx6OfPnw1wA9nZ2Rt6G2Pr1VVkyDLswNHLDD3TtjD8/PmzAe5CdRUZBhcHA7Jd2DNtCwPchdQEowaOGjhq4DAz8MDRy2QbcvPOE1QDf/782dAzbQu8CCIHoBSwyAKUAgAHNSSfyRwghQ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1024" name="Tekstvak 1023"/>
          <p:cNvSpPr txBox="1"/>
          <p:nvPr/>
        </p:nvSpPr>
        <p:spPr>
          <a:xfrm>
            <a:off x="318942" y="3055938"/>
            <a:ext cx="849993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prstClr val="white"/>
                </a:solidFill>
                <a:effectLst/>
                <a:uLnTx/>
                <a:uFillTx/>
                <a:latin typeface="Calibri"/>
                <a:ea typeface="+mn-ea"/>
                <a:cs typeface="+mn-cs"/>
              </a:rPr>
              <a:t>Hoe dunner de regenwaterlens, des te meer het grensvlak zoet-zout water het maaiveld nadert en des te groter het risico op zout water in de wortelzone</a:t>
            </a:r>
            <a:endParaRPr kumimoji="0" lang="nl-NL"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kstvak 1"/>
          <p:cNvSpPr txBox="1"/>
          <p:nvPr/>
        </p:nvSpPr>
        <p:spPr>
          <a:xfrm>
            <a:off x="193040" y="863062"/>
            <a:ext cx="8625840" cy="452431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nl-NL"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nl-NL" sz="1600" b="0" i="0" u="none" strike="noStrike" kern="1200" cap="none" spc="0" normalizeH="0" baseline="0" noProof="0" dirty="0">
                <a:ln>
                  <a:noFill/>
                </a:ln>
                <a:solidFill>
                  <a:prstClr val="black"/>
                </a:solidFill>
                <a:effectLst/>
                <a:uLnTx/>
                <a:uFillTx/>
                <a:latin typeface="Calibri"/>
                <a:ea typeface="+mn-ea"/>
                <a:cs typeface="+mn-cs"/>
              </a:rPr>
              <a:t>De problematiek van verzilting van de noordelijke kustregio is </a:t>
            </a:r>
            <a:r>
              <a:rPr kumimoji="0" lang="nl-NL" sz="1600" b="1" i="0" u="none" strike="noStrike" kern="1200" cap="none" spc="0" normalizeH="0" baseline="0" noProof="0" dirty="0">
                <a:ln>
                  <a:noFill/>
                </a:ln>
                <a:solidFill>
                  <a:prstClr val="black"/>
                </a:solidFill>
                <a:effectLst/>
                <a:uLnTx/>
                <a:uFillTx/>
                <a:latin typeface="Calibri"/>
                <a:ea typeface="+mn-ea"/>
                <a:cs typeface="+mn-cs"/>
              </a:rPr>
              <a:t>gebiedsspecifiek</a:t>
            </a:r>
            <a:r>
              <a:rPr kumimoji="0" lang="nl-NL" sz="1600" b="0" i="0" u="none" strike="noStrike" kern="1200" cap="none" spc="0" normalizeH="0" baseline="0" noProof="0" dirty="0">
                <a:ln>
                  <a:noFill/>
                </a:ln>
                <a:solidFill>
                  <a:prstClr val="black"/>
                </a:solidFill>
                <a:effectLst/>
                <a:uLnTx/>
                <a:uFillTx/>
                <a:latin typeface="Calibri"/>
                <a:ea typeface="+mn-ea"/>
                <a:cs typeface="+mn-cs"/>
              </a:rPr>
              <a:t>. Fysieke omstandigheden en landgebruik zijn divers: bodemsamenstelling, bodemhoogte, type gewas, natuurtypen etc. verschillen van gebied tot gebied. Daarbij is ook de sociale setting divers: verschillende groepen bewoners, ondernemers en maatschappelijke organisaties met hun </a:t>
            </a:r>
          </a:p>
          <a:p>
            <a:pPr marR="0" lvl="0" algn="l" defTabSz="457200" rtl="0" eaLnBrk="1" fontAlgn="auto" latinLnBrk="0" hangingPunct="1">
              <a:lnSpc>
                <a:spcPct val="100000"/>
              </a:lnSpc>
              <a:spcBef>
                <a:spcPts val="0"/>
              </a:spcBef>
              <a:spcAft>
                <a:spcPts val="0"/>
              </a:spcAft>
              <a:buClrTx/>
              <a:buSzTx/>
              <a:tabLst/>
              <a:defRPr/>
            </a:pPr>
            <a:r>
              <a:rPr lang="nl-NL" sz="1600" dirty="0">
                <a:solidFill>
                  <a:prstClr val="black"/>
                </a:solidFill>
                <a:latin typeface="Calibri"/>
              </a:rPr>
              <a:t>      </a:t>
            </a:r>
            <a:r>
              <a:rPr kumimoji="0" lang="nl-NL" sz="1600" b="0" i="0" u="none" strike="noStrike" kern="1200" cap="none" spc="0" normalizeH="0" baseline="0" noProof="0" dirty="0">
                <a:ln>
                  <a:noFill/>
                </a:ln>
                <a:solidFill>
                  <a:prstClr val="black"/>
                </a:solidFill>
                <a:effectLst/>
                <a:uLnTx/>
                <a:uFillTx/>
                <a:latin typeface="Calibri"/>
                <a:ea typeface="+mn-ea"/>
                <a:cs typeface="+mn-cs"/>
              </a:rPr>
              <a:t>eigen omstandigheden, belangen en wensen.</a:t>
            </a:r>
          </a:p>
          <a:p>
            <a:pPr marR="0" lvl="0" algn="l" defTabSz="457200" rtl="0" eaLnBrk="1" fontAlgn="auto" latinLnBrk="0" hangingPunct="1">
              <a:lnSpc>
                <a:spcPct val="100000"/>
              </a:lnSpc>
              <a:spcBef>
                <a:spcPts val="0"/>
              </a:spcBef>
              <a:spcAft>
                <a:spcPts val="0"/>
              </a:spcAft>
              <a:buClrTx/>
              <a:buSzTx/>
              <a:tabLst/>
              <a:defRPr/>
            </a:pPr>
            <a:endParaRPr kumimoji="0" lang="nl-NL" sz="1600" b="0" i="0" u="none" strike="noStrike" kern="1200" cap="none" spc="0" normalizeH="0" baseline="0" noProof="0" dirty="0">
              <a:ln>
                <a:noFill/>
              </a:ln>
              <a:solidFill>
                <a:prstClr val="black"/>
              </a:solidFill>
              <a:effectLst/>
              <a:uLnTx/>
              <a:uFillTx/>
              <a:latin typeface="Calibri"/>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kumimoji="0" lang="nl-NL"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nl-NL" sz="1600" b="0" i="0" u="none" strike="noStrike" kern="1200" cap="none" spc="0" normalizeH="0" baseline="0" noProof="0" dirty="0">
                <a:ln>
                  <a:noFill/>
                </a:ln>
                <a:solidFill>
                  <a:prstClr val="black"/>
                </a:solidFill>
                <a:effectLst/>
                <a:uLnTx/>
                <a:uFillTx/>
                <a:latin typeface="Calibri"/>
                <a:ea typeface="+mn-ea"/>
                <a:cs typeface="+mn-cs"/>
              </a:rPr>
              <a:t>Het </a:t>
            </a:r>
            <a:r>
              <a:rPr kumimoji="0" lang="nl-NL" sz="1600" b="1" i="0" u="none" strike="noStrike" kern="1200" cap="none" spc="0" normalizeH="0" baseline="0" noProof="0" dirty="0">
                <a:ln>
                  <a:noFill/>
                </a:ln>
                <a:solidFill>
                  <a:prstClr val="black"/>
                </a:solidFill>
                <a:effectLst/>
                <a:uLnTx/>
                <a:uFillTx/>
                <a:latin typeface="Calibri"/>
                <a:ea typeface="+mn-ea"/>
                <a:cs typeface="+mn-cs"/>
              </a:rPr>
              <a:t>natuurlijke kapitaal</a:t>
            </a:r>
            <a:r>
              <a:rPr kumimoji="0" lang="nl-NL" sz="1600" b="0" i="0" u="none" strike="noStrike" kern="1200" cap="none" spc="0" normalizeH="0" baseline="0" noProof="0" dirty="0">
                <a:ln>
                  <a:noFill/>
                </a:ln>
                <a:solidFill>
                  <a:prstClr val="black"/>
                </a:solidFill>
                <a:effectLst/>
                <a:uLnTx/>
                <a:uFillTx/>
                <a:latin typeface="Calibri"/>
                <a:ea typeface="+mn-ea"/>
                <a:cs typeface="+mn-cs"/>
              </a:rPr>
              <a:t> bestaat uit een gezonde bodem, beschikbaarheid van zoet water en biodiversiteit. Dit zijn de pijlers op basis waarvan waardevolle landbouw, natuur en het kustlandschap tot stand zijn gekomen en verder ontwikkeld kunnen worden. </a:t>
            </a:r>
            <a:r>
              <a:rPr kumimoji="0" lang="nl-NL" sz="1600" b="1" i="0" u="none" strike="noStrike" kern="1200" cap="none" spc="0" normalizeH="0" baseline="0" noProof="0" dirty="0">
                <a:ln>
                  <a:noFill/>
                </a:ln>
                <a:solidFill>
                  <a:prstClr val="black"/>
                </a:solidFill>
                <a:effectLst/>
                <a:uLnTx/>
                <a:uFillTx/>
                <a:latin typeface="Calibri"/>
                <a:ea typeface="+mn-ea"/>
                <a:cs typeface="+mn-cs"/>
              </a:rPr>
              <a:t>Bodemkwaliteit, </a:t>
            </a:r>
            <a:r>
              <a:rPr lang="nl-NL" sz="1600" dirty="0">
                <a:solidFill>
                  <a:prstClr val="black"/>
                </a:solidFill>
                <a:latin typeface="Calibri"/>
              </a:rPr>
              <a:t> </a:t>
            </a:r>
            <a:r>
              <a:rPr kumimoji="0" lang="nl-NL" sz="1600" b="1" i="0" u="none" strike="noStrike" kern="1200" cap="none" spc="0" normalizeH="0" baseline="0" noProof="0" dirty="0">
                <a:ln>
                  <a:noFill/>
                </a:ln>
                <a:solidFill>
                  <a:prstClr val="black"/>
                </a:solidFill>
                <a:effectLst/>
                <a:uLnTx/>
                <a:uFillTx/>
                <a:latin typeface="Calibri"/>
                <a:ea typeface="+mn-ea"/>
                <a:cs typeface="+mn-cs"/>
              </a:rPr>
              <a:t>beschikbaarheid van zoet water</a:t>
            </a:r>
            <a:r>
              <a:rPr kumimoji="0" lang="nl-NL" sz="1600" b="0" i="0" u="none" strike="noStrike" kern="1200" cap="none" spc="0" normalizeH="0" baseline="0" noProof="0" dirty="0">
                <a:ln>
                  <a:noFill/>
                </a:ln>
                <a:solidFill>
                  <a:prstClr val="black"/>
                </a:solidFill>
                <a:effectLst/>
                <a:uLnTx/>
                <a:uFillTx/>
                <a:latin typeface="Calibri"/>
                <a:ea typeface="+mn-ea"/>
                <a:cs typeface="+mn-cs"/>
              </a:rPr>
              <a:t> en </a:t>
            </a:r>
            <a:r>
              <a:rPr kumimoji="0" lang="nl-NL" sz="1600" b="1" i="0" u="none" strike="noStrike" kern="1200" cap="none" spc="0" normalizeH="0" baseline="0" noProof="0" dirty="0">
                <a:ln>
                  <a:noFill/>
                </a:ln>
                <a:solidFill>
                  <a:prstClr val="black"/>
                </a:solidFill>
                <a:effectLst/>
                <a:uLnTx/>
                <a:uFillTx/>
                <a:latin typeface="Calibri"/>
                <a:ea typeface="+mn-ea"/>
                <a:cs typeface="+mn-cs"/>
              </a:rPr>
              <a:t>biodiversiteit</a:t>
            </a:r>
            <a:r>
              <a:rPr kumimoji="0" lang="nl-NL" sz="1600" b="0" i="0" u="none" strike="noStrike" kern="1200" cap="none" spc="0" normalizeH="0" baseline="0" noProof="0" dirty="0">
                <a:ln>
                  <a:noFill/>
                </a:ln>
                <a:solidFill>
                  <a:prstClr val="black"/>
                </a:solidFill>
                <a:effectLst/>
                <a:uLnTx/>
                <a:uFillTx/>
                <a:latin typeface="Calibri"/>
                <a:ea typeface="+mn-ea"/>
                <a:cs typeface="+mn-cs"/>
              </a:rPr>
              <a:t> staan echter </a:t>
            </a:r>
            <a:r>
              <a:rPr kumimoji="0" lang="nl-NL" sz="1600" b="1" i="0" u="none" strike="noStrike" kern="1200" cap="none" spc="0" normalizeH="0" baseline="0" noProof="0" dirty="0">
                <a:ln>
                  <a:noFill/>
                </a:ln>
                <a:solidFill>
                  <a:prstClr val="black"/>
                </a:solidFill>
                <a:effectLst/>
                <a:uLnTx/>
                <a:uFillTx/>
                <a:latin typeface="Calibri"/>
                <a:ea typeface="+mn-ea"/>
                <a:cs typeface="+mn-cs"/>
              </a:rPr>
              <a:t>onder druk</a:t>
            </a:r>
            <a:r>
              <a:rPr kumimoji="0" lang="nl-NL" sz="1600" b="0" i="0" u="none" strike="noStrike" kern="1200" cap="none" spc="0" normalizeH="0" baseline="0" noProof="0" dirty="0">
                <a:ln>
                  <a:noFill/>
                </a:ln>
                <a:solidFill>
                  <a:prstClr val="black"/>
                </a:solidFill>
                <a:effectLst/>
                <a:uLnTx/>
                <a:uFillTx/>
                <a:latin typeface="Calibri"/>
                <a:ea typeface="+mn-ea"/>
                <a:cs typeface="+mn-cs"/>
              </a:rPr>
              <a:t>.</a:t>
            </a:r>
          </a:p>
          <a:p>
            <a:pPr marR="0" lvl="0" algn="l" defTabSz="457200" rtl="0" eaLnBrk="1" fontAlgn="auto" latinLnBrk="0" hangingPunct="1">
              <a:lnSpc>
                <a:spcPct val="100000"/>
              </a:lnSpc>
              <a:spcBef>
                <a:spcPts val="0"/>
              </a:spcBef>
              <a:spcAft>
                <a:spcPts val="0"/>
              </a:spcAft>
              <a:buClrTx/>
              <a:buSzTx/>
              <a:tabLst/>
              <a:defRPr/>
            </a:pPr>
            <a:endParaRPr kumimoji="0" lang="nl-NL" sz="1600" b="0" i="0" u="none" strike="noStrike" kern="1200" cap="none" spc="0" normalizeH="0" baseline="0" noProof="0" dirty="0">
              <a:ln>
                <a:noFill/>
              </a:ln>
              <a:solidFill>
                <a:prstClr val="black"/>
              </a:solidFill>
              <a:effectLst/>
              <a:uLnTx/>
              <a:uFillTx/>
              <a:latin typeface="Calibri"/>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kumimoji="0" lang="nl-NL"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nl-NL" sz="1600" b="0" i="0" u="none" strike="noStrike" kern="1200" cap="none" spc="0" normalizeH="0" baseline="0" noProof="0" dirty="0">
                <a:ln>
                  <a:noFill/>
                </a:ln>
                <a:solidFill>
                  <a:prstClr val="black"/>
                </a:solidFill>
                <a:effectLst/>
                <a:uLnTx/>
                <a:uFillTx/>
                <a:latin typeface="Calibri"/>
                <a:ea typeface="+mn-ea"/>
                <a:cs typeface="+mn-cs"/>
              </a:rPr>
              <a:t>De </a:t>
            </a:r>
            <a:r>
              <a:rPr kumimoji="0" lang="nl-NL" sz="1600" b="1" i="0" u="none" strike="noStrike" kern="1200" cap="none" spc="0" normalizeH="0" baseline="0" noProof="0" dirty="0">
                <a:ln>
                  <a:noFill/>
                </a:ln>
                <a:solidFill>
                  <a:prstClr val="black"/>
                </a:solidFill>
                <a:effectLst/>
                <a:uLnTx/>
                <a:uFillTx/>
                <a:latin typeface="Calibri"/>
                <a:ea typeface="+mn-ea"/>
                <a:cs typeface="+mn-cs"/>
              </a:rPr>
              <a:t>mate van urgentie</a:t>
            </a:r>
            <a:r>
              <a:rPr kumimoji="0" lang="nl-NL" sz="1600" b="0" i="0" u="none" strike="noStrike" kern="1200" cap="none" spc="0" normalizeH="0" baseline="0" noProof="0" dirty="0">
                <a:ln>
                  <a:noFill/>
                </a:ln>
                <a:solidFill>
                  <a:prstClr val="black"/>
                </a:solidFill>
                <a:effectLst/>
                <a:uLnTx/>
                <a:uFillTx/>
                <a:latin typeface="Calibri"/>
                <a:ea typeface="+mn-ea"/>
                <a:cs typeface="+mn-cs"/>
              </a:rPr>
              <a:t> verschilt. Of verzilting als probleem wordt ervaren hangt samen met de onderscheiden sleutelfactoren. In een groot deel van de noordelijke kuststreek is er -met een aantal aanpassingen (mitigatie)- zeker perspectief voor reguliere landbouw. Er zijn echter ook gebieden waar sneller moet worden ingezet op transformatie (adaptatie).</a:t>
            </a:r>
          </a:p>
        </p:txBody>
      </p:sp>
    </p:spTree>
    <p:extLst>
      <p:ext uri="{BB962C8B-B14F-4D97-AF65-F5344CB8AC3E}">
        <p14:creationId xmlns:p14="http://schemas.microsoft.com/office/powerpoint/2010/main" val="3938381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kstvak 4"/>
          <p:cNvSpPr txBox="1"/>
          <p:nvPr/>
        </p:nvSpPr>
        <p:spPr>
          <a:xfrm>
            <a:off x="193040" y="261556"/>
            <a:ext cx="63837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3CADB2"/>
                </a:solidFill>
                <a:effectLst/>
                <a:uLnTx/>
                <a:uFillTx/>
                <a:latin typeface="Impact"/>
                <a:ea typeface="+mn-ea"/>
                <a:cs typeface="Impact"/>
              </a:rPr>
              <a:t>Analyse </a:t>
            </a:r>
            <a:r>
              <a:rPr lang="nl-NL" sz="2000" dirty="0">
                <a:solidFill>
                  <a:srgbClr val="3CADB2"/>
                </a:solidFill>
                <a:latin typeface="Impact"/>
              </a:rPr>
              <a:t>inhoud</a:t>
            </a:r>
            <a:r>
              <a:rPr kumimoji="0" lang="nl-NL" sz="2800" b="0" i="0" u="none" strike="noStrike" kern="1200" cap="none" spc="0" normalizeH="0" baseline="0" noProof="0" dirty="0">
                <a:ln>
                  <a:noFill/>
                </a:ln>
                <a:solidFill>
                  <a:srgbClr val="3CADB2"/>
                </a:solidFill>
                <a:effectLst/>
                <a:uLnTx/>
                <a:uFillTx/>
                <a:latin typeface="Impact"/>
                <a:ea typeface="+mn-ea"/>
                <a:cs typeface="Impact"/>
              </a:rPr>
              <a:t> </a:t>
            </a:r>
          </a:p>
        </p:txBody>
      </p:sp>
      <p:sp>
        <p:nvSpPr>
          <p:cNvPr id="11" name="Tekstvak 10"/>
          <p:cNvSpPr txBox="1"/>
          <p:nvPr/>
        </p:nvSpPr>
        <p:spPr>
          <a:xfrm>
            <a:off x="121920" y="993194"/>
            <a:ext cx="8879840" cy="923330"/>
          </a:xfrm>
          <a:prstGeom prst="rect">
            <a:avLst/>
          </a:prstGeom>
          <a:noFill/>
        </p:spPr>
        <p:txBody>
          <a:bodyPr wrap="square" rtlCol="0">
            <a:spAutoFit/>
          </a:bodyPr>
          <a:lstStyle/>
          <a:p>
            <a:pPr marL="0" marR="0" lvl="0" indent="0" algn="l" defTabSz="457200" rtl="0" eaLnBrk="1" fontAlgn="auto" latinLnBrk="0" hangingPunct="1">
              <a:lnSpc>
                <a:spcPct val="2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AutoShape 13" descr="data:image/png;base64,iVBORw0KGgoAAAANSUhEUgAAABQAAAAUCAYAAACNiR0NAAAAAXNSR0IB2cksfwAAAAlwSFlzAAAOxAAADsQBlSsOGwAAAHFJREFUOI3t1KENwDAMBMAHkTxEYHg36CCdJl4jm2SBbFBa2CGeFdVqqBNU5ZFlcHr0AZMT3kNEdAQiqQaKiB7MOSK5sBMNVQpIqjWMSNiwuxtWFFjDmVngAhf4M/BEcyM3rh4kqVWKTZAn3cB+H6N5ANDLIA/wVpxUAAAAAElFTkSuQmCC"/>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AutoShape 14" descr="data:image/png;base64,iVBORw0KGgoAAAANSUhEUgAAABQAAAAUCAYAAACNiR0NAAAAAXNSR0IB2cksfwAAAAlwSFlzAAAOxAAADsQBlSsOGwAAAGZJREFUOI3t1LENgDAMBMAvLP0oWYS98ABmp6zBKN/RQBQoKGIqlG9sWdbJlQ0fx66GpGcgSd5Akr5JaxnEKoAgIcnbhQXAkrgwzmqvWwOZ4AQn+DOwJpD9CUryINsLGsntwfaDbA4UQBrHRWb9Bw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AutoShape 15" descr="data:image/png;base64,iVBORw0KGgoAAAANSUhEUgAAABQAAAAUCAYAAACNiR0NAAAAAXNSR0IB2cksfwAAAAlwSFlzAAAOxAAADsQBlSsOGwAAAHJJREFUOI1jYaAyYIEx2NnZGygx6OfPnw1wA9nZ2Rt6G2Pr1VVkyDLswNHLDD3TtjD8/PmzAe5CdRUZBhcHA7Jd2DNtCwPchdQEowaOGjhq4DAz8MDRy2QbcvPOE1QDf/782dAzbQu8CCIHoBSwyAKUAgAHNSSfyRwghQ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1024" name="Tekstvak 1023"/>
          <p:cNvSpPr txBox="1"/>
          <p:nvPr/>
        </p:nvSpPr>
        <p:spPr>
          <a:xfrm>
            <a:off x="318942" y="3055938"/>
            <a:ext cx="849993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prstClr val="white"/>
                </a:solidFill>
                <a:effectLst/>
                <a:uLnTx/>
                <a:uFillTx/>
                <a:latin typeface="Calibri"/>
                <a:ea typeface="+mn-ea"/>
                <a:cs typeface="+mn-cs"/>
              </a:rPr>
              <a:t>Hoe dunner de regenwaterlens, des te meer het grensvlak zoet-zout water het maaiveld nadert en des te groter het risico op zout water in de wortelzone</a:t>
            </a:r>
            <a:endParaRPr kumimoji="0" lang="nl-NL"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kstvak 1"/>
          <p:cNvSpPr txBox="1"/>
          <p:nvPr/>
        </p:nvSpPr>
        <p:spPr>
          <a:xfrm>
            <a:off x="193040" y="628891"/>
            <a:ext cx="8499938" cy="54476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nl-NL" sz="1600" b="0" i="0" u="none" strike="noStrike" kern="1200" cap="none" spc="0" normalizeH="0" baseline="0" noProof="0" dirty="0">
                <a:ln>
                  <a:noFill/>
                </a:ln>
                <a:solidFill>
                  <a:prstClr val="black"/>
                </a:solidFill>
                <a:effectLst/>
                <a:uLnTx/>
                <a:uFillTx/>
                <a:latin typeface="Calibri"/>
                <a:ea typeface="+mn-ea"/>
                <a:cs typeface="+mn-cs"/>
              </a:rPr>
              <a:t>In het kustgebied wordt geredeneerd vanuit het </a:t>
            </a:r>
            <a:r>
              <a:rPr kumimoji="0" lang="nl-NL" sz="1600" b="1" i="0" u="none" strike="noStrike" kern="1200" cap="none" spc="0" normalizeH="0" baseline="0" noProof="0" dirty="0">
                <a:ln>
                  <a:noFill/>
                </a:ln>
                <a:solidFill>
                  <a:prstClr val="black"/>
                </a:solidFill>
                <a:effectLst/>
                <a:uLnTx/>
                <a:uFillTx/>
                <a:latin typeface="Calibri"/>
                <a:ea typeface="+mn-ea"/>
                <a:cs typeface="+mn-cs"/>
              </a:rPr>
              <a:t>huidige landgebruik </a:t>
            </a:r>
            <a:r>
              <a:rPr kumimoji="0" lang="nl-NL" sz="1600" i="0" u="none" strike="noStrike" kern="1200" cap="none" spc="0" normalizeH="0" baseline="0" noProof="0" dirty="0">
                <a:ln>
                  <a:noFill/>
                </a:ln>
                <a:solidFill>
                  <a:prstClr val="black"/>
                </a:solidFill>
                <a:effectLst/>
                <a:uLnTx/>
                <a:uFillTx/>
                <a:latin typeface="Calibri"/>
                <a:ea typeface="+mn-ea"/>
                <a:cs typeface="+mn-cs"/>
              </a:rPr>
              <a:t>en</a:t>
            </a:r>
            <a:r>
              <a:rPr kumimoji="0" lang="nl-NL" sz="1600" b="1" i="0" u="none" strike="noStrike" kern="1200" cap="none" spc="0" normalizeH="0" baseline="0" noProof="0" dirty="0">
                <a:ln>
                  <a:noFill/>
                </a:ln>
                <a:solidFill>
                  <a:prstClr val="black"/>
                </a:solidFill>
                <a:effectLst/>
                <a:uLnTx/>
                <a:uFillTx/>
                <a:latin typeface="Calibri"/>
                <a:ea typeface="+mn-ea"/>
                <a:cs typeface="+mn-cs"/>
              </a:rPr>
              <a:t> economisch verdien-model</a:t>
            </a:r>
            <a:r>
              <a:rPr kumimoji="0" lang="nl-NL" sz="1600" b="0" i="0" u="none" strike="noStrike" kern="1200" cap="none" spc="0" normalizeH="0" baseline="0" noProof="0" dirty="0">
                <a:ln>
                  <a:noFill/>
                </a:ln>
                <a:solidFill>
                  <a:prstClr val="black"/>
                </a:solidFill>
                <a:effectLst/>
                <a:uLnTx/>
                <a:uFillTx/>
                <a:latin typeface="Calibri"/>
                <a:ea typeface="+mn-ea"/>
                <a:cs typeface="+mn-cs"/>
              </a:rPr>
              <a:t>. Dit economische model is de laatste decennia succesvol ontwikkeld, maar moet zich aanpassen wanneer omstandigheden veranderen en verzilting vraagt om andere oplossingen. </a:t>
            </a:r>
          </a:p>
          <a:p>
            <a:pPr marR="0" lvl="0" algn="l" defTabSz="457200" rtl="0" eaLnBrk="1" fontAlgn="auto" latinLnBrk="0" hangingPunct="1">
              <a:lnSpc>
                <a:spcPct val="100000"/>
              </a:lnSpc>
              <a:spcBef>
                <a:spcPts val="0"/>
              </a:spcBef>
              <a:spcAft>
                <a:spcPts val="0"/>
              </a:spcAft>
              <a:buClrTx/>
              <a:buSzTx/>
              <a:tabLst/>
              <a:defRPr/>
            </a:pP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nl-NL" sz="1600" b="0" i="0" u="none" strike="noStrike" kern="1200" cap="none" spc="0" normalizeH="0" baseline="0" noProof="0" dirty="0">
                <a:ln>
                  <a:noFill/>
                </a:ln>
                <a:solidFill>
                  <a:prstClr val="black"/>
                </a:solidFill>
                <a:effectLst/>
                <a:uLnTx/>
                <a:uFillTx/>
                <a:latin typeface="Calibri"/>
                <a:ea typeface="+mn-ea"/>
                <a:cs typeface="+mn-cs"/>
              </a:rPr>
              <a:t>De </a:t>
            </a:r>
            <a:r>
              <a:rPr kumimoji="0" lang="nl-NL" sz="1600" b="1" i="0" u="none" strike="noStrike" kern="1200" cap="none" spc="0" normalizeH="0" baseline="0" noProof="0" dirty="0">
                <a:ln>
                  <a:noFill/>
                </a:ln>
                <a:solidFill>
                  <a:prstClr val="black"/>
                </a:solidFill>
                <a:effectLst/>
                <a:uLnTx/>
                <a:uFillTx/>
                <a:latin typeface="Calibri"/>
                <a:ea typeface="+mn-ea"/>
                <a:cs typeface="+mn-cs"/>
              </a:rPr>
              <a:t>financiële waarde </a:t>
            </a:r>
            <a:r>
              <a:rPr kumimoji="0" lang="nl-NL" sz="1600" b="0" i="0" u="none" strike="noStrike" kern="1200" cap="none" spc="0" normalizeH="0" baseline="0" noProof="0" dirty="0">
                <a:ln>
                  <a:noFill/>
                </a:ln>
                <a:solidFill>
                  <a:prstClr val="black"/>
                </a:solidFill>
                <a:effectLst/>
                <a:uLnTx/>
                <a:uFillTx/>
                <a:latin typeface="Calibri"/>
                <a:ea typeface="+mn-ea"/>
                <a:cs typeface="+mn-cs"/>
              </a:rPr>
              <a:t>van verzilte landbouwgrond neemt af waardoor een agrarisch ondernemer onder financiële druk kan komen te staan en verzilting in de taboesfeer terecht komt. Dit kan innovatie in de weg staan.</a:t>
            </a:r>
          </a:p>
          <a:p>
            <a:pPr marR="0" lvl="0" algn="l" defTabSz="457200" rtl="0" eaLnBrk="1" fontAlgn="auto" latinLnBrk="0" hangingPunct="1">
              <a:lnSpc>
                <a:spcPct val="100000"/>
              </a:lnSpc>
              <a:spcBef>
                <a:spcPts val="0"/>
              </a:spcBef>
              <a:spcAft>
                <a:spcPts val="0"/>
              </a:spcAft>
              <a:buClrTx/>
              <a:buSzTx/>
              <a:tabLst/>
              <a:defRPr/>
            </a:pP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nl-NL" sz="1600" b="0" i="0" u="none" strike="noStrike" kern="1200" cap="none" spc="0" normalizeH="0" baseline="0" noProof="0" dirty="0">
                <a:ln>
                  <a:noFill/>
                </a:ln>
                <a:solidFill>
                  <a:prstClr val="black"/>
                </a:solidFill>
                <a:effectLst/>
                <a:uLnTx/>
                <a:uFillTx/>
                <a:latin typeface="Calibri"/>
                <a:ea typeface="+mn-ea"/>
                <a:cs typeface="+mn-cs"/>
              </a:rPr>
              <a:t>Het ontbreekt aan </a:t>
            </a:r>
            <a:r>
              <a:rPr kumimoji="0" lang="nl-NL" sz="1600" b="1" i="0" u="none" strike="noStrike" kern="1200" cap="none" spc="0" normalizeH="0" baseline="0" noProof="0" dirty="0">
                <a:ln>
                  <a:noFill/>
                </a:ln>
                <a:solidFill>
                  <a:prstClr val="black"/>
                </a:solidFill>
                <a:effectLst/>
                <a:uLnTx/>
                <a:uFillTx/>
                <a:latin typeface="Calibri"/>
                <a:ea typeface="+mn-ea"/>
                <a:cs typeface="+mn-cs"/>
              </a:rPr>
              <a:t>praktische kennis</a:t>
            </a:r>
            <a:r>
              <a:rPr kumimoji="0" lang="nl-NL" sz="1600" b="0" i="0" u="none" strike="noStrike" kern="1200" cap="none" spc="0" normalizeH="0" baseline="0" noProof="0" dirty="0">
                <a:ln>
                  <a:noFill/>
                </a:ln>
                <a:solidFill>
                  <a:prstClr val="black"/>
                </a:solidFill>
                <a:effectLst/>
                <a:uLnTx/>
                <a:uFillTx/>
                <a:latin typeface="Calibri"/>
                <a:ea typeface="+mn-ea"/>
                <a:cs typeface="+mn-cs"/>
              </a:rPr>
              <a:t> i.r.t. verzilting. Dit betreft onder andere:</a:t>
            </a:r>
          </a:p>
          <a:p>
            <a:pPr marL="72390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l-NL" sz="1600" b="0" i="0" u="none" strike="noStrike" kern="1200" cap="none" spc="0" normalizeH="0" baseline="0" noProof="0" dirty="0">
                <a:ln>
                  <a:noFill/>
                </a:ln>
                <a:solidFill>
                  <a:prstClr val="black"/>
                </a:solidFill>
                <a:effectLst/>
                <a:uLnTx/>
                <a:uFillTx/>
                <a:latin typeface="Calibri"/>
                <a:ea typeface="+mn-ea"/>
                <a:cs typeface="+mn-cs"/>
              </a:rPr>
              <a:t>Landbouw: inzicht in de mate van verzilting, kennis t.a.v. fysische, chemische en biologische eigenschappen van de bodem en de impact van zout op deze aspecten, ook in onderlinge wisselwerking. Handelingsperspectief wanneer de inkomsten van het huidige grondgebruik verminderen </a:t>
            </a:r>
            <a:r>
              <a:rPr kumimoji="0" lang="nl-NL" sz="1600" b="0" i="0" u="none" strike="noStrike" kern="1200" cap="none" spc="0" normalizeH="0" baseline="0" noProof="0" dirty="0" err="1">
                <a:ln>
                  <a:noFill/>
                </a:ln>
                <a:solidFill>
                  <a:prstClr val="black"/>
                </a:solidFill>
                <a:effectLst/>
                <a:uLnTx/>
                <a:uFillTx/>
                <a:latin typeface="Calibri"/>
                <a:ea typeface="+mn-ea"/>
                <a:cs typeface="+mn-cs"/>
              </a:rPr>
              <a:t>a.g.v.</a:t>
            </a:r>
            <a:r>
              <a:rPr kumimoji="0" lang="nl-NL" sz="1600" b="0" i="0" u="none" strike="noStrike" kern="1200" cap="none" spc="0" normalizeH="0" baseline="0" noProof="0" dirty="0">
                <a:ln>
                  <a:noFill/>
                </a:ln>
                <a:solidFill>
                  <a:prstClr val="black"/>
                </a:solidFill>
                <a:effectLst/>
                <a:uLnTx/>
                <a:uFillTx/>
                <a:latin typeface="Calibri"/>
                <a:ea typeface="+mn-ea"/>
                <a:cs typeface="+mn-cs"/>
              </a:rPr>
              <a:t> verzilting;</a:t>
            </a:r>
          </a:p>
          <a:p>
            <a:pPr marL="72390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l-NL" sz="1600" b="0" i="0" u="none" strike="noStrike" kern="1200" cap="none" spc="0" normalizeH="0" baseline="0" noProof="0" dirty="0">
                <a:ln>
                  <a:noFill/>
                </a:ln>
                <a:solidFill>
                  <a:prstClr val="black"/>
                </a:solidFill>
                <a:effectLst/>
                <a:uLnTx/>
                <a:uFillTx/>
                <a:latin typeface="Calibri"/>
                <a:ea typeface="+mn-ea"/>
                <a:cs typeface="+mn-cs"/>
              </a:rPr>
              <a:t>Waterbeheer en waterveiligheid: Hoe het watersysteem slim in te richten zodat het klimaatbestendig wordt, zowel qua veiligheid, ecologie als zoetwater beschikbaarheid?   Hoe om te gaan met bodemdaling? Hoe de kuststrook in te richten zodat ingespeeld wordt op de verwachte zeespiegelstijging? </a:t>
            </a:r>
          </a:p>
          <a:p>
            <a:pPr marL="72390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l-NL" sz="1600" b="0" i="0" u="none" strike="noStrike" kern="1200" cap="none" spc="0" normalizeH="0" baseline="0" noProof="0" dirty="0">
                <a:ln>
                  <a:noFill/>
                </a:ln>
                <a:solidFill>
                  <a:prstClr val="black"/>
                </a:solidFill>
                <a:effectLst/>
                <a:uLnTx/>
                <a:uFillTx/>
                <a:latin typeface="Calibri"/>
                <a:ea typeface="+mn-ea"/>
                <a:cs typeface="+mn-cs"/>
              </a:rPr>
              <a:t>Natuur en landschap: Hoe een kwalitatief hoogwaardig kustgebied te creëren met een afwisselend landschap waarin de </a:t>
            </a:r>
            <a:r>
              <a:rPr kumimoji="0" lang="nl-NL" sz="1600" b="0" i="0" u="none" strike="noStrike" kern="1200" cap="none" spc="0" normalizeH="0" baseline="0" noProof="0" dirty="0" err="1">
                <a:ln>
                  <a:noFill/>
                </a:ln>
                <a:solidFill>
                  <a:prstClr val="black"/>
                </a:solidFill>
                <a:effectLst/>
                <a:uLnTx/>
                <a:uFillTx/>
                <a:latin typeface="Calibri"/>
                <a:ea typeface="+mn-ea"/>
                <a:cs typeface="+mn-cs"/>
              </a:rPr>
              <a:t>gebiedsspecifieke</a:t>
            </a:r>
            <a:r>
              <a:rPr kumimoji="0" lang="nl-NL" sz="1600" b="0" i="0" u="none" strike="noStrike" kern="1200" cap="none" spc="0" normalizeH="0" baseline="0" noProof="0" dirty="0">
                <a:ln>
                  <a:noFill/>
                </a:ln>
                <a:solidFill>
                  <a:prstClr val="black"/>
                </a:solidFill>
                <a:effectLst/>
                <a:uLnTx/>
                <a:uFillTx/>
                <a:latin typeface="Calibri"/>
                <a:ea typeface="+mn-ea"/>
                <a:cs typeface="+mn-cs"/>
              </a:rPr>
              <a:t> kwaliteiten duidelijk herkenbaar zijn, inclusief biodiversiteit en lokale identiteit. </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6073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kstvak 4"/>
          <p:cNvSpPr txBox="1"/>
          <p:nvPr/>
        </p:nvSpPr>
        <p:spPr>
          <a:xfrm>
            <a:off x="193040" y="261556"/>
            <a:ext cx="63837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3CADB2"/>
                </a:solidFill>
                <a:effectLst/>
                <a:uLnTx/>
                <a:uFillTx/>
                <a:latin typeface="Impact"/>
                <a:ea typeface="+mn-ea"/>
                <a:cs typeface="Impact"/>
              </a:rPr>
              <a:t>Analyse </a:t>
            </a:r>
            <a:r>
              <a:rPr kumimoji="0" lang="nl-NL" sz="2000" b="0" i="0" u="none" strike="noStrike" kern="1200" cap="none" spc="0" normalizeH="0" baseline="0" noProof="0" dirty="0">
                <a:ln>
                  <a:noFill/>
                </a:ln>
                <a:solidFill>
                  <a:srgbClr val="3CADB2"/>
                </a:solidFill>
                <a:effectLst/>
                <a:uLnTx/>
                <a:uFillTx/>
                <a:latin typeface="Impact"/>
                <a:ea typeface="+mn-ea"/>
                <a:cs typeface="Impact"/>
              </a:rPr>
              <a:t>proces</a:t>
            </a:r>
            <a:r>
              <a:rPr kumimoji="0" lang="nl-NL" sz="2800" b="0" i="0" u="none" strike="noStrike" kern="1200" cap="none" spc="0" normalizeH="0" baseline="0" noProof="0" dirty="0">
                <a:ln>
                  <a:noFill/>
                </a:ln>
                <a:solidFill>
                  <a:srgbClr val="3CADB2"/>
                </a:solidFill>
                <a:effectLst/>
                <a:uLnTx/>
                <a:uFillTx/>
                <a:latin typeface="Impact"/>
                <a:ea typeface="+mn-ea"/>
                <a:cs typeface="Impact"/>
              </a:rPr>
              <a:t> </a:t>
            </a:r>
          </a:p>
        </p:txBody>
      </p:sp>
      <p:sp>
        <p:nvSpPr>
          <p:cNvPr id="11" name="Tekstvak 10"/>
          <p:cNvSpPr txBox="1"/>
          <p:nvPr/>
        </p:nvSpPr>
        <p:spPr>
          <a:xfrm>
            <a:off x="121920" y="993194"/>
            <a:ext cx="8879840" cy="923330"/>
          </a:xfrm>
          <a:prstGeom prst="rect">
            <a:avLst/>
          </a:prstGeom>
          <a:noFill/>
        </p:spPr>
        <p:txBody>
          <a:bodyPr wrap="square" rtlCol="0">
            <a:spAutoFit/>
          </a:bodyPr>
          <a:lstStyle/>
          <a:p>
            <a:pPr marL="0" marR="0" lvl="0" indent="0" algn="l" defTabSz="457200" rtl="0" eaLnBrk="1" fontAlgn="auto" latinLnBrk="0" hangingPunct="1">
              <a:lnSpc>
                <a:spcPct val="2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AutoShape 13" descr="data:image/png;base64,iVBORw0KGgoAAAANSUhEUgAAABQAAAAUCAYAAACNiR0NAAAAAXNSR0IB2cksfwAAAAlwSFlzAAAOxAAADsQBlSsOGwAAAHFJREFUOI3t1KENwDAMBMAHkTxEYHg36CCdJl4jm2SBbFBa2CGeFdVqqBNU5ZFlcHr0AZMT3kNEdAQiqQaKiB7MOSK5sBMNVQpIqjWMSNiwuxtWFFjDmVngAhf4M/BEcyM3rh4kqVWKTZAn3cB+H6N5ANDLIA/wVpxUAAAAAElFTkSuQmCC"/>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AutoShape 14" descr="data:image/png;base64,iVBORw0KGgoAAAANSUhEUgAAABQAAAAUCAYAAACNiR0NAAAAAXNSR0IB2cksfwAAAAlwSFlzAAAOxAAADsQBlSsOGwAAAGZJREFUOI3t1LENgDAMBMAvLP0oWYS98ABmp6zBKN/RQBQoKGIqlG9sWdbJlQ0fx66GpGcgSd5Akr5JaxnEKoAgIcnbhQXAkrgwzmqvWwOZ4AQn+DOwJpD9CUryINsLGsntwfaDbA4UQBrHRWb9Bw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AutoShape 15" descr="data:image/png;base64,iVBORw0KGgoAAAANSUhEUgAAABQAAAAUCAYAAACNiR0NAAAAAXNSR0IB2cksfwAAAAlwSFlzAAAOxAAADsQBlSsOGwAAAHJJREFUOI1jYaAyYIEx2NnZGygx6OfPnw1wA9nZ2Rt6G2Pr1VVkyDLswNHLDD3TtjD8/PmzAe5CdRUZBhcHA7Jd2DNtCwPchdQEowaOGjhq4DAz8MDRy2QbcvPOE1QDf/782dAzbQu8CCIHoBSwyAKUAgAHNSSfyRwghQAAAABJRU5ErkJggg=="/>
          <p:cNvSpPr>
            <a:spLocks noChangeAspect="1" noChangeArrowheads="1"/>
          </p:cNvSpPr>
          <p:nvPr/>
        </p:nvSpPr>
        <p:spPr bwMode="auto">
          <a:xfrm>
            <a:off x="663575" y="2903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1024" name="Tekstvak 1023"/>
          <p:cNvSpPr txBox="1"/>
          <p:nvPr/>
        </p:nvSpPr>
        <p:spPr>
          <a:xfrm>
            <a:off x="318942" y="3055938"/>
            <a:ext cx="849993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prstClr val="white"/>
                </a:solidFill>
                <a:effectLst/>
                <a:uLnTx/>
                <a:uFillTx/>
                <a:latin typeface="Calibri"/>
                <a:ea typeface="+mn-ea"/>
                <a:cs typeface="+mn-cs"/>
              </a:rPr>
              <a:t>Hoe dunner de regenwaterlens, des te meer het grensvlak zoet-zout water het maaiveld nadert en des te groter het risico op zout water in de wortelzone</a:t>
            </a:r>
            <a:endParaRPr kumimoji="0" lang="nl-NL"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kstvak 1"/>
          <p:cNvSpPr txBox="1"/>
          <p:nvPr/>
        </p:nvSpPr>
        <p:spPr>
          <a:xfrm>
            <a:off x="193040" y="978993"/>
            <a:ext cx="8342721" cy="4670766"/>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50000"/>
              </a:lnSpc>
              <a:spcBef>
                <a:spcPts val="0"/>
              </a:spcBef>
              <a:spcAft>
                <a:spcPts val="0"/>
              </a:spcAft>
              <a:buClrTx/>
              <a:buSzTx/>
              <a:buFontTx/>
              <a:buChar char="-"/>
              <a:tabLst/>
              <a:defRPr/>
            </a:pPr>
            <a:r>
              <a:rPr kumimoji="0" lang="nl-NL" sz="1600" b="0" i="0" u="none" strike="noStrike" kern="1200" cap="none" spc="0" normalizeH="0" baseline="0" noProof="0" dirty="0">
                <a:ln>
                  <a:noFill/>
                </a:ln>
                <a:solidFill>
                  <a:prstClr val="black"/>
                </a:solidFill>
                <a:effectLst/>
                <a:uLnTx/>
                <a:uFillTx/>
                <a:latin typeface="Calibri"/>
                <a:ea typeface="+mn-ea"/>
                <a:cs typeface="+mn-cs"/>
              </a:rPr>
              <a:t>Er is behoefte aan een aanpak vanuit </a:t>
            </a:r>
            <a:r>
              <a:rPr kumimoji="0" lang="nl-NL" sz="1600" b="1" i="0" u="none" strike="noStrike" kern="1200" cap="none" spc="0" normalizeH="0" baseline="0" noProof="0" dirty="0">
                <a:ln>
                  <a:noFill/>
                </a:ln>
                <a:solidFill>
                  <a:prstClr val="black"/>
                </a:solidFill>
                <a:effectLst/>
                <a:uLnTx/>
                <a:uFillTx/>
                <a:latin typeface="Calibri"/>
                <a:ea typeface="+mn-ea"/>
                <a:cs typeface="+mn-cs"/>
              </a:rPr>
              <a:t>een lokale inbedding</a:t>
            </a:r>
            <a:r>
              <a:rPr kumimoji="0" lang="nl-NL" sz="1600" b="0" i="0" u="none" strike="noStrike" kern="1200" cap="none" spc="0" normalizeH="0" baseline="0" noProof="0" dirty="0">
                <a:ln>
                  <a:noFill/>
                </a:ln>
                <a:solidFill>
                  <a:prstClr val="black"/>
                </a:solidFill>
                <a:effectLst/>
                <a:uLnTx/>
                <a:uFillTx/>
                <a:latin typeface="Calibri"/>
                <a:ea typeface="+mn-ea"/>
                <a:cs typeface="+mn-cs"/>
              </a:rPr>
              <a:t>. De transitie moet door en voor de regio worden vormgegeven en uitgevoerd. Het opstellen van nieuwe beleidsnotities gaat niet het gewenste verschil maken.</a:t>
            </a:r>
          </a:p>
          <a:p>
            <a:pPr marR="0" lvl="0" algn="l" defTabSz="457200" rtl="0" eaLnBrk="1" fontAlgn="auto" latinLnBrk="0" hangingPunct="1">
              <a:lnSpc>
                <a:spcPct val="150000"/>
              </a:lnSpc>
              <a:spcBef>
                <a:spcPts val="0"/>
              </a:spcBef>
              <a:spcAft>
                <a:spcPts val="0"/>
              </a:spcAft>
              <a:buClrTx/>
              <a:buSzTx/>
              <a:tabLst/>
              <a:defRPr/>
            </a:pPr>
            <a:endParaRPr kumimoji="0" lang="nl-NL"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50000"/>
              </a:lnSpc>
              <a:spcBef>
                <a:spcPts val="0"/>
              </a:spcBef>
              <a:spcAft>
                <a:spcPts val="0"/>
              </a:spcAft>
              <a:buClrTx/>
              <a:buSzTx/>
              <a:buFontTx/>
              <a:buChar char="-"/>
              <a:tabLst/>
              <a:defRPr/>
            </a:pPr>
            <a:r>
              <a:rPr kumimoji="0" lang="nl-NL" sz="1600" b="0" i="0" u="none" strike="noStrike" kern="1200" cap="none" spc="0" normalizeH="0" baseline="0" noProof="0" dirty="0">
                <a:ln>
                  <a:noFill/>
                </a:ln>
                <a:solidFill>
                  <a:prstClr val="black"/>
                </a:solidFill>
                <a:effectLst/>
                <a:uLnTx/>
                <a:uFillTx/>
                <a:latin typeface="Calibri"/>
                <a:ea typeface="+mn-ea"/>
                <a:cs typeface="+mn-cs"/>
              </a:rPr>
              <a:t>Er is behoefte aan een </a:t>
            </a:r>
            <a:r>
              <a:rPr kumimoji="0" lang="nl-NL" sz="1600" b="1" i="0" u="none" strike="noStrike" kern="1200" cap="none" spc="0" normalizeH="0" baseline="0" noProof="0" dirty="0">
                <a:ln>
                  <a:noFill/>
                </a:ln>
                <a:solidFill>
                  <a:prstClr val="black"/>
                </a:solidFill>
                <a:effectLst/>
                <a:uLnTx/>
                <a:uFillTx/>
                <a:latin typeface="Calibri"/>
                <a:ea typeface="+mn-ea"/>
                <a:cs typeface="+mn-cs"/>
              </a:rPr>
              <a:t>perspectief voor de toekomst</a:t>
            </a:r>
            <a:r>
              <a:rPr kumimoji="0" lang="nl-NL" sz="1600" b="0" i="0" u="none" strike="noStrike" kern="1200" cap="none" spc="0" normalizeH="0" baseline="0" noProof="0" dirty="0">
                <a:ln>
                  <a:noFill/>
                </a:ln>
                <a:solidFill>
                  <a:prstClr val="black"/>
                </a:solidFill>
                <a:effectLst/>
                <a:uLnTx/>
                <a:uFillTx/>
                <a:latin typeface="Calibri"/>
                <a:ea typeface="+mn-ea"/>
                <a:cs typeface="+mn-cs"/>
              </a:rPr>
              <a:t> waar (pilot) projecten aan bij kunnen dragen. Aan de uitvoer van ‘losse pilot projecten’ die (te) weinig verband met elkaar hebben is minder behoefte. Bouw voort op sterke punten in de noordelijke kustzone zoals akkerbouw, tuinbouw en het karakteristieke landschap met bijbehorende (deels brakke) natuur. </a:t>
            </a:r>
          </a:p>
          <a:p>
            <a:pPr marR="0" lvl="0" algn="l" defTabSz="457200" rtl="0" eaLnBrk="1" fontAlgn="auto" latinLnBrk="0" hangingPunct="1">
              <a:lnSpc>
                <a:spcPct val="150000"/>
              </a:lnSpc>
              <a:spcBef>
                <a:spcPts val="0"/>
              </a:spcBef>
              <a:spcAft>
                <a:spcPts val="0"/>
              </a:spcAft>
              <a:buClrTx/>
              <a:buSzTx/>
              <a:tabLst/>
              <a:defRPr/>
            </a:pPr>
            <a:endParaRPr kumimoji="0" lang="nl-NL"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50000"/>
              </a:lnSpc>
              <a:spcBef>
                <a:spcPts val="0"/>
              </a:spcBef>
              <a:spcAft>
                <a:spcPts val="0"/>
              </a:spcAft>
              <a:buClrTx/>
              <a:buSzTx/>
              <a:buFontTx/>
              <a:buChar char="-"/>
              <a:tabLst/>
              <a:defRPr/>
            </a:pPr>
            <a:r>
              <a:rPr kumimoji="0" lang="nl-NL" sz="1600" b="0" i="0" u="none" strike="noStrike" kern="1200" cap="none" spc="0" normalizeH="0" baseline="0" noProof="0" dirty="0">
                <a:ln>
                  <a:noFill/>
                </a:ln>
                <a:solidFill>
                  <a:prstClr val="black"/>
                </a:solidFill>
                <a:effectLst/>
                <a:uLnTx/>
                <a:uFillTx/>
                <a:latin typeface="Calibri"/>
                <a:ea typeface="+mn-ea"/>
                <a:cs typeface="+mn-cs"/>
              </a:rPr>
              <a:t>Er is behoefte aan overheden die </a:t>
            </a:r>
            <a:r>
              <a:rPr kumimoji="0" lang="nl-NL" sz="1600" b="1" i="0" u="none" strike="noStrike" kern="1200" cap="none" spc="0" normalizeH="0" baseline="0" noProof="0" dirty="0">
                <a:ln>
                  <a:noFill/>
                </a:ln>
                <a:solidFill>
                  <a:prstClr val="black"/>
                </a:solidFill>
                <a:effectLst/>
                <a:uLnTx/>
                <a:uFillTx/>
                <a:latin typeface="Calibri"/>
                <a:ea typeface="+mn-ea"/>
                <a:cs typeface="+mn-cs"/>
              </a:rPr>
              <a:t>faciliteren en stimuleren</a:t>
            </a:r>
            <a:r>
              <a:rPr kumimoji="0" lang="nl-NL" sz="1600" b="0" i="0" u="none" strike="noStrike" kern="1200" cap="none" spc="0" normalizeH="0" baseline="0" noProof="0" dirty="0">
                <a:ln>
                  <a:noFill/>
                </a:ln>
                <a:solidFill>
                  <a:prstClr val="black"/>
                </a:solidFill>
                <a:effectLst/>
                <a:uLnTx/>
                <a:uFillTx/>
                <a:latin typeface="Calibri"/>
                <a:ea typeface="+mn-ea"/>
                <a:cs typeface="+mn-cs"/>
              </a:rPr>
              <a:t>. Overheden die zorgdragen voor afstemming en integratie, innovaties stimuleren en kennisontwikkeling bevorderen vanuit hun onafhankelijke rol.</a:t>
            </a:r>
            <a:endParaRPr kumimoji="0" lang="nl-NL" sz="1600" b="0" i="0" u="none" strike="noStrike" kern="1200" cap="none" spc="0" normalizeH="0" baseline="0" noProof="0" dirty="0">
              <a:ln>
                <a:noFill/>
              </a:ln>
              <a:solidFill>
                <a:prstClr val="black"/>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2614717303"/>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2322</TotalTime>
  <Words>4316</Words>
  <Application>Microsoft Office PowerPoint</Application>
  <PresentationFormat>Diavoorstelling (4:3)</PresentationFormat>
  <Paragraphs>418</Paragraphs>
  <Slides>32</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32</vt:i4>
      </vt:variant>
    </vt:vector>
  </HeadingPairs>
  <TitlesOfParts>
    <vt:vector size="38" baseType="lpstr">
      <vt:lpstr>Arial</vt:lpstr>
      <vt:lpstr>Calibri</vt:lpstr>
      <vt:lpstr>Courier New</vt:lpstr>
      <vt:lpstr>Impact</vt:lpstr>
      <vt:lpstr>Symbol</vt: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Support bij ontwikkeling van projecten: op maat voor elke fase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Rianne Slingerland</dc:creator>
  <cp:lastModifiedBy>Gebruiker</cp:lastModifiedBy>
  <cp:revision>191</cp:revision>
  <cp:lastPrinted>2019-02-05T15:30:50Z</cp:lastPrinted>
  <dcterms:created xsi:type="dcterms:W3CDTF">2015-02-17T11:08:58Z</dcterms:created>
  <dcterms:modified xsi:type="dcterms:W3CDTF">2019-02-14T15:53:20Z</dcterms:modified>
</cp:coreProperties>
</file>